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96" d="100"/>
          <a:sy n="96" d="100"/>
        </p:scale>
        <p:origin x="-178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053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946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3708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715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9736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8745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9169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931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291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02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26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496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014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211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226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591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476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0A1D4-F0BA-4D23-A6DC-4AB28352A1D5}" type="datetimeFigureOut">
              <a:rPr lang="uk-UA" smtClean="0"/>
              <a:t>25.09.2020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5153B-8B68-42AF-9F3E-00BCDAF0B6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74246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5702" y="0"/>
            <a:ext cx="9804298" cy="2387600"/>
          </a:xfrm>
        </p:spPr>
        <p:txBody>
          <a:bodyPr>
            <a:normAutofit/>
          </a:bodyPr>
          <a:lstStyle/>
          <a:p>
            <a:pPr algn="ctr"/>
            <a:r>
              <a:rPr lang="uk-UA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Одновимірний закон розподілу </a:t>
            </a:r>
            <a:r>
              <a:rPr lang="uk-UA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Ґавса</a:t>
            </a:r>
            <a:r>
              <a:rPr lang="uk-UA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9013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355" y="132735"/>
            <a:ext cx="11050589" cy="1563329"/>
          </a:xfrm>
        </p:spPr>
        <p:txBody>
          <a:bodyPr/>
          <a:lstStyle/>
          <a:p>
            <a:pPr algn="just"/>
            <a:r>
              <a:rPr lang="uk-UA" sz="30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90%-вій ймовірності інтервал відносного значення складає ±1,645 </a:t>
            </a:r>
            <a:r>
              <a:rPr lang="en-US" sz="30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uk-UA" sz="3000" cap="none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х,</a:t>
            </a:r>
            <a:r>
              <a:rPr lang="uk-UA" sz="30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тобто ймовірність дорівнює : </a:t>
            </a:r>
            <a:r>
              <a:rPr lang="uk-UA" b="1" dirty="0" smtClean="0">
                <a:sym typeface="Symbol" panose="05050102010706020507" pitchFamily="18" charset="2"/>
              </a:rPr>
              <a:t/>
            </a:r>
            <a:br>
              <a:rPr lang="uk-UA" b="1" dirty="0" smtClean="0">
                <a:sym typeface="Symbol" panose="05050102010706020507" pitchFamily="18" charset="2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кутник 3"/>
              <p:cNvSpPr/>
              <p:nvPr/>
            </p:nvSpPr>
            <p:spPr>
              <a:xfrm>
                <a:off x="2271398" y="1297858"/>
                <a:ext cx="75067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[(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uk-UA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uk-UA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uk-UA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1,645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)&lt;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uk-UA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uk-UA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uk-UA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uk-UA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uk-UA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1,645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]=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0,9</a:t>
                </a:r>
                <a:r>
                  <a:rPr lang="uk-UA" sz="2800" dirty="0" smtClean="0">
                    <a:solidFill>
                      <a:srgbClr val="FF0000"/>
                    </a:solidFill>
                  </a:rPr>
                  <a:t>0</a:t>
                </a:r>
                <a:endParaRPr lang="uk-U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Прямокут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398" y="1297858"/>
                <a:ext cx="7506782" cy="523220"/>
              </a:xfrm>
              <a:prstGeom prst="rect">
                <a:avLst/>
              </a:prstGeom>
              <a:blipFill>
                <a:blip r:embed="rId3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кутник 4"/>
          <p:cNvSpPr/>
          <p:nvPr/>
        </p:nvSpPr>
        <p:spPr>
          <a:xfrm>
            <a:off x="824039" y="2691845"/>
            <a:ext cx="107472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Цінісність</a:t>
            </a:r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нормального закону </a:t>
            </a:r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 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н.з.р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теорії </a:t>
            </a:r>
            <a:r>
              <a:rPr lang="uk-UA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хемічних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фізичних та фізико-</a:t>
            </a:r>
            <a:r>
              <a:rPr lang="uk-UA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хемічних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явищ та процесів пояснюється існуванням 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центральної 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граничної теореми, яка означена так: сума великого числа сумісно діючих незалежних випадкових величин розділена у загальному випадку законом, що близький до нормального.</a:t>
            </a:r>
          </a:p>
        </p:txBody>
      </p:sp>
    </p:spTree>
    <p:extLst>
      <p:ext uri="{BB962C8B-B14F-4D97-AF65-F5344CB8AC3E}">
        <p14:creationId xmlns:p14="http://schemas.microsoft.com/office/powerpoint/2010/main" val="356018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377218"/>
            <a:ext cx="10555287" cy="6074382"/>
          </a:xfrm>
        </p:spPr>
        <p:txBody>
          <a:bodyPr>
            <a:normAutofit/>
          </a:bodyPr>
          <a:lstStyle/>
          <a:p>
            <a:pPr algn="just"/>
            <a:r>
              <a:rPr lang="uk-UA" sz="31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1.Нормальний закон розподілу </a:t>
            </a:r>
            <a:r>
              <a:rPr lang="uk-UA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неперервної </a:t>
            </a:r>
            <a:r>
              <a:rPr lang="uk-UA" sz="3100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випадковаї</a:t>
            </a:r>
            <a:r>
              <a:rPr lang="uk-UA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величини [скорочене позначення </a:t>
            </a:r>
            <a:r>
              <a:rPr lang="en-US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N(</a:t>
            </a:r>
            <a:r>
              <a:rPr lang="uk-UA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uk-UA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)] є основний розподіл і має фундаментальне значення з позиції прикладної математичної статистики під час математичного планування та обробці результатів </a:t>
            </a:r>
            <a:r>
              <a:rPr lang="uk-UA" sz="3100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хемічних</a:t>
            </a:r>
            <a:r>
              <a:rPr lang="uk-UA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фізико-</a:t>
            </a:r>
            <a:r>
              <a:rPr lang="uk-UA" sz="3100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хемічних</a:t>
            </a:r>
            <a:r>
              <a:rPr lang="uk-UA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експериментів або спостережень, є придатною моделлю для багатьох </a:t>
            </a:r>
            <a:r>
              <a:rPr lang="uk-UA" sz="3100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хемічних</a:t>
            </a:r>
            <a:r>
              <a:rPr lang="uk-UA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фізичних, фізико-</a:t>
            </a:r>
            <a:r>
              <a:rPr lang="uk-UA" sz="3100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хемічних</a:t>
            </a:r>
            <a:r>
              <a:rPr lang="uk-UA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біологічних, </a:t>
            </a:r>
            <a:r>
              <a:rPr lang="uk-UA" sz="3100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хеміко</a:t>
            </a:r>
            <a:r>
              <a:rPr lang="uk-UA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медичних, </a:t>
            </a:r>
            <a:r>
              <a:rPr lang="uk-UA" sz="3100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хеміко</a:t>
            </a:r>
            <a:r>
              <a:rPr lang="uk-UA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-біологічних тощо процесів та явищ, у наслідок чого на доволі загальних умовах розподіл середнього </a:t>
            </a:r>
            <a:r>
              <a:rPr lang="en-US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</a:t>
            </a:r>
            <a:r>
              <a:rPr lang="uk-UA" sz="3100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езультатів</a:t>
            </a:r>
            <a:r>
              <a:rPr lang="uk-UA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експерименту або спостереження за </a:t>
            </a:r>
            <a:r>
              <a:rPr lang="en-US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uk-UA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en-US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1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прагне до нормального, незалежно від форми вихідного розподілу.</a:t>
            </a:r>
            <a:r>
              <a:rPr lang="uk-UA" sz="3100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100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29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652" y="412956"/>
            <a:ext cx="10318084" cy="6282812"/>
          </a:xfrm>
        </p:spPr>
        <p:txBody>
          <a:bodyPr>
            <a:normAutofit/>
          </a:bodyPr>
          <a:lstStyle/>
          <a:p>
            <a:pPr indent="457200" algn="just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b="1" cap="none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ідомі</a:t>
            </a:r>
            <a:r>
              <a:rPr lang="uk-UA" b="1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інші розподіли:</a:t>
            </a:r>
            <a:r>
              <a:rPr lang="uk-UA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</a:t>
            </a:r>
            <a:r>
              <a:rPr lang="uk-UA" cap="none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²</a:t>
            </a:r>
            <a:r>
              <a:rPr lang="uk-UA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cap="none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квадрат) розподіл </a:t>
            </a:r>
            <a:r>
              <a:rPr lang="uk-UA" cap="non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cap="none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ірсона</a:t>
            </a:r>
            <a:r>
              <a:rPr lang="uk-UA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- </a:t>
            </a:r>
            <a:r>
              <a:rPr lang="uk-UA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</a:t>
            </a:r>
            <a:r>
              <a:rPr lang="uk-UA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тьюдента, </a:t>
            </a:r>
            <a:r>
              <a:rPr lang="en-US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- </a:t>
            </a:r>
            <a:r>
              <a:rPr lang="uk-UA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Фішера тощо, які пов'язані з нормально розподіленими випадковими величинами функції розподілу .</a:t>
            </a:r>
            <a:br>
              <a:rPr lang="uk-UA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Неперервна випадкова величина (х) має нормальний розподіл </a:t>
            </a:r>
            <a:r>
              <a:rPr lang="uk-UA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</a:t>
            </a:r>
            <a:r>
              <a:rPr lang="uk-UA" cap="none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авса</a:t>
            </a:r>
            <a:r>
              <a:rPr lang="uk-UA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якщо відповідна їй щільність ймовірностей розподілу має вигляд:</a:t>
            </a: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987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315065" y="2036554"/>
                <a:ext cx="9905998" cy="3125381"/>
              </a:xfrm>
            </p:spPr>
            <p:txBody>
              <a:bodyPr>
                <a:normAutofit fontScale="90000"/>
              </a:bodyPr>
              <a:lstStyle/>
              <a:p>
                <a:pPr algn="just"/>
                <a:r>
                  <a:rPr lang="uk-UA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 </a:t>
                </a:r>
                <a:r>
                  <a:rPr lang="en-US" cap="none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a,b</a:t>
                </a:r>
                <a:r>
                  <a:rPr lang="uk-UA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дійсні сталі числа (</a:t>
                </a:r>
                <a:r>
                  <a:rPr lang="en-US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b&gt;0)</a:t>
                </a:r>
                <a:r>
                  <a:rPr lang="uk-UA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br>
                  <a:rPr lang="uk-UA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b=</a:t>
                </a:r>
                <a:r>
                  <a:rPr lang="uk-UA" b="1" cap="none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</a:t>
                </a:r>
                <a:r>
                  <a:rPr lang="uk-UA" b="1" cap="none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cap="none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i="1" cap="none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 cap="none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</m:t>
                            </m:r>
                          </m:e>
                          <m:sub>
                            <m:r>
                              <a:rPr lang="en-US" b="0" i="1" cap="none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b="0" i="1" cap="none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r>
                  <a:rPr lang="en-US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</a:t>
                </a:r>
                <a:r>
                  <a:rPr lang="uk-UA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генеральне середнє квадратичне відхилення випадкової величини х від її генеральної середньої ( математичного сподівання )величини . </a:t>
                </a:r>
                <a:br>
                  <a:rPr lang="uk-UA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uk-UA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Математичне сподівання ( генеральна середня) випадкової величини визначається так :</a:t>
                </a:r>
                <a:br>
                  <a:rPr lang="uk-UA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uk-UA" cap="none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15065" y="2036554"/>
                <a:ext cx="9905998" cy="3125381"/>
              </a:xfrm>
              <a:blipFill>
                <a:blip r:embed="rId3"/>
                <a:stretch>
                  <a:fillRect l="-1600" t="-6433" r="-153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74839" y="663678"/>
                <a:ext cx="9586451" cy="13728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d>
                      <m:r>
                        <a:rPr lang="uk-UA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х;</m:t>
                          </m:r>
                          <m:sSub>
                            <m:sSubPr>
                              <m:ctrlPr>
                                <a:rPr lang="uk-UA" sz="32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а</m:t>
                              </m:r>
                            </m:e>
                            <m:sub>
                              <m:r>
                                <a:rPr lang="uk-UA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х</m:t>
                              </m:r>
                            </m:sub>
                          </m:sSub>
                          <m: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sSubSup>
                            <m:sSubSupPr>
                              <m:ctrlPr>
                                <a:rPr lang="uk-UA" sz="32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uk-UA" sz="3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</m:t>
                              </m:r>
                            </m:e>
                            <m:sub>
                              <m:r>
                                <a:rPr lang="uk-UA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х</m:t>
                              </m:r>
                            </m:sub>
                            <m:sup>
                              <m:r>
                                <a:rPr lang="uk-UA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uk-UA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uk-UA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ad>
                            <m:radPr>
                              <m:degHide m:val="on"/>
                              <m:ctrlPr>
                                <a:rPr lang="uk-UA" sz="32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l-GR" sz="3200" smtClean="0">
                                  <a:solidFill>
                                    <a:srgbClr val="FF00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π</m:t>
                              </m:r>
                            </m:e>
                          </m:rad>
                        </m:den>
                      </m:f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𝑒𝑝𝑥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uk-UA" sz="32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20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uk-UA" sz="32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uk-UA" sz="3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х−</m:t>
                                      </m:r>
                                      <m:sSub>
                                        <m:sSubPr>
                                          <m:ctrlPr>
                                            <a:rPr lang="uk-UA" sz="32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uk-UA" sz="32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а</m:t>
                                          </m:r>
                                        </m:e>
                                        <m:sub>
                                          <m:r>
                                            <a:rPr lang="uk-UA" sz="32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х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32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b="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uk-UA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839" y="663678"/>
                <a:ext cx="9586451" cy="13728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27554" y="4881716"/>
                <a:ext cx="6681020" cy="1480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х</m:t>
                          </m:r>
                        </m:sub>
                      </m:sSub>
                      <m:r>
                        <a:rPr lang="uk-UA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uk-UA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</m:t>
                          </m:r>
                        </m:e>
                        <m:sub>
                          <m: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х</m:t>
                          </m:r>
                        </m:sub>
                      </m:sSub>
                      <m:r>
                        <a:rPr lang="uk-UA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=а=Е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uk-UA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uk-UA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b>
                        <m:sup>
                          <m:r>
                            <a:rPr lang="uk-UA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p>
                        <m:e>
                          <m: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х</m:t>
                          </m:r>
                          <m:r>
                            <m:rPr>
                              <m:sty m:val="p"/>
                            </m:rPr>
                            <a:rPr lang="el-GR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φ</m:t>
                          </m:r>
                          <m:d>
                            <m:dPr>
                              <m:ctrlPr>
                                <a:rPr lang="uk-UA" sz="3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uk-UA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х</m:t>
                              </m:r>
                            </m:e>
                          </m:d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554" y="4881716"/>
                <a:ext cx="6681020" cy="14807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227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2114" y="119473"/>
            <a:ext cx="8978389" cy="676940"/>
          </a:xfrm>
        </p:spPr>
        <p:txBody>
          <a:bodyPr>
            <a:normAutofit/>
          </a:bodyPr>
          <a:lstStyle/>
          <a:p>
            <a:pPr algn="just"/>
            <a:r>
              <a:rPr lang="uk-UA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Генеральна дисперсія визначається так:</a:t>
            </a:r>
            <a:endParaRPr lang="uk-UA" sz="32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24115" y="2218531"/>
            <a:ext cx="10500851" cy="1655762"/>
          </a:xfrm>
        </p:spPr>
        <p:txBody>
          <a:bodyPr>
            <a:normAutofit/>
          </a:bodyPr>
          <a:lstStyle/>
          <a:p>
            <a:pPr algn="just"/>
            <a:r>
              <a:rPr lang="uk-UA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Відповідна щільності ймовірностей розподілу функція розподілу випадкової величини х має вигляд: </a:t>
            </a:r>
            <a:endParaRPr lang="uk-UA" sz="32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кутник 3"/>
              <p:cNvSpPr/>
              <p:nvPr/>
            </p:nvSpPr>
            <p:spPr>
              <a:xfrm>
                <a:off x="2109019" y="796413"/>
                <a:ext cx="8436078" cy="15730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uk-UA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uk-UA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e>
                        <m:sub>
                          <m: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х</m:t>
                          </m:r>
                        </m:sub>
                        <m:sup>
                          <m: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uk-UA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=Е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uk-UA" sz="3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а</m:t>
                              </m:r>
                            </m:e>
                            <m:sub>
                              <m:r>
                                <a:rPr lang="uk-UA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х</m:t>
                              </m:r>
                            </m:sub>
                          </m:sSub>
                        </m:e>
                      </m:d>
                      <m:r>
                        <a:rPr lang="en-US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²</m:t>
                      </m:r>
                      <m:r>
                        <a:rPr lang="uk-UA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uk-UA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uk-UA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uk-UA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b>
                        <m:sup>
                          <m: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r>
                            <a:rPr lang="uk-UA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p>
                        <m:e>
                          <m: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(</m:t>
                          </m:r>
                          <m: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uk-UA" sz="3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а</m:t>
                              </m:r>
                            </m:e>
                            <m:sub>
                              <m:r>
                                <a:rPr lang="uk-UA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х</m:t>
                              </m:r>
                            </m:sub>
                          </m:sSub>
                          <m:r>
                            <a:rPr lang="uk-UA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)²</m:t>
                          </m:r>
                          <m:r>
                            <m:rPr>
                              <m:sty m:val="p"/>
                            </m:rPr>
                            <a:rPr lang="el-GR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φ</m:t>
                          </m:r>
                          <m:d>
                            <m:dPr>
                              <m:ctrlPr>
                                <a:rPr lang="uk-UA" sz="32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uk-UA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х</m:t>
                              </m:r>
                            </m:e>
                          </m:d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кут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019" y="796413"/>
                <a:ext cx="8436078" cy="15730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кутник 4"/>
              <p:cNvSpPr/>
              <p:nvPr/>
            </p:nvSpPr>
            <p:spPr>
              <a:xfrm>
                <a:off x="3064041" y="3351519"/>
                <a:ext cx="5976720" cy="15332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uk-UA" sz="32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uk-UA" sz="32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uk-UA" sz="3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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uk-UA" sz="320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b>
                        <m:sup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()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𝑑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</m:t>
                          </m:r>
                        </m:e>
                      </m:nary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5" name="Прямокут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041" y="3351519"/>
                <a:ext cx="5976720" cy="15332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кутник 7"/>
          <p:cNvSpPr/>
          <p:nvPr/>
        </p:nvSpPr>
        <p:spPr>
          <a:xfrm>
            <a:off x="2109019" y="4884759"/>
            <a:ext cx="80093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-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зм</a:t>
            </a:r>
            <a:r>
              <a:rPr lang="uk-UA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іна</a:t>
            </a: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інтегрування </a:t>
            </a:r>
          </a:p>
          <a:p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Е- знак математичного сподівання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4290083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одновимірна нормальна щільність ймовірностей розподілу </a:t>
            </a:r>
            <a:r>
              <a:rPr lang="uk-UA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Гавса</a:t>
            </a:r>
            <a:r>
              <a:rPr lang="uk-UA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(або просто: нормальна щільність розподілу ) неперервної випадкової величини х, яка підпорядкована нормальному закону , має вигляд: </a:t>
            </a:r>
            <a:endParaRPr lang="uk-UA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1038173" y="3925007"/>
                <a:ext cx="9905999" cy="190060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spcBef>
                    <a:spcPts val="0"/>
                  </a:spcBef>
                  <a:buNone/>
                </a:pPr>
                <a:r>
                  <a:rPr lang="uk-UA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 (-</a:t>
                </a:r>
                <a:r>
                  <a:rPr lang="uk-UA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&lt;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x&lt;+</a:t>
                </a:r>
                <a:r>
                  <a:rPr lang="uk-UA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);(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r>
                      <a:rPr lang="uk-UA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0</m:t>
                    </m:r>
                    <m:r>
                      <a:rPr lang="uk-UA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endParaRPr lang="uk-UA" sz="2800" b="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marL="0" marR="107950" indent="0">
                  <a:lnSpc>
                    <a:spcPct val="107000"/>
                  </a:lnSpc>
                  <a:spcAft>
                    <a:spcPts val="0"/>
                  </a:spcAft>
                  <a:buNone/>
                </a:pPr>
                <a:r>
                  <a:rPr lang="uk-UA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uk-UA" sz="28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uk-UA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uk-UA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</a:t>
                </a:r>
                <a:r>
                  <a:rPr lang="uk-UA" sz="28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uk-UA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uk-UA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</a:t>
                </a:r>
                <a:r>
                  <a:rPr lang="uk-UA" sz="28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uk-UA" sz="28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uk-UA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параметри нормального розподілу </a:t>
                </a:r>
                <a:endParaRPr lang="uk-UA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0"/>
                  </a:spcBef>
                  <a:buNone/>
                </a:pPr>
                <a:endParaRPr lang="uk-UA" sz="2800" b="0" i="1" dirty="0" smtClean="0">
                  <a:solidFill>
                    <a:schemeClr val="bg1"/>
                  </a:solidFill>
                  <a:latin typeface="Cambria Math" panose="020405030504060302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8173" y="3925007"/>
                <a:ext cx="9905999" cy="1900606"/>
              </a:xfrm>
              <a:blipFill>
                <a:blip r:embed="rId3"/>
                <a:stretch>
                  <a:fillRect l="-1231" t="-160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кутник 3"/>
              <p:cNvSpPr/>
              <p:nvPr/>
            </p:nvSpPr>
            <p:spPr>
              <a:xfrm>
                <a:off x="2290017" y="2477728"/>
                <a:ext cx="7402309" cy="1066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uk-U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d>
                      <m:r>
                        <a:rPr lang="uk-UA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uk-U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uk-UA" sz="28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</m:t>
                              </m:r>
                            </m:e>
                            <m:sub>
                              <m:r>
                                <a:rPr lang="uk-UA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х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uk-UA" sz="28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l-GR" sz="2800">
                                  <a:solidFill>
                                    <a:srgbClr val="FF00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π</m:t>
                              </m:r>
                            </m:e>
                          </m:rad>
                        </m:den>
                      </m:f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𝑒𝑝𝑥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uk-UA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uk-UA" sz="28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uk-UA" sz="28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х−</m:t>
                                      </m:r>
                                      <m:sSub>
                                        <m:sSubPr>
                                          <m:ctrlPr>
                                            <a:rPr lang="uk-UA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uk-UA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а</m:t>
                                          </m:r>
                                        </m:e>
                                        <m:sub>
                                          <m:r>
                                            <a:rPr lang="uk-UA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х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8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4" name="Прямокут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0017" y="2477728"/>
                <a:ext cx="7402309" cy="10666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782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173" y="162232"/>
            <a:ext cx="11223524" cy="1224117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нормального розподілу (нормальна функція розподілу) неперервної випадкової величини х записується так:  </a:t>
            </a:r>
            <a:br>
              <a:rPr lang="uk-UA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1141412" y="2122206"/>
                <a:ext cx="10318085" cy="4240942"/>
              </a:xfrm>
            </p:spPr>
            <p:txBody>
              <a:bodyPr>
                <a:noAutofit/>
              </a:bodyPr>
              <a:lstStyle/>
              <a:p>
                <a:pPr marL="0" indent="457200" algn="just">
                  <a:buNone/>
                </a:pPr>
                <a:r>
                  <a:rPr lang="uk-UA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Генеральні числові характеристики випадкової величини , що розподілена за нормальним законом </a:t>
                </a:r>
                <a:r>
                  <a:rPr lang="uk-UA" sz="28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</a:t>
                </a:r>
                <a:r>
                  <a:rPr lang="uk-UA" sz="28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авса</a:t>
                </a:r>
                <a:r>
                  <a:rPr lang="uk-UA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дорівнюють:</a:t>
                </a:r>
              </a:p>
              <a:p>
                <a:pPr indent="457200" algn="just"/>
                <a:r>
                  <a:rPr lang="uk-UA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Математичне сподівання ( генеральне середнє)</a:t>
                </a:r>
              </a:p>
              <a:p>
                <a:pPr marL="0" indent="457200" algn="just">
                  <a:buNone/>
                </a:pPr>
                <a:r>
                  <a:rPr lang="uk-UA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Е(х)= </a:t>
                </a:r>
                <a:r>
                  <a:rPr lang="uk-UA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(-</a:t>
                </a:r>
                <a:r>
                  <a:rPr lang="uk-UA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&lt;x&lt;+</a:t>
                </a:r>
                <a:r>
                  <a:rPr lang="uk-UA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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uk-UA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indent="457200" algn="just"/>
                <a:r>
                  <a:rPr lang="uk-UA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Дисперсія: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8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𝐷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bSup>
                      <m:sSubSupPr>
                        <m:ctrlPr>
                          <a:rPr lang="uk-UA" sz="28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uk-UA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𝜎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b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sSubSup>
                      <m:sSubSupPr>
                        <m:ctrlPr>
                          <a:rPr lang="uk-UA" sz="28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uk-UA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𝜎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b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&gt;0</m:t>
                    </m:r>
                  </m:oMath>
                </a14:m>
                <a:endParaRPr lang="en-US" sz="2800" b="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indent="457200" algn="just"/>
                <a:r>
                  <a:rPr lang="uk-UA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Середнє квадратичне відхилення від середнього 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bSup>
                      <m:sSubSupPr>
                        <m:ctrlPr>
                          <a:rPr lang="uk-UA" sz="28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uk-U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b>
                      <m:sup/>
                    </m:sSubSup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sSubSup>
                      <m:sSubSupPr>
                        <m:ctrlPr>
                          <a:rPr lang="uk-UA" sz="28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uk-U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b>
                      <m:sup/>
                    </m:sSubSup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&gt;0</m:t>
                    </m:r>
                  </m:oMath>
                </a14:m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endParaRPr lang="en-US" sz="2800" dirty="0" smtClean="0"/>
              </a:p>
              <a:p>
                <a:endParaRPr lang="en-US" sz="2800" dirty="0" smtClean="0"/>
              </a:p>
              <a:p>
                <a:endParaRPr lang="uk-UA" sz="2800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2122206"/>
                <a:ext cx="10318085" cy="4240942"/>
              </a:xfrm>
              <a:blipFill>
                <a:blip r:embed="rId3"/>
                <a:stretch>
                  <a:fillRect l="-1181" t="-431" r="-124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кутник 3"/>
              <p:cNvSpPr/>
              <p:nvPr/>
            </p:nvSpPr>
            <p:spPr>
              <a:xfrm>
                <a:off x="2684206" y="891496"/>
                <a:ext cx="7005483" cy="9962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uk-UA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e>
                    </m:d>
                    <m:r>
                      <a:rPr lang="uk-UA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uk-UA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uk-UA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</m:t>
                            </m:r>
                          </m:e>
                          <m:sub>
                            <m:r>
                              <a:rPr lang="uk-UA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х</m:t>
                            </m:r>
                          </m:sub>
                        </m:sSub>
                        <m:rad>
                          <m:radPr>
                            <m:degHide m:val="on"/>
                            <m:ctrlPr>
                              <a:rPr lang="uk-UA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l-GR" sz="3200">
                                <a:solidFill>
                                  <a:srgbClr val="FF0000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π</m:t>
                            </m:r>
                          </m:e>
                        </m:rad>
                      </m:den>
                    </m:f>
                    <m:nary>
                      <m:naryPr>
                        <m:limLoc m:val="undOvr"/>
                        <m:ctrlPr>
                          <a:rPr lang="uk-UA" sz="3200" i="1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b>
                      <m:sup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𝑒𝑝𝑥</m:t>
                        </m:r>
                      </m:e>
                    </m:nary>
                    <m:d>
                      <m:dPr>
                        <m:begChr m:val="["/>
                        <m:endChr m:val="]"/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uk-UA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uk-UA" sz="32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32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х−</m:t>
                                    </m:r>
                                    <m:sSub>
                                      <m:sSubPr>
                                        <m:ctrlPr>
                                          <a:rPr lang="uk-UA" sz="3200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uk-UA" sz="32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а</m:t>
                                        </m:r>
                                      </m:e>
                                      <m:sub>
                                        <m:r>
                                          <a:rPr lang="uk-UA" sz="32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х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32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3600" cap="none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dx</a:t>
                </a:r>
                <a:endParaRPr lang="uk-U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Прямокут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206" y="891496"/>
                <a:ext cx="7005483" cy="996298"/>
              </a:xfrm>
              <a:prstGeom prst="rect">
                <a:avLst/>
              </a:prstGeom>
              <a:blipFill>
                <a:blip r:embed="rId4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45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8172" y="5471651"/>
            <a:ext cx="9906000" cy="540621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тексту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229901" y="337296"/>
                <a:ext cx="9906000" cy="3215148"/>
              </a:xfrm>
            </p:spPr>
            <p:txBody>
              <a:bodyPr>
                <a:norm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uk-UA" sz="2800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Коефіцієнт асиметрії:</a:t>
                </a:r>
                <a:r>
                  <a:rPr lang="en-US" sz="2800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As=0;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uk-UA" sz="2800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Коефіцієнт ексцесу: </a:t>
                </a:r>
                <a:r>
                  <a:rPr lang="en-US" sz="2800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Ex0;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uk-UA" sz="2800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Коефіцієнт варіації: </a:t>
                </a:r>
                <a14:m>
                  <m:oMath xmlns:m="http://schemas.openxmlformats.org/officeDocument/2006/math">
                    <m:r>
                      <a:rPr lang="uk-UA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uk-UA" sz="2800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800" i="1" cap="none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2800" i="1" cap="none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uk-UA" sz="2800" b="0" i="1" cap="none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b>
                    </m:sSub>
                    <m:r>
                      <a:rPr lang="uk-UA" sz="2800" b="0" i="1" cap="none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sSub>
                      <m:sSubPr>
                        <m:ctrlPr>
                          <a:rPr lang="uk-UA" sz="2800" i="1" cap="none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2800" b="0" i="1" cap="none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  <m:sub>
                        <m:r>
                          <a:rPr lang="uk-UA" sz="2800" b="0" i="1" cap="none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b>
                    </m:sSub>
                  </m:oMath>
                </a14:m>
                <a:r>
                  <a:rPr lang="uk-UA" sz="2800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uk-UA" sz="2800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Навчальний момент </a:t>
                </a:r>
                <a:r>
                  <a:rPr lang="en-US" sz="2800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k-</a:t>
                </a:r>
                <a:r>
                  <a:rPr lang="uk-UA" sz="2800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порядку: </a:t>
                </a:r>
                <a:r>
                  <a:rPr lang="en-US" sz="2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en-US" sz="2800" b="1" baseline="-250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  <a:r>
                  <a:rPr lang="uk-UA" sz="28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en-US" sz="28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r>
                  <a:rPr lang="uk-UA" sz="28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="1" baseline="300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  <a:r>
                  <a:rPr lang="uk-UA" sz="28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ru-RU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uk-UA" sz="2800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Центральний момент </a:t>
                </a:r>
                <a:r>
                  <a:rPr lang="en-US" sz="2800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uk-UA" sz="2800" cap="none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-порядку: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uk-UA" sz="2800" cap="none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uk-UA" sz="2800" cap="non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Місце для тек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29901" y="337296"/>
                <a:ext cx="9906000" cy="3215148"/>
              </a:xfrm>
              <a:blipFill>
                <a:blip r:embed="rId3"/>
                <a:stretch>
                  <a:fillRect l="-1600" t="-3030" b="-340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кутник 4"/>
          <p:cNvSpPr/>
          <p:nvPr/>
        </p:nvSpPr>
        <p:spPr>
          <a:xfrm>
            <a:off x="2783398" y="4007727"/>
            <a:ext cx="612058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en-US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=E(x-a</a:t>
            </a:r>
            <a:r>
              <a:rPr lang="en-US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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1*3*5…(2k-1)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8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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00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439" y="0"/>
            <a:ext cx="11631561" cy="1651819"/>
          </a:xfrm>
        </p:spPr>
        <p:txBody>
          <a:bodyPr/>
          <a:lstStyle/>
          <a:p>
            <a:pPr algn="just"/>
            <a:r>
              <a:rPr lang="uk-UA" sz="32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Ймовірність того, що неперервна </a:t>
            </a:r>
            <a:r>
              <a:rPr lang="uk-UA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випадкова величина х набуває значення у певному заданому інтервалі , дорівнює:</a:t>
            </a:r>
            <a:r>
              <a:rPr lang="en-US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тексту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959080" y="4321278"/>
                <a:ext cx="10057965" cy="196153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uk-UA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uk-UA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sz="28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)&lt;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uk-UA" sz="28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uk-UA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uk-UA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uk-UA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</a:rPr>
                  <a:t>]=0,683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[(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uk-UA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uk-UA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)&lt;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uk-UA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uk-UA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uk-UA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uk-UA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]=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0,984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[(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uk-UA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uk-UA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)&lt;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uk-UA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uk-UA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uk-UA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uk-UA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]=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0,997</a:t>
                </a:r>
                <a:endParaRPr lang="uk-U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Місце для тек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59080" y="4321278"/>
                <a:ext cx="10057965" cy="1961536"/>
              </a:xfrm>
              <a:blipFill>
                <a:blip r:embed="rId3"/>
                <a:stretch>
                  <a:fillRect t="-1553" b="-217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кутник 3"/>
              <p:cNvSpPr/>
              <p:nvPr/>
            </p:nvSpPr>
            <p:spPr>
              <a:xfrm>
                <a:off x="231059" y="825909"/>
                <a:ext cx="11960941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2800" dirty="0" smtClean="0"/>
                  <a:t/>
                </a:r>
                <a:br>
                  <a:rPr lang="en-US" sz="28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uk-U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sSub>
                        <m:sSubPr>
                          <m:ctrlPr>
                            <a:rPr lang="uk-U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uk-U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uk-U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[(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uk-U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)&lt;</m:t>
                      </m:r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&lt;(</m:t>
                      </m:r>
                      <m:sSub>
                        <m:sSubPr>
                          <m:ctrlPr>
                            <a:rPr lang="uk-U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uk-U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)]=1−</m:t>
                      </m:r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uk-U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Прямокут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59" y="825909"/>
                <a:ext cx="11960941" cy="954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кутник 5"/>
          <p:cNvSpPr/>
          <p:nvPr/>
        </p:nvSpPr>
        <p:spPr>
          <a:xfrm>
            <a:off x="4763729" y="1651819"/>
            <a:ext cx="112066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endParaRPr lang="uk-UA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42453" y="2220254"/>
            <a:ext cx="11749547" cy="29054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uk-UA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uk-UA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=(1-р) – рівень значущості , тобто це ймовірність того , що величина х набуває певного значення  в межах (+- С) середньоквадратичних відхилень 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uk-UA" b="1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х </a:t>
            </a:r>
            <a:r>
              <a:rPr lang="uk-UA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uk-UA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 середніх значень. Якщо С=1;2;3, то ймовірність дорівнює :</a:t>
            </a:r>
          </a:p>
          <a:p>
            <a:pPr algn="just"/>
            <a:endParaRPr lang="uk-UA" cap="none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418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хема">
  <a:themeElements>
    <a:clrScheme name="Схема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Схем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хема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Схема</Template>
  <TotalTime>293</TotalTime>
  <Words>815</Words>
  <Application>Microsoft Office PowerPoint</Application>
  <PresentationFormat>Произвольный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Схема</vt:lpstr>
      <vt:lpstr>Одновимірний закон розподілу Ґавса </vt:lpstr>
      <vt:lpstr>1.Нормальний закон розподілу неперервної випадковаї  величини [скорочене позначення N(а, 2)] є основний розподіл і має фундаментальне значення з позиції прикладної математичної статистики під час математичного планування та обробці результатів хемічних та фізико-хемічних експериментів або спостережень, є придатною моделлю для багатьох хемічних, фізичних, фізико-хемічних, біологічних, хеміко- медичних, хеміко-біологічних тощо процесів та явищ, у наслідок чого на доволі загальних умовах розподіл середнього N pезультатів експерименту або спостереження за N   прагне до нормального, незалежно від форми вихідного розподілу. </vt:lpstr>
      <vt:lpstr>2. Bідомі інші розподіли:² (хі- квадрат) розподіл Пірсона; t - розподіл Стьюдента, F - розподіл Фішера тощо, які пов'язані з нормально розподіленими випадковими величинами функції розподілу .   3. Неперервна випадкова величина (х) має нормальний розподіл Ґавса, якщо відповідна їй щільність ймовірностей розподілу має вигляд:</vt:lpstr>
      <vt:lpstr>Де a,b- дійсні сталі числа (b&gt;0); b=x=+√(_x^2 ) - генеральне середнє квадратичне відхилення випадкової величини х від її генеральної середньої ( математичного сподівання )величини .  Математичне сподівання ( генеральна середня) випадкової величини визначається так : </vt:lpstr>
      <vt:lpstr>Генеральна дисперсія визначається так:</vt:lpstr>
      <vt:lpstr>Таким чином, одновимірна нормальна щільність ймовірностей розподілу Гавса (або просто: нормальна щільність розподілу ) неперервної випадкової величини х, яка підпорядкована нормальному закону , має вигляд: </vt:lpstr>
      <vt:lpstr>Функція нормального розподілу (нормальна функція розподілу) неперервної випадкової величини х записується так:   </vt:lpstr>
      <vt:lpstr>Презентация PowerPoint</vt:lpstr>
      <vt:lpstr>5. Ймовірність того, що неперервна випадкова величина х набуває значення у певному заданому інтервалі , дорівнює: </vt:lpstr>
      <vt:lpstr>При 90%-вій ймовірності інтервал відносного значення складає ±1,645 х, тобто ймовірність дорівнює :  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Одновимірний закон розподілу Ґавса</dc:title>
  <dc:creator>RePack by Diakov</dc:creator>
  <cp:lastModifiedBy>user</cp:lastModifiedBy>
  <cp:revision>23</cp:revision>
  <dcterms:created xsi:type="dcterms:W3CDTF">2020-09-23T11:22:27Z</dcterms:created>
  <dcterms:modified xsi:type="dcterms:W3CDTF">2020-09-25T18:12:42Z</dcterms:modified>
</cp:coreProperties>
</file>