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81" r:id="rId17"/>
    <p:sldId id="282" r:id="rId18"/>
    <p:sldId id="280" r:id="rId19"/>
    <p:sldId id="283" r:id="rId20"/>
    <p:sldId id="28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6" autoAdjust="0"/>
    <p:restoredTop sz="94660"/>
  </p:normalViewPr>
  <p:slideViewPr>
    <p:cSldViewPr>
      <p:cViewPr>
        <p:scale>
          <a:sx n="83" d="100"/>
          <a:sy n="83" d="100"/>
        </p:scale>
        <p:origin x="16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1DEC1-6A4A-48B9-948C-7E3B3A1806B3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D5168-D7AB-4B25-BBBD-1B3A07381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D5168-D7AB-4B25-BBBD-1B3A0738115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D5168-D7AB-4B25-BBBD-1B3A0738115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F49D4-1196-49C9-95BA-CF04BE70EF2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F49D4-1196-49C9-95BA-CF04BE70EF2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F49D4-1196-49C9-95BA-CF04BE70EF2A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216C-724A-4ED3-9D58-D6844CF4F7B2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413F-9592-440B-972C-9362CED9C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216C-724A-4ED3-9D58-D6844CF4F7B2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413F-9592-440B-972C-9362CED9C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216C-724A-4ED3-9D58-D6844CF4F7B2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413F-9592-440B-972C-9362CED9C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216C-724A-4ED3-9D58-D6844CF4F7B2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413F-9592-440B-972C-9362CED9C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216C-724A-4ED3-9D58-D6844CF4F7B2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413F-9592-440B-972C-9362CED9C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216C-724A-4ED3-9D58-D6844CF4F7B2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413F-9592-440B-972C-9362CED9C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216C-724A-4ED3-9D58-D6844CF4F7B2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413F-9592-440B-972C-9362CED9C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216C-724A-4ED3-9D58-D6844CF4F7B2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413F-9592-440B-972C-9362CED9C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216C-724A-4ED3-9D58-D6844CF4F7B2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413F-9592-440B-972C-9362CED9C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216C-724A-4ED3-9D58-D6844CF4F7B2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413F-9592-440B-972C-9362CED9C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216C-724A-4ED3-9D58-D6844CF4F7B2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413F-9592-440B-972C-9362CED9C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D216C-724A-4ED3-9D58-D6844CF4F7B2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413F-9592-440B-972C-9362CED9C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wmf"/><Relationship Id="rId11" Type="http://schemas.openxmlformats.org/officeDocument/2006/relationships/image" Target="../media/image26.jpe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357158" y="6357958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57158" y="1142984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79777" name="Rectangle 1"/>
          <p:cNvSpPr>
            <a:spLocks noChangeArrowheads="1"/>
          </p:cNvSpPr>
          <p:nvPr/>
        </p:nvSpPr>
        <p:spPr bwMode="auto">
          <a:xfrm>
            <a:off x="755576" y="772509"/>
            <a:ext cx="68580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err="1" smtClean="0">
                <a:solidFill>
                  <a:srgbClr val="FF0000"/>
                </a:solidFill>
                <a:latin typeface="Bookman Old Style" pitchFamily="18" charset="0"/>
                <a:sym typeface="Symbol" pitchFamily="18" charset="2"/>
              </a:rPr>
              <a:t>Електрохімічні методи аналізу. Потенціометрія</a:t>
            </a:r>
          </a:p>
        </p:txBody>
      </p:sp>
      <p:sp>
        <p:nvSpPr>
          <p:cNvPr id="1572865" name="Rectangle 1"/>
          <p:cNvSpPr>
            <a:spLocks noChangeArrowheads="1"/>
          </p:cNvSpPr>
          <p:nvPr/>
        </p:nvSpPr>
        <p:spPr bwMode="auto">
          <a:xfrm>
            <a:off x="357158" y="1788786"/>
            <a:ext cx="594303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180975" marR="0" lvl="0" indent="-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електрохімічних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80975" lvl="0" indent="-180975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Електрод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Електрохімічна комірка.</a:t>
            </a:r>
          </a:p>
          <a:p>
            <a:pPr marL="180975" lvl="0" indent="-180975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Стандартний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електродний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80975" marR="0" lvl="0" indent="-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Рівняння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Нернста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. Реальний (формальний потенціал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43306" y="312341"/>
            <a:ext cx="1857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latin typeface="Bookman Old Style" pitchFamily="18" charset="0"/>
              </a:rPr>
              <a:t>Лекція 11</a:t>
            </a:r>
            <a:endParaRPr lang="ru-RU" sz="2000" dirty="0">
              <a:latin typeface="Bookman Old Style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3212976"/>
            <a:ext cx="3846492" cy="28848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357158" y="6357958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85720" y="428604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85720" y="428604"/>
            <a:ext cx="3792577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Електрохімічні комірки поділяються на : </a:t>
            </a:r>
          </a:p>
          <a:p>
            <a:pPr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гальванічні елементи (ГЕ) </a:t>
            </a:r>
          </a:p>
          <a:p>
            <a:pPr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електролітичні комірки.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142984"/>
            <a:ext cx="8572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Гальванічний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елемент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пристрій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хімічна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енергія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окисно-відновних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реакцій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відбуваються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в них,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перетворюється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в  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електричну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енергію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Гальванічний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елемент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електродів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металевих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пластин),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з'єднаних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металевим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провідником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занурених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розчини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іонів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(солей). </a:t>
            </a:r>
          </a:p>
          <a:p>
            <a:pPr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Окиснення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протікає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одному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(анод), 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іншому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(катод). </a:t>
            </a:r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передаються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відновника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до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окисника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по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зовнішньому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ланцюгу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електричний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струм. </a:t>
            </a: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Анод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негативний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позначається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знаком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мінус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А(-).  </a:t>
            </a:r>
          </a:p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Катод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позитивний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позначається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знаком   плюс   К(+).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72264" y="142852"/>
            <a:ext cx="2341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Гальванічні елементи </a:t>
            </a:r>
            <a:endParaRPr lang="ru-RU" dirty="0" smtClean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8016" y="3857628"/>
            <a:ext cx="1857387" cy="2319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00628" y="3857628"/>
            <a:ext cx="1785950" cy="22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Прямоугольник 18"/>
          <p:cNvSpPr/>
          <p:nvPr/>
        </p:nvSpPr>
        <p:spPr>
          <a:xfrm>
            <a:off x="5572132" y="3500438"/>
            <a:ext cx="810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АНОД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286644" y="3500438"/>
            <a:ext cx="936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00FF"/>
                </a:solidFill>
              </a:rPr>
              <a:t>КАТОД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3500438"/>
            <a:ext cx="46434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у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гальванічному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елементі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відіграє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роль анода, 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− катода,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порівняти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електродних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потенціалів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електрохімічних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систем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Анодом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виготовлений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активнішого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металу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електродний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від’ємне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Катодом 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виготовлений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менш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активного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металу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електродний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додатне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-357222" y="5715016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57620" y="714356"/>
            <a:ext cx="54960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28763" indent="-1528763"/>
            <a:r>
              <a:rPr lang="ru-RU" sz="1500" dirty="0" err="1" smtClean="0">
                <a:solidFill>
                  <a:srgbClr val="0000FF"/>
                </a:solidFill>
                <a:latin typeface="+mj-lt"/>
              </a:rPr>
              <a:t>Складається</a:t>
            </a:r>
            <a:r>
              <a:rPr lang="ru-RU" sz="15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ru-RU" sz="1500" dirty="0" err="1" smtClean="0">
                <a:solidFill>
                  <a:srgbClr val="0000FF"/>
                </a:solidFill>
                <a:latin typeface="+mj-lt"/>
              </a:rPr>
              <a:t>з</a:t>
            </a:r>
            <a:r>
              <a:rPr lang="ru-RU" sz="15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ru-RU" sz="1500" dirty="0" err="1" smtClean="0">
                <a:solidFill>
                  <a:srgbClr val="0000FF"/>
                </a:solidFill>
                <a:latin typeface="+mj-lt"/>
              </a:rPr>
              <a:t>двох</a:t>
            </a:r>
            <a:r>
              <a:rPr lang="ru-RU" sz="15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ru-RU" sz="1500" dirty="0" err="1" smtClean="0">
                <a:solidFill>
                  <a:srgbClr val="0000FF"/>
                </a:solidFill>
                <a:latin typeface="+mj-lt"/>
              </a:rPr>
              <a:t>електродів</a:t>
            </a:r>
            <a:r>
              <a:rPr lang="ru-RU" sz="1500" dirty="0" smtClean="0">
                <a:solidFill>
                  <a:srgbClr val="0000FF"/>
                </a:solidFill>
                <a:latin typeface="+mj-lt"/>
              </a:rPr>
              <a:t>  </a:t>
            </a:r>
            <a:r>
              <a:rPr lang="en-US" sz="1500" dirty="0" smtClean="0">
                <a:solidFill>
                  <a:srgbClr val="0000FF"/>
                </a:solidFill>
                <a:latin typeface="+mj-lt"/>
              </a:rPr>
              <a:t>I </a:t>
            </a:r>
            <a:r>
              <a:rPr lang="ru-RU" sz="1500" dirty="0" smtClean="0">
                <a:solidFill>
                  <a:srgbClr val="0000FF"/>
                </a:solidFill>
                <a:latin typeface="+mj-lt"/>
              </a:rPr>
              <a:t>роду: цинкового </a:t>
            </a:r>
            <a:r>
              <a:rPr lang="ru-RU" sz="1500" dirty="0" err="1" smtClean="0">
                <a:solidFill>
                  <a:srgbClr val="0000FF"/>
                </a:solidFill>
                <a:latin typeface="+mj-lt"/>
              </a:rPr>
              <a:t>і</a:t>
            </a:r>
            <a:r>
              <a:rPr lang="ru-RU" sz="15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ru-RU" sz="1500" dirty="0" err="1" smtClean="0">
                <a:solidFill>
                  <a:srgbClr val="0000FF"/>
                </a:solidFill>
                <a:latin typeface="+mj-lt"/>
              </a:rPr>
              <a:t>мідного</a:t>
            </a:r>
            <a:r>
              <a:rPr lang="ru-RU" sz="1500" dirty="0" smtClean="0">
                <a:solidFill>
                  <a:srgbClr val="0000FF"/>
                </a:solidFill>
                <a:latin typeface="+mj-lt"/>
              </a:rPr>
              <a:t>.</a:t>
            </a:r>
            <a:endParaRPr lang="ru-RU" sz="15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5715016"/>
            <a:ext cx="59046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</a:rPr>
              <a:t>Zn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</a:rPr>
              <a:t> │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</a:rPr>
              <a:t>ZnSO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</a:rPr>
              <a:t>4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</a:rPr>
              <a:t>; 		φ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</a:rPr>
              <a:t>0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</a:rPr>
              <a:t> = -0,76 В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6000768"/>
            <a:ext cx="56886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FF"/>
                </a:solidFill>
                <a:latin typeface="Cambria Math" pitchFamily="18" charset="0"/>
                <a:ea typeface="Cambria Math" pitchFamily="18" charset="0"/>
              </a:rPr>
              <a:t>Cu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mbria Math" pitchFamily="18" charset="0"/>
                <a:ea typeface="Cambria Math" pitchFamily="18" charset="0"/>
              </a:rPr>
              <a:t> │</a:t>
            </a:r>
            <a:r>
              <a:rPr lang="en-US" dirty="0" err="1" smtClean="0">
                <a:solidFill>
                  <a:srgbClr val="0000FF"/>
                </a:solidFill>
                <a:latin typeface="Cambria Math" pitchFamily="18" charset="0"/>
                <a:ea typeface="Cambria Math" pitchFamily="18" charset="0"/>
              </a:rPr>
              <a:t>Cu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mbria Math" pitchFamily="18" charset="0"/>
                <a:ea typeface="Cambria Math" pitchFamily="18" charset="0"/>
              </a:rPr>
              <a:t>SO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Cambria Math" pitchFamily="18" charset="0"/>
                <a:ea typeface="Cambria Math" pitchFamily="18" charset="0"/>
              </a:rPr>
              <a:t>4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mbria Math" pitchFamily="18" charset="0"/>
                <a:ea typeface="Cambria Math" pitchFamily="18" charset="0"/>
              </a:rPr>
              <a:t>; 		φ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Cambria Math" pitchFamily="18" charset="0"/>
                <a:ea typeface="Cambria Math" pitchFamily="18" charset="0"/>
              </a:rPr>
              <a:t>0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mbria Math" pitchFamily="18" charset="0"/>
                <a:ea typeface="Cambria Math" pitchFamily="18" charset="0"/>
              </a:rPr>
              <a:t> = 0,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mbria Math" pitchFamily="18" charset="0"/>
                <a:ea typeface="Cambria Math" pitchFamily="18" charset="0"/>
              </a:rPr>
              <a:t>34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mbria Math" pitchFamily="18" charset="0"/>
                <a:ea typeface="Cambria Math" pitchFamily="18" charset="0"/>
              </a:rPr>
              <a:t> 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57950" y="2000240"/>
            <a:ext cx="917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  <a:latin typeface="+mj-lt"/>
                <a:ea typeface="Times New Roman" pitchFamily="18" charset="0"/>
              </a:rPr>
              <a:t>КАТОД</a:t>
            </a:r>
            <a:endParaRPr lang="ru-RU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72066" y="428604"/>
            <a:ext cx="3844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Гальванічний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Даніеля-Якобі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761995" y="2257740"/>
            <a:ext cx="2590800" cy="3168650"/>
          </a:xfrm>
          <a:prstGeom prst="can">
            <a:avLst>
              <a:gd name="adj" fmla="val 30576"/>
            </a:avLst>
          </a:prstGeom>
          <a:solidFill>
            <a:srgbClr val="CBE1FB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761995" y="2689540"/>
            <a:ext cx="0" cy="230505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761995" y="4561203"/>
            <a:ext cx="2590800" cy="8651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4" name="Oval 9"/>
          <p:cNvSpPr>
            <a:spLocks noChangeArrowheads="1"/>
          </p:cNvSpPr>
          <p:nvPr/>
        </p:nvSpPr>
        <p:spPr bwMode="auto">
          <a:xfrm>
            <a:off x="761995" y="2257740"/>
            <a:ext cx="2590800" cy="865188"/>
          </a:xfrm>
          <a:prstGeom prst="ellipse">
            <a:avLst/>
          </a:prstGeom>
          <a:noFill/>
          <a:ln w="19050">
            <a:solidFill>
              <a:srgbClr val="66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Oval 10"/>
          <p:cNvSpPr>
            <a:spLocks noChangeArrowheads="1"/>
          </p:cNvSpPr>
          <p:nvPr/>
        </p:nvSpPr>
        <p:spPr bwMode="auto">
          <a:xfrm>
            <a:off x="761995" y="2760978"/>
            <a:ext cx="2590800" cy="865187"/>
          </a:xfrm>
          <a:prstGeom prst="ellipse">
            <a:avLst/>
          </a:prstGeom>
          <a:gradFill flip="none" rotWithShape="1">
            <a:gsLst>
              <a:gs pos="0">
                <a:srgbClr val="ABF3F7">
                  <a:shade val="30000"/>
                  <a:satMod val="115000"/>
                </a:srgbClr>
              </a:gs>
              <a:gs pos="50000">
                <a:srgbClr val="ABF3F7">
                  <a:shade val="67500"/>
                  <a:satMod val="115000"/>
                </a:srgbClr>
              </a:gs>
              <a:gs pos="100000">
                <a:srgbClr val="ABF3F7">
                  <a:shade val="100000"/>
                  <a:satMod val="115000"/>
                </a:srgbClr>
              </a:gs>
            </a:gsLst>
            <a:lin ang="0" scaled="1"/>
            <a:tileRect/>
          </a:gradFill>
          <a:ln w="12700" cap="rnd">
            <a:solidFill>
              <a:srgbClr val="666699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 flipH="1">
            <a:off x="1552148" y="1825940"/>
            <a:ext cx="649288" cy="2519363"/>
          </a:xfrm>
          <a:prstGeom prst="cube">
            <a:avLst>
              <a:gd name="adj" fmla="val 25000"/>
            </a:avLst>
          </a:prstGeom>
          <a:solidFill>
            <a:schemeClr val="bg2">
              <a:lumMod val="75000"/>
            </a:schemeClr>
          </a:solidFill>
          <a:ln w="12700" cap="rnd">
            <a:solidFill>
              <a:srgbClr val="9933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Freeform 12"/>
          <p:cNvSpPr>
            <a:spLocks/>
          </p:cNvSpPr>
          <p:nvPr/>
        </p:nvSpPr>
        <p:spPr bwMode="auto">
          <a:xfrm>
            <a:off x="1336670" y="3553140"/>
            <a:ext cx="649288" cy="73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17"/>
              </a:cxn>
              <a:cxn ang="0">
                <a:pos x="209" y="32"/>
              </a:cxn>
              <a:cxn ang="0">
                <a:pos x="409" y="46"/>
              </a:cxn>
            </a:cxnLst>
            <a:rect l="0" t="0" r="r" b="b"/>
            <a:pathLst>
              <a:path w="409" h="46">
                <a:moveTo>
                  <a:pt x="0" y="0"/>
                </a:moveTo>
                <a:cubicBezTo>
                  <a:pt x="16" y="3"/>
                  <a:pt x="60" y="12"/>
                  <a:pt x="95" y="17"/>
                </a:cubicBezTo>
                <a:cubicBezTo>
                  <a:pt x="130" y="22"/>
                  <a:pt x="157" y="27"/>
                  <a:pt x="209" y="32"/>
                </a:cubicBezTo>
                <a:cubicBezTo>
                  <a:pt x="261" y="37"/>
                  <a:pt x="367" y="43"/>
                  <a:pt x="409" y="46"/>
                </a:cubicBezTo>
              </a:path>
            </a:pathLst>
          </a:custGeom>
          <a:noFill/>
          <a:ln w="12700" cap="rnd">
            <a:solidFill>
              <a:srgbClr val="9CD8E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" name="Freeform 13"/>
          <p:cNvSpPr>
            <a:spLocks/>
          </p:cNvSpPr>
          <p:nvPr/>
        </p:nvSpPr>
        <p:spPr bwMode="auto">
          <a:xfrm>
            <a:off x="2633658" y="3481703"/>
            <a:ext cx="328612" cy="762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108" y="27"/>
              </a:cxn>
              <a:cxn ang="0">
                <a:pos x="207" y="0"/>
              </a:cxn>
            </a:cxnLst>
            <a:rect l="0" t="0" r="r" b="b"/>
            <a:pathLst>
              <a:path w="207" h="48">
                <a:moveTo>
                  <a:pt x="0" y="48"/>
                </a:moveTo>
                <a:cubicBezTo>
                  <a:pt x="18" y="44"/>
                  <a:pt x="74" y="35"/>
                  <a:pt x="108" y="27"/>
                </a:cubicBezTo>
                <a:cubicBezTo>
                  <a:pt x="142" y="19"/>
                  <a:pt x="187" y="6"/>
                  <a:pt x="207" y="0"/>
                </a:cubicBezTo>
              </a:path>
            </a:pathLst>
          </a:custGeom>
          <a:noFill/>
          <a:ln w="19050" cap="rnd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" name="AutoShape 14"/>
          <p:cNvSpPr>
            <a:spLocks noChangeArrowheads="1"/>
          </p:cNvSpPr>
          <p:nvPr/>
        </p:nvSpPr>
        <p:spPr bwMode="auto">
          <a:xfrm flipH="1">
            <a:off x="4362445" y="2257740"/>
            <a:ext cx="2590800" cy="3168650"/>
          </a:xfrm>
          <a:prstGeom prst="can">
            <a:avLst>
              <a:gd name="adj" fmla="val 30576"/>
            </a:avLst>
          </a:prstGeom>
          <a:solidFill>
            <a:srgbClr val="CBE1FB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0" name="Oval 15"/>
          <p:cNvSpPr>
            <a:spLocks noChangeArrowheads="1"/>
          </p:cNvSpPr>
          <p:nvPr/>
        </p:nvSpPr>
        <p:spPr bwMode="auto">
          <a:xfrm flipH="1">
            <a:off x="4362445" y="4561203"/>
            <a:ext cx="2590800" cy="8651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1" name="Oval 16"/>
          <p:cNvSpPr>
            <a:spLocks noChangeArrowheads="1"/>
          </p:cNvSpPr>
          <p:nvPr/>
        </p:nvSpPr>
        <p:spPr bwMode="auto">
          <a:xfrm flipH="1">
            <a:off x="4362445" y="2257740"/>
            <a:ext cx="2590800" cy="865188"/>
          </a:xfrm>
          <a:prstGeom prst="ellipse">
            <a:avLst/>
          </a:prstGeom>
          <a:solidFill>
            <a:srgbClr val="C8E9FE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2" name="Oval 17"/>
          <p:cNvSpPr>
            <a:spLocks noChangeArrowheads="1"/>
          </p:cNvSpPr>
          <p:nvPr/>
        </p:nvSpPr>
        <p:spPr bwMode="auto">
          <a:xfrm>
            <a:off x="4362445" y="2760978"/>
            <a:ext cx="2590800" cy="865187"/>
          </a:xfrm>
          <a:prstGeom prst="ellipse">
            <a:avLst/>
          </a:prstGeom>
          <a:gradFill flip="none" rotWithShape="1">
            <a:gsLst>
              <a:gs pos="0">
                <a:srgbClr val="ABF3F7">
                  <a:shade val="30000"/>
                  <a:satMod val="115000"/>
                </a:srgbClr>
              </a:gs>
              <a:gs pos="50000">
                <a:srgbClr val="ABF3F7">
                  <a:shade val="67500"/>
                  <a:satMod val="115000"/>
                </a:srgbClr>
              </a:gs>
              <a:gs pos="100000">
                <a:srgbClr val="ABF3F7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3" name="AutoShape 18"/>
          <p:cNvSpPr>
            <a:spLocks noChangeArrowheads="1"/>
          </p:cNvSpPr>
          <p:nvPr/>
        </p:nvSpPr>
        <p:spPr bwMode="auto">
          <a:xfrm flipH="1">
            <a:off x="5585812" y="1897378"/>
            <a:ext cx="649288" cy="2519362"/>
          </a:xfrm>
          <a:prstGeom prst="cube">
            <a:avLst>
              <a:gd name="adj" fmla="val 25000"/>
            </a:avLst>
          </a:prstGeom>
          <a:solidFill>
            <a:schemeClr val="bg2">
              <a:lumMod val="75000"/>
            </a:schemeClr>
          </a:solidFill>
          <a:ln w="12700" cap="rnd">
            <a:solidFill>
              <a:srgbClr val="9933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Freeform 19"/>
          <p:cNvSpPr>
            <a:spLocks/>
          </p:cNvSpPr>
          <p:nvPr/>
        </p:nvSpPr>
        <p:spPr bwMode="auto">
          <a:xfrm>
            <a:off x="2633658" y="1897378"/>
            <a:ext cx="2378075" cy="2089150"/>
          </a:xfrm>
          <a:custGeom>
            <a:avLst/>
            <a:gdLst/>
            <a:ahLst/>
            <a:cxnLst>
              <a:cxn ang="0">
                <a:pos x="11" y="1225"/>
              </a:cxn>
              <a:cxn ang="0">
                <a:pos x="12" y="1157"/>
              </a:cxn>
              <a:cxn ang="0">
                <a:pos x="15" y="1064"/>
              </a:cxn>
              <a:cxn ang="0">
                <a:pos x="15" y="965"/>
              </a:cxn>
              <a:cxn ang="0">
                <a:pos x="15" y="764"/>
              </a:cxn>
              <a:cxn ang="0">
                <a:pos x="9" y="587"/>
              </a:cxn>
              <a:cxn ang="0">
                <a:pos x="3" y="221"/>
              </a:cxn>
              <a:cxn ang="0">
                <a:pos x="6" y="143"/>
              </a:cxn>
              <a:cxn ang="0">
                <a:pos x="51" y="65"/>
              </a:cxn>
              <a:cxn ang="0">
                <a:pos x="114" y="32"/>
              </a:cxn>
              <a:cxn ang="0">
                <a:pos x="225" y="11"/>
              </a:cxn>
              <a:cxn ang="0">
                <a:pos x="477" y="2"/>
              </a:cxn>
              <a:cxn ang="0">
                <a:pos x="987" y="5"/>
              </a:cxn>
              <a:cxn ang="0">
                <a:pos x="1284" y="5"/>
              </a:cxn>
              <a:cxn ang="0">
                <a:pos x="1398" y="50"/>
              </a:cxn>
              <a:cxn ang="0">
                <a:pos x="1449" y="98"/>
              </a:cxn>
              <a:cxn ang="0">
                <a:pos x="1485" y="218"/>
              </a:cxn>
              <a:cxn ang="0">
                <a:pos x="1488" y="404"/>
              </a:cxn>
              <a:cxn ang="0">
                <a:pos x="1491" y="602"/>
              </a:cxn>
              <a:cxn ang="0">
                <a:pos x="1488" y="1190"/>
              </a:cxn>
              <a:cxn ang="0">
                <a:pos x="1488" y="1267"/>
              </a:cxn>
              <a:cxn ang="0">
                <a:pos x="1431" y="1270"/>
              </a:cxn>
              <a:cxn ang="0">
                <a:pos x="1362" y="1270"/>
              </a:cxn>
              <a:cxn ang="0">
                <a:pos x="1359" y="1267"/>
              </a:cxn>
              <a:cxn ang="0">
                <a:pos x="1314" y="1267"/>
              </a:cxn>
              <a:cxn ang="0">
                <a:pos x="1311" y="1208"/>
              </a:cxn>
              <a:cxn ang="0">
                <a:pos x="1308" y="618"/>
              </a:cxn>
              <a:cxn ang="0">
                <a:pos x="1296" y="254"/>
              </a:cxn>
              <a:cxn ang="0">
                <a:pos x="1270" y="164"/>
              </a:cxn>
              <a:cxn ang="0">
                <a:pos x="1203" y="128"/>
              </a:cxn>
              <a:cxn ang="0">
                <a:pos x="1038" y="131"/>
              </a:cxn>
              <a:cxn ang="0">
                <a:pos x="936" y="128"/>
              </a:cxn>
              <a:cxn ang="0">
                <a:pos x="636" y="131"/>
              </a:cxn>
              <a:cxn ang="0">
                <a:pos x="219" y="143"/>
              </a:cxn>
              <a:cxn ang="0">
                <a:pos x="180" y="191"/>
              </a:cxn>
              <a:cxn ang="0">
                <a:pos x="183" y="320"/>
              </a:cxn>
              <a:cxn ang="0">
                <a:pos x="186" y="581"/>
              </a:cxn>
              <a:cxn ang="0">
                <a:pos x="198" y="992"/>
              </a:cxn>
              <a:cxn ang="0">
                <a:pos x="191" y="1262"/>
              </a:cxn>
              <a:cxn ang="0">
                <a:pos x="141" y="1263"/>
              </a:cxn>
              <a:cxn ang="0">
                <a:pos x="93" y="1262"/>
              </a:cxn>
              <a:cxn ang="0">
                <a:pos x="27" y="1263"/>
              </a:cxn>
              <a:cxn ang="0">
                <a:pos x="12" y="1258"/>
              </a:cxn>
              <a:cxn ang="0">
                <a:pos x="11" y="1225"/>
              </a:cxn>
            </a:cxnLst>
            <a:rect l="0" t="0" r="r" b="b"/>
            <a:pathLst>
              <a:path w="1498" h="1316">
                <a:moveTo>
                  <a:pt x="11" y="1225"/>
                </a:moveTo>
                <a:cubicBezTo>
                  <a:pt x="15" y="1180"/>
                  <a:pt x="15" y="1220"/>
                  <a:pt x="12" y="1157"/>
                </a:cubicBezTo>
                <a:cubicBezTo>
                  <a:pt x="15" y="1061"/>
                  <a:pt x="2" y="1107"/>
                  <a:pt x="15" y="1064"/>
                </a:cubicBezTo>
                <a:cubicBezTo>
                  <a:pt x="18" y="1022"/>
                  <a:pt x="11" y="1033"/>
                  <a:pt x="15" y="965"/>
                </a:cubicBezTo>
                <a:cubicBezTo>
                  <a:pt x="20" y="924"/>
                  <a:pt x="16" y="827"/>
                  <a:pt x="15" y="764"/>
                </a:cubicBezTo>
                <a:cubicBezTo>
                  <a:pt x="14" y="701"/>
                  <a:pt x="11" y="677"/>
                  <a:pt x="9" y="587"/>
                </a:cubicBezTo>
                <a:cubicBezTo>
                  <a:pt x="6" y="501"/>
                  <a:pt x="9" y="554"/>
                  <a:pt x="3" y="221"/>
                </a:cubicBezTo>
                <a:cubicBezTo>
                  <a:pt x="4" y="121"/>
                  <a:pt x="0" y="164"/>
                  <a:pt x="6" y="143"/>
                </a:cubicBezTo>
                <a:cubicBezTo>
                  <a:pt x="14" y="117"/>
                  <a:pt x="33" y="84"/>
                  <a:pt x="51" y="65"/>
                </a:cubicBezTo>
                <a:cubicBezTo>
                  <a:pt x="52" y="61"/>
                  <a:pt x="101" y="36"/>
                  <a:pt x="114" y="32"/>
                </a:cubicBezTo>
                <a:cubicBezTo>
                  <a:pt x="148" y="15"/>
                  <a:pt x="165" y="16"/>
                  <a:pt x="225" y="11"/>
                </a:cubicBezTo>
                <a:cubicBezTo>
                  <a:pt x="285" y="6"/>
                  <a:pt x="350" y="3"/>
                  <a:pt x="477" y="2"/>
                </a:cubicBezTo>
                <a:cubicBezTo>
                  <a:pt x="644" y="5"/>
                  <a:pt x="820" y="2"/>
                  <a:pt x="987" y="5"/>
                </a:cubicBezTo>
                <a:cubicBezTo>
                  <a:pt x="1110" y="2"/>
                  <a:pt x="1183" y="0"/>
                  <a:pt x="1284" y="5"/>
                </a:cubicBezTo>
                <a:cubicBezTo>
                  <a:pt x="1313" y="6"/>
                  <a:pt x="1373" y="41"/>
                  <a:pt x="1398" y="50"/>
                </a:cubicBezTo>
                <a:cubicBezTo>
                  <a:pt x="1415" y="56"/>
                  <a:pt x="1449" y="98"/>
                  <a:pt x="1449" y="98"/>
                </a:cubicBezTo>
                <a:cubicBezTo>
                  <a:pt x="1486" y="154"/>
                  <a:pt x="1475" y="162"/>
                  <a:pt x="1485" y="218"/>
                </a:cubicBezTo>
                <a:cubicBezTo>
                  <a:pt x="1489" y="266"/>
                  <a:pt x="1488" y="356"/>
                  <a:pt x="1488" y="404"/>
                </a:cubicBezTo>
                <a:cubicBezTo>
                  <a:pt x="1488" y="425"/>
                  <a:pt x="1493" y="575"/>
                  <a:pt x="1491" y="602"/>
                </a:cubicBezTo>
                <a:cubicBezTo>
                  <a:pt x="1497" y="872"/>
                  <a:pt x="1495" y="940"/>
                  <a:pt x="1488" y="1190"/>
                </a:cubicBezTo>
                <a:cubicBezTo>
                  <a:pt x="1482" y="1300"/>
                  <a:pt x="1498" y="1254"/>
                  <a:pt x="1488" y="1267"/>
                </a:cubicBezTo>
                <a:cubicBezTo>
                  <a:pt x="1478" y="1280"/>
                  <a:pt x="1452" y="1269"/>
                  <a:pt x="1431" y="1270"/>
                </a:cubicBezTo>
                <a:cubicBezTo>
                  <a:pt x="1410" y="1271"/>
                  <a:pt x="1374" y="1271"/>
                  <a:pt x="1362" y="1270"/>
                </a:cubicBezTo>
                <a:cubicBezTo>
                  <a:pt x="1350" y="1269"/>
                  <a:pt x="1367" y="1267"/>
                  <a:pt x="1359" y="1267"/>
                </a:cubicBezTo>
                <a:cubicBezTo>
                  <a:pt x="1351" y="1267"/>
                  <a:pt x="1322" y="1277"/>
                  <a:pt x="1314" y="1267"/>
                </a:cubicBezTo>
                <a:cubicBezTo>
                  <a:pt x="1306" y="1257"/>
                  <a:pt x="1312" y="1316"/>
                  <a:pt x="1311" y="1208"/>
                </a:cubicBezTo>
                <a:cubicBezTo>
                  <a:pt x="1310" y="1100"/>
                  <a:pt x="1311" y="777"/>
                  <a:pt x="1308" y="618"/>
                </a:cubicBezTo>
                <a:cubicBezTo>
                  <a:pt x="1316" y="449"/>
                  <a:pt x="1299" y="443"/>
                  <a:pt x="1296" y="254"/>
                </a:cubicBezTo>
                <a:cubicBezTo>
                  <a:pt x="1295" y="232"/>
                  <a:pt x="1288" y="178"/>
                  <a:pt x="1270" y="164"/>
                </a:cubicBezTo>
                <a:cubicBezTo>
                  <a:pt x="1250" y="149"/>
                  <a:pt x="1225" y="143"/>
                  <a:pt x="1203" y="128"/>
                </a:cubicBezTo>
                <a:cubicBezTo>
                  <a:pt x="1140" y="125"/>
                  <a:pt x="1170" y="131"/>
                  <a:pt x="1038" y="131"/>
                </a:cubicBezTo>
                <a:cubicBezTo>
                  <a:pt x="994" y="131"/>
                  <a:pt x="1003" y="128"/>
                  <a:pt x="936" y="128"/>
                </a:cubicBezTo>
                <a:cubicBezTo>
                  <a:pt x="869" y="128"/>
                  <a:pt x="755" y="129"/>
                  <a:pt x="636" y="131"/>
                </a:cubicBezTo>
                <a:cubicBezTo>
                  <a:pt x="429" y="135"/>
                  <a:pt x="357" y="131"/>
                  <a:pt x="219" y="143"/>
                </a:cubicBezTo>
                <a:cubicBezTo>
                  <a:pt x="204" y="160"/>
                  <a:pt x="180" y="191"/>
                  <a:pt x="180" y="191"/>
                </a:cubicBezTo>
                <a:cubicBezTo>
                  <a:pt x="189" y="243"/>
                  <a:pt x="177" y="267"/>
                  <a:pt x="183" y="320"/>
                </a:cubicBezTo>
                <a:cubicBezTo>
                  <a:pt x="183" y="401"/>
                  <a:pt x="183" y="434"/>
                  <a:pt x="186" y="581"/>
                </a:cubicBezTo>
                <a:cubicBezTo>
                  <a:pt x="198" y="815"/>
                  <a:pt x="188" y="770"/>
                  <a:pt x="198" y="992"/>
                </a:cubicBezTo>
                <a:cubicBezTo>
                  <a:pt x="195" y="1055"/>
                  <a:pt x="203" y="1255"/>
                  <a:pt x="191" y="1262"/>
                </a:cubicBezTo>
                <a:cubicBezTo>
                  <a:pt x="183" y="1267"/>
                  <a:pt x="149" y="1266"/>
                  <a:pt x="141" y="1263"/>
                </a:cubicBezTo>
                <a:cubicBezTo>
                  <a:pt x="124" y="1258"/>
                  <a:pt x="111" y="1265"/>
                  <a:pt x="93" y="1262"/>
                </a:cubicBezTo>
                <a:cubicBezTo>
                  <a:pt x="73" y="1265"/>
                  <a:pt x="48" y="1263"/>
                  <a:pt x="27" y="1263"/>
                </a:cubicBezTo>
                <a:cubicBezTo>
                  <a:pt x="13" y="1263"/>
                  <a:pt x="15" y="1264"/>
                  <a:pt x="12" y="1258"/>
                </a:cubicBezTo>
                <a:cubicBezTo>
                  <a:pt x="9" y="1252"/>
                  <a:pt x="11" y="1232"/>
                  <a:pt x="11" y="1225"/>
                </a:cubicBezTo>
                <a:close/>
              </a:path>
            </a:pathLst>
          </a:custGeom>
          <a:blipFill dpi="0" rotWithShape="1">
            <a:blip r:embed="rId2" cstate="screen"/>
            <a:srcRect/>
            <a:tile tx="0" ty="0" sx="100000" sy="100000" flip="none" algn="tl"/>
          </a:blipFill>
          <a:ln w="25400" cap="flat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" name="Freeform 20"/>
          <p:cNvSpPr>
            <a:spLocks/>
          </p:cNvSpPr>
          <p:nvPr/>
        </p:nvSpPr>
        <p:spPr bwMode="auto">
          <a:xfrm flipH="1">
            <a:off x="5873745" y="3553140"/>
            <a:ext cx="649288" cy="73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17"/>
              </a:cxn>
              <a:cxn ang="0">
                <a:pos x="209" y="32"/>
              </a:cxn>
              <a:cxn ang="0">
                <a:pos x="409" y="46"/>
              </a:cxn>
            </a:cxnLst>
            <a:rect l="0" t="0" r="r" b="b"/>
            <a:pathLst>
              <a:path w="409" h="46">
                <a:moveTo>
                  <a:pt x="0" y="0"/>
                </a:moveTo>
                <a:cubicBezTo>
                  <a:pt x="16" y="3"/>
                  <a:pt x="60" y="12"/>
                  <a:pt x="95" y="17"/>
                </a:cubicBezTo>
                <a:cubicBezTo>
                  <a:pt x="130" y="22"/>
                  <a:pt x="157" y="27"/>
                  <a:pt x="209" y="32"/>
                </a:cubicBezTo>
                <a:cubicBezTo>
                  <a:pt x="261" y="37"/>
                  <a:pt x="367" y="43"/>
                  <a:pt x="409" y="46"/>
                </a:cubicBezTo>
              </a:path>
            </a:pathLst>
          </a:custGeom>
          <a:noFill/>
          <a:ln w="12700" cap="rnd">
            <a:solidFill>
              <a:srgbClr val="9CD8E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" name="Freeform 21"/>
          <p:cNvSpPr>
            <a:spLocks/>
          </p:cNvSpPr>
          <p:nvPr/>
        </p:nvSpPr>
        <p:spPr bwMode="auto">
          <a:xfrm flipH="1">
            <a:off x="4721220" y="3481703"/>
            <a:ext cx="328613" cy="762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108" y="27"/>
              </a:cxn>
              <a:cxn ang="0">
                <a:pos x="207" y="0"/>
              </a:cxn>
            </a:cxnLst>
            <a:rect l="0" t="0" r="r" b="b"/>
            <a:pathLst>
              <a:path w="207" h="48">
                <a:moveTo>
                  <a:pt x="0" y="48"/>
                </a:moveTo>
                <a:cubicBezTo>
                  <a:pt x="18" y="44"/>
                  <a:pt x="74" y="35"/>
                  <a:pt x="108" y="27"/>
                </a:cubicBezTo>
                <a:cubicBezTo>
                  <a:pt x="142" y="19"/>
                  <a:pt x="187" y="6"/>
                  <a:pt x="207" y="0"/>
                </a:cubicBezTo>
              </a:path>
            </a:pathLst>
          </a:custGeom>
          <a:noFill/>
          <a:ln w="19050" cap="rnd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" name="Freeform 22"/>
          <p:cNvSpPr>
            <a:spLocks/>
          </p:cNvSpPr>
          <p:nvPr/>
        </p:nvSpPr>
        <p:spPr bwMode="auto">
          <a:xfrm>
            <a:off x="4362445" y="2618103"/>
            <a:ext cx="2597150" cy="538162"/>
          </a:xfrm>
          <a:custGeom>
            <a:avLst/>
            <a:gdLst/>
            <a:ahLst/>
            <a:cxnLst>
              <a:cxn ang="0">
                <a:pos x="0" y="49"/>
              </a:cxn>
              <a:cxn ang="0">
                <a:pos x="93" y="181"/>
              </a:cxn>
              <a:cxn ang="0">
                <a:pos x="245" y="257"/>
              </a:cxn>
              <a:cxn ang="0">
                <a:pos x="540" y="310"/>
              </a:cxn>
              <a:cxn ang="0">
                <a:pos x="1039" y="317"/>
              </a:cxn>
              <a:cxn ang="0">
                <a:pos x="1538" y="181"/>
              </a:cxn>
              <a:cxn ang="0">
                <a:pos x="1628" y="0"/>
              </a:cxn>
            </a:cxnLst>
            <a:rect l="0" t="0" r="r" b="b"/>
            <a:pathLst>
              <a:path w="1636" h="339">
                <a:moveTo>
                  <a:pt x="0" y="49"/>
                </a:moveTo>
                <a:cubicBezTo>
                  <a:pt x="17" y="74"/>
                  <a:pt x="52" y="146"/>
                  <a:pt x="93" y="181"/>
                </a:cubicBezTo>
                <a:cubicBezTo>
                  <a:pt x="134" y="216"/>
                  <a:pt x="170" y="235"/>
                  <a:pt x="245" y="257"/>
                </a:cubicBezTo>
                <a:cubicBezTo>
                  <a:pt x="320" y="279"/>
                  <a:pt x="408" y="300"/>
                  <a:pt x="540" y="310"/>
                </a:cubicBezTo>
                <a:cubicBezTo>
                  <a:pt x="672" y="320"/>
                  <a:pt x="873" y="339"/>
                  <a:pt x="1039" y="317"/>
                </a:cubicBezTo>
                <a:cubicBezTo>
                  <a:pt x="1205" y="295"/>
                  <a:pt x="1440" y="234"/>
                  <a:pt x="1538" y="181"/>
                </a:cubicBezTo>
                <a:cubicBezTo>
                  <a:pt x="1636" y="128"/>
                  <a:pt x="1632" y="64"/>
                  <a:pt x="1628" y="0"/>
                </a:cubicBezTo>
              </a:path>
            </a:pathLst>
          </a:cu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" name="Freeform 23"/>
          <p:cNvSpPr>
            <a:spLocks/>
          </p:cNvSpPr>
          <p:nvPr/>
        </p:nvSpPr>
        <p:spPr bwMode="auto">
          <a:xfrm>
            <a:off x="761995" y="2583426"/>
            <a:ext cx="2597150" cy="538162"/>
          </a:xfrm>
          <a:custGeom>
            <a:avLst/>
            <a:gdLst/>
            <a:ahLst/>
            <a:cxnLst>
              <a:cxn ang="0">
                <a:pos x="0" y="49"/>
              </a:cxn>
              <a:cxn ang="0">
                <a:pos x="93" y="181"/>
              </a:cxn>
              <a:cxn ang="0">
                <a:pos x="245" y="257"/>
              </a:cxn>
              <a:cxn ang="0">
                <a:pos x="540" y="310"/>
              </a:cxn>
              <a:cxn ang="0">
                <a:pos x="1039" y="317"/>
              </a:cxn>
              <a:cxn ang="0">
                <a:pos x="1538" y="181"/>
              </a:cxn>
              <a:cxn ang="0">
                <a:pos x="1628" y="0"/>
              </a:cxn>
            </a:cxnLst>
            <a:rect l="0" t="0" r="r" b="b"/>
            <a:pathLst>
              <a:path w="1636" h="339">
                <a:moveTo>
                  <a:pt x="0" y="49"/>
                </a:moveTo>
                <a:cubicBezTo>
                  <a:pt x="17" y="74"/>
                  <a:pt x="52" y="146"/>
                  <a:pt x="93" y="181"/>
                </a:cubicBezTo>
                <a:cubicBezTo>
                  <a:pt x="134" y="216"/>
                  <a:pt x="170" y="235"/>
                  <a:pt x="245" y="257"/>
                </a:cubicBezTo>
                <a:cubicBezTo>
                  <a:pt x="320" y="279"/>
                  <a:pt x="408" y="300"/>
                  <a:pt x="540" y="310"/>
                </a:cubicBezTo>
                <a:cubicBezTo>
                  <a:pt x="672" y="320"/>
                  <a:pt x="873" y="339"/>
                  <a:pt x="1039" y="317"/>
                </a:cubicBezTo>
                <a:cubicBezTo>
                  <a:pt x="1205" y="295"/>
                  <a:pt x="1440" y="234"/>
                  <a:pt x="1538" y="181"/>
                </a:cubicBezTo>
                <a:cubicBezTo>
                  <a:pt x="1636" y="128"/>
                  <a:pt x="1632" y="64"/>
                  <a:pt x="1628" y="0"/>
                </a:cubicBezTo>
              </a:path>
            </a:pathLst>
          </a:cu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" name="Freeform 24"/>
          <p:cNvSpPr>
            <a:spLocks/>
          </p:cNvSpPr>
          <p:nvPr/>
        </p:nvSpPr>
        <p:spPr bwMode="auto">
          <a:xfrm>
            <a:off x="2630483" y="3495990"/>
            <a:ext cx="312737" cy="71438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106" y="30"/>
              </a:cxn>
              <a:cxn ang="0">
                <a:pos x="197" y="0"/>
              </a:cxn>
            </a:cxnLst>
            <a:rect l="0" t="0" r="r" b="b"/>
            <a:pathLst>
              <a:path w="197" h="45">
                <a:moveTo>
                  <a:pt x="0" y="45"/>
                </a:moveTo>
                <a:cubicBezTo>
                  <a:pt x="18" y="43"/>
                  <a:pt x="73" y="37"/>
                  <a:pt x="106" y="30"/>
                </a:cubicBezTo>
                <a:cubicBezTo>
                  <a:pt x="139" y="23"/>
                  <a:pt x="178" y="6"/>
                  <a:pt x="197" y="0"/>
                </a:cubicBezTo>
              </a:path>
            </a:pathLst>
          </a:custGeom>
          <a:noFill/>
          <a:ln w="19050" cap="rnd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" name="AutoShape 25"/>
          <p:cNvSpPr>
            <a:spLocks noChangeArrowheads="1"/>
          </p:cNvSpPr>
          <p:nvPr/>
        </p:nvSpPr>
        <p:spPr bwMode="auto">
          <a:xfrm>
            <a:off x="2273121" y="4057965"/>
            <a:ext cx="360363" cy="792163"/>
          </a:xfrm>
          <a:prstGeom prst="curvedLeftArrow">
            <a:avLst>
              <a:gd name="adj1" fmla="val 43965"/>
              <a:gd name="adj2" fmla="val 87929"/>
              <a:gd name="adj3" fmla="val 33333"/>
            </a:avLst>
          </a:prstGeom>
          <a:gradFill rotWithShape="1">
            <a:gsLst>
              <a:gs pos="0">
                <a:srgbClr val="9A0000">
                  <a:gamma/>
                  <a:shade val="46275"/>
                  <a:invGamma/>
                </a:srgbClr>
              </a:gs>
              <a:gs pos="100000">
                <a:srgbClr val="9A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6"/>
          <p:cNvSpPr>
            <a:spLocks noChangeArrowheads="1"/>
          </p:cNvSpPr>
          <p:nvPr/>
        </p:nvSpPr>
        <p:spPr bwMode="auto">
          <a:xfrm flipH="1" flipV="1">
            <a:off x="5153764" y="3984940"/>
            <a:ext cx="360363" cy="792163"/>
          </a:xfrm>
          <a:prstGeom prst="curvedLeftArrow">
            <a:avLst>
              <a:gd name="adj1" fmla="val 43965"/>
              <a:gd name="adj2" fmla="val 87929"/>
              <a:gd name="adj3" fmla="val 33333"/>
            </a:avLst>
          </a:prstGeom>
          <a:gradFill rotWithShape="1">
            <a:gsLst>
              <a:gs pos="0">
                <a:srgbClr val="9A0000">
                  <a:gamma/>
                  <a:shade val="46275"/>
                  <a:invGamma/>
                </a:srgbClr>
              </a:gs>
              <a:gs pos="100000">
                <a:srgbClr val="9A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1410414" y="4634228"/>
            <a:ext cx="935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5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Zn</a:t>
            </a:r>
            <a:r>
              <a:rPr lang="en-US" sz="2800" b="1" baseline="30000" dirty="0">
                <a:solidFill>
                  <a:srgbClr val="5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2+</a:t>
            </a:r>
            <a:endParaRPr lang="ru-RU" sz="2800" b="1" dirty="0">
              <a:solidFill>
                <a:srgbClr val="5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Text Box 28"/>
          <p:cNvSpPr txBox="1">
            <a:spLocks noChangeArrowheads="1"/>
          </p:cNvSpPr>
          <p:nvPr/>
        </p:nvSpPr>
        <p:spPr bwMode="auto">
          <a:xfrm>
            <a:off x="5513804" y="4634228"/>
            <a:ext cx="935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5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</a:t>
            </a:r>
            <a:r>
              <a:rPr lang="en-US" sz="2800" b="1" baseline="30000" dirty="0">
                <a:solidFill>
                  <a:srgbClr val="5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2+</a:t>
            </a:r>
            <a:endParaRPr lang="ru-RU" dirty="0"/>
          </a:p>
        </p:txBody>
      </p:sp>
      <p:sp>
        <p:nvSpPr>
          <p:cNvPr id="44" name="Line 32"/>
          <p:cNvSpPr>
            <a:spLocks noChangeShapeType="1"/>
          </p:cNvSpPr>
          <p:nvPr/>
        </p:nvSpPr>
        <p:spPr bwMode="auto">
          <a:xfrm flipV="1">
            <a:off x="1841397" y="1176652"/>
            <a:ext cx="2664296" cy="7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" name="Line 33"/>
          <p:cNvSpPr>
            <a:spLocks noChangeShapeType="1"/>
          </p:cNvSpPr>
          <p:nvPr/>
        </p:nvSpPr>
        <p:spPr bwMode="auto">
          <a:xfrm>
            <a:off x="4217983" y="1176652"/>
            <a:ext cx="1655861" cy="719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/>
            <a:tailEnd type="non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" name="Text Box 35"/>
          <p:cNvSpPr txBox="1">
            <a:spLocks noChangeArrowheads="1"/>
          </p:cNvSpPr>
          <p:nvPr/>
        </p:nvSpPr>
        <p:spPr bwMode="auto">
          <a:xfrm>
            <a:off x="3281358" y="707085"/>
            <a:ext cx="935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5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800" b="1" dirty="0" err="1">
                <a:solidFill>
                  <a:srgbClr val="5C0000"/>
                </a:solidFill>
              </a:rPr>
              <a:t>ē</a:t>
            </a:r>
            <a:r>
              <a:rPr lang="ru-RU" sz="2800" dirty="0">
                <a:solidFill>
                  <a:srgbClr val="5C0000"/>
                </a:solidFill>
              </a:rPr>
              <a:t> </a:t>
            </a:r>
          </a:p>
        </p:txBody>
      </p:sp>
      <p:sp>
        <p:nvSpPr>
          <p:cNvPr id="47" name="Text Box 36"/>
          <p:cNvSpPr txBox="1">
            <a:spLocks noChangeArrowheads="1"/>
          </p:cNvSpPr>
          <p:nvPr/>
        </p:nvSpPr>
        <p:spPr bwMode="auto">
          <a:xfrm>
            <a:off x="1625173" y="211327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/>
              <a:t>Zn</a:t>
            </a:r>
            <a:endParaRPr lang="ru-RU" sz="2400" b="1" dirty="0"/>
          </a:p>
        </p:txBody>
      </p:sp>
      <p:sp>
        <p:nvSpPr>
          <p:cNvPr id="48" name="Text Box 37"/>
          <p:cNvSpPr txBox="1">
            <a:spLocks noChangeArrowheads="1"/>
          </p:cNvSpPr>
          <p:nvPr/>
        </p:nvSpPr>
        <p:spPr bwMode="auto">
          <a:xfrm>
            <a:off x="5657820" y="2184715"/>
            <a:ext cx="649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/>
              <a:t>Cu</a:t>
            </a:r>
            <a:endParaRPr lang="ru-RU" sz="2400" b="1" dirty="0"/>
          </a:p>
        </p:txBody>
      </p:sp>
      <p:sp>
        <p:nvSpPr>
          <p:cNvPr id="49" name="Oval 39"/>
          <p:cNvSpPr>
            <a:spLocks noChangeArrowheads="1"/>
          </p:cNvSpPr>
          <p:nvPr/>
        </p:nvSpPr>
        <p:spPr bwMode="auto">
          <a:xfrm>
            <a:off x="473070" y="1321115"/>
            <a:ext cx="576263" cy="56515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Text Box 40"/>
          <p:cNvSpPr txBox="1">
            <a:spLocks noChangeArrowheads="1"/>
          </p:cNvSpPr>
          <p:nvPr/>
        </p:nvSpPr>
        <p:spPr bwMode="auto">
          <a:xfrm>
            <a:off x="544508" y="1105215"/>
            <a:ext cx="576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/>
              <a:t>_</a:t>
            </a:r>
            <a:endParaRPr lang="ru-RU" sz="3200"/>
          </a:p>
        </p:txBody>
      </p:sp>
      <p:sp>
        <p:nvSpPr>
          <p:cNvPr id="51" name="Oval 42"/>
          <p:cNvSpPr>
            <a:spLocks noChangeArrowheads="1"/>
          </p:cNvSpPr>
          <p:nvPr/>
        </p:nvSpPr>
        <p:spPr bwMode="auto">
          <a:xfrm>
            <a:off x="6594470" y="1321115"/>
            <a:ext cx="576263" cy="56515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Text Box 43"/>
          <p:cNvSpPr txBox="1">
            <a:spLocks noChangeArrowheads="1"/>
          </p:cNvSpPr>
          <p:nvPr/>
        </p:nvSpPr>
        <p:spPr bwMode="auto">
          <a:xfrm>
            <a:off x="6665908" y="1321115"/>
            <a:ext cx="576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+</a:t>
            </a:r>
            <a:endParaRPr lang="ru-RU" sz="3200" b="1"/>
          </a:p>
        </p:txBody>
      </p:sp>
      <p:sp>
        <p:nvSpPr>
          <p:cNvPr id="53" name="Text Box 44"/>
          <p:cNvSpPr txBox="1">
            <a:spLocks noChangeArrowheads="1"/>
          </p:cNvSpPr>
          <p:nvPr/>
        </p:nvSpPr>
        <p:spPr bwMode="auto">
          <a:xfrm>
            <a:off x="1552967" y="5400692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ZnSO</a:t>
            </a:r>
            <a:r>
              <a:rPr lang="en-US" sz="2400" baseline="-25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ru-RU" sz="2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Text Box 45"/>
          <p:cNvSpPr txBox="1">
            <a:spLocks noChangeArrowheads="1"/>
          </p:cNvSpPr>
          <p:nvPr/>
        </p:nvSpPr>
        <p:spPr bwMode="auto">
          <a:xfrm>
            <a:off x="5225375" y="5400692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CuSO</a:t>
            </a:r>
            <a:r>
              <a:rPr lang="en-US" sz="2400" baseline="-25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ru-RU" sz="2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" name="Text Box 46"/>
          <p:cNvSpPr txBox="1">
            <a:spLocks noChangeArrowheads="1"/>
          </p:cNvSpPr>
          <p:nvPr/>
        </p:nvSpPr>
        <p:spPr bwMode="auto">
          <a:xfrm>
            <a:off x="3497258" y="2041468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KCl</a:t>
            </a:r>
            <a:endParaRPr lang="ru-RU" sz="2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" name="Line 49"/>
          <p:cNvSpPr>
            <a:spLocks noChangeShapeType="1"/>
          </p:cNvSpPr>
          <p:nvPr/>
        </p:nvSpPr>
        <p:spPr bwMode="auto">
          <a:xfrm flipV="1">
            <a:off x="1841396" y="1176653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" name="Line 50"/>
          <p:cNvSpPr>
            <a:spLocks noChangeShapeType="1"/>
          </p:cNvSpPr>
          <p:nvPr/>
        </p:nvSpPr>
        <p:spPr bwMode="auto">
          <a:xfrm flipV="1">
            <a:off x="5873844" y="1176653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566326" y="1928802"/>
            <a:ext cx="777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j-lt"/>
                <a:ea typeface="Times New Roman" pitchFamily="18" charset="0"/>
              </a:rPr>
              <a:t>АНОД</a:t>
            </a:r>
            <a:endParaRPr lang="ru-RU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4714876" y="6000768"/>
            <a:ext cx="228601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(-)   </a:t>
            </a:r>
            <a:r>
              <a:rPr lang="en-US" b="1" dirty="0" err="1" smtClean="0">
                <a:solidFill>
                  <a:srgbClr val="FF0000"/>
                </a:solidFill>
              </a:rPr>
              <a:t>Zn</a:t>
            </a:r>
            <a:r>
              <a:rPr lang="en-US" b="1" baseline="30000" dirty="0" err="1" smtClean="0">
                <a:solidFill>
                  <a:srgbClr val="FF0000"/>
                </a:solidFill>
              </a:rPr>
              <a:t>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- 2</a:t>
            </a:r>
            <a:r>
              <a:rPr lang="pt-BR" b="1" dirty="0">
                <a:solidFill>
                  <a:srgbClr val="FF0000"/>
                </a:solidFill>
              </a:rPr>
              <a:t>ē →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Zn</a:t>
            </a:r>
            <a:r>
              <a:rPr lang="en-US" b="1" baseline="30000" dirty="0">
                <a:solidFill>
                  <a:srgbClr val="FF0000"/>
                </a:solidFill>
              </a:rPr>
              <a:t>2+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643438" y="6334780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/>
              <a:t> </a:t>
            </a:r>
            <a:r>
              <a:rPr lang="ru-RU" b="1" dirty="0" smtClean="0">
                <a:solidFill>
                  <a:srgbClr val="0000FF"/>
                </a:solidFill>
              </a:rPr>
              <a:t>(+) </a:t>
            </a:r>
            <a:r>
              <a:rPr lang="en-US" b="1" dirty="0" smtClean="0">
                <a:solidFill>
                  <a:srgbClr val="0000FF"/>
                </a:solidFill>
              </a:rPr>
              <a:t>Cu</a:t>
            </a:r>
            <a:r>
              <a:rPr lang="ru-RU" b="1" baseline="30000" dirty="0" smtClean="0">
                <a:solidFill>
                  <a:srgbClr val="0000FF"/>
                </a:solidFill>
              </a:rPr>
              <a:t>2+</a:t>
            </a:r>
            <a:r>
              <a:rPr lang="en-US" b="1" dirty="0" smtClean="0">
                <a:solidFill>
                  <a:srgbClr val="0000FF"/>
                </a:solidFill>
              </a:rPr>
              <a:t> + 2</a:t>
            </a:r>
            <a:r>
              <a:rPr lang="pt-BR" b="1" dirty="0" smtClean="0">
                <a:solidFill>
                  <a:srgbClr val="0000FF"/>
                </a:solidFill>
              </a:rPr>
              <a:t>ē →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Cu</a:t>
            </a:r>
            <a:r>
              <a:rPr lang="ru-RU" b="1" baseline="30000" dirty="0" smtClean="0">
                <a:solidFill>
                  <a:srgbClr val="0000FF"/>
                </a:solidFill>
              </a:rPr>
              <a:t>о</a:t>
            </a:r>
            <a:endParaRPr lang="ru-RU" b="1" baseline="30000" dirty="0">
              <a:solidFill>
                <a:srgbClr val="0000FF"/>
              </a:solidFill>
            </a:endParaRP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>
          <a:xfrm>
            <a:off x="4572000" y="5786454"/>
            <a:ext cx="3500462" cy="292022"/>
          </a:xfrm>
          <a:prstGeom prst="rect">
            <a:avLst/>
          </a:prstGeom>
          <a:noFill/>
          <a:ln/>
        </p:spPr>
        <p:txBody>
          <a:bodyPr/>
          <a:lstStyle/>
          <a:p>
            <a:pPr lvl="0">
              <a:spcBef>
                <a:spcPct val="50000"/>
              </a:spcBef>
              <a:defRPr/>
            </a:pPr>
            <a:r>
              <a:rPr lang="ru-RU" sz="1500" dirty="0" err="1" smtClean="0">
                <a:solidFill>
                  <a:srgbClr val="0000FF"/>
                </a:solidFill>
                <a:latin typeface="+mj-lt"/>
              </a:rPr>
              <a:t>Реакції</a:t>
            </a:r>
            <a:r>
              <a:rPr lang="ru-RU" sz="1500" dirty="0" smtClean="0">
                <a:solidFill>
                  <a:srgbClr val="0000FF"/>
                </a:solidFill>
                <a:latin typeface="+mj-lt"/>
              </a:rPr>
              <a:t>, </a:t>
            </a:r>
            <a:r>
              <a:rPr lang="ru-RU" sz="1500" dirty="0" err="1" smtClean="0">
                <a:solidFill>
                  <a:srgbClr val="0000FF"/>
                </a:solidFill>
                <a:latin typeface="+mj-lt"/>
              </a:rPr>
              <a:t>що</a:t>
            </a:r>
            <a:r>
              <a:rPr lang="ru-RU" sz="15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ru-RU" sz="1500" dirty="0" err="1" smtClean="0">
                <a:solidFill>
                  <a:srgbClr val="0000FF"/>
                </a:solidFill>
                <a:latin typeface="+mj-lt"/>
              </a:rPr>
              <a:t>протікають</a:t>
            </a:r>
            <a:r>
              <a:rPr lang="ru-RU" sz="1500" dirty="0" smtClean="0">
                <a:solidFill>
                  <a:srgbClr val="0000FF"/>
                </a:solidFill>
                <a:latin typeface="+mj-lt"/>
              </a:rPr>
              <a:t> на </a:t>
            </a:r>
            <a:r>
              <a:rPr lang="ru-RU" sz="1500" dirty="0" err="1" smtClean="0">
                <a:solidFill>
                  <a:srgbClr val="0000FF"/>
                </a:solidFill>
                <a:latin typeface="+mj-lt"/>
              </a:rPr>
              <a:t>електродах</a:t>
            </a:r>
            <a:r>
              <a:rPr lang="ru-RU" sz="1500" dirty="0" smtClean="0">
                <a:solidFill>
                  <a:srgbClr val="0000FF"/>
                </a:solidFill>
                <a:latin typeface="+mj-lt"/>
              </a:rPr>
              <a:t>:</a:t>
            </a:r>
            <a:endParaRPr lang="ru-RU" sz="1500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>
          <a:xfrm>
            <a:off x="428596" y="1571612"/>
            <a:ext cx="5976664" cy="311401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Умовний</a:t>
            </a: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запис</a:t>
            </a: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гальванічного</a:t>
            </a: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елемента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857364"/>
            <a:ext cx="37862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(-) Zn │ ZnSO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 │</a:t>
            </a:r>
            <a:r>
              <a:rPr lang="en-US" b="1" dirty="0" smtClean="0">
                <a:solidFill>
                  <a:srgbClr val="0000FF"/>
                </a:solidFill>
              </a:rPr>
              <a:t>│ CuSO</a:t>
            </a:r>
            <a:r>
              <a:rPr lang="en-US" b="1" baseline="-25000" dirty="0" smtClean="0">
                <a:solidFill>
                  <a:srgbClr val="0000FF"/>
                </a:solidFill>
              </a:rPr>
              <a:t>4 </a:t>
            </a:r>
            <a:r>
              <a:rPr lang="en-US" b="1" dirty="0" smtClean="0">
                <a:solidFill>
                  <a:srgbClr val="0000FF"/>
                </a:solidFill>
              </a:rPr>
              <a:t>│ Cu (+)</a:t>
            </a:r>
            <a:endParaRPr lang="ru-RU" b="1" dirty="0" smtClean="0">
              <a:solidFill>
                <a:srgbClr val="0000FF"/>
              </a:solidFill>
            </a:endParaRPr>
          </a:p>
          <a:p>
            <a:pPr algn="ctr">
              <a:buFontTx/>
              <a:buNone/>
            </a:pPr>
            <a:r>
              <a:rPr lang="uk-UA" b="1" dirty="0" smtClean="0"/>
              <a:t>або</a:t>
            </a:r>
          </a:p>
          <a:p>
            <a:pPr algn="ctr"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Zn │ Zn</a:t>
            </a:r>
            <a:r>
              <a:rPr lang="ru-RU" b="1" baseline="30000" dirty="0" smtClean="0">
                <a:solidFill>
                  <a:srgbClr val="FF0000"/>
                </a:solidFill>
              </a:rPr>
              <a:t>2+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│</a:t>
            </a:r>
            <a:r>
              <a:rPr lang="en-US" b="1" dirty="0" smtClean="0">
                <a:solidFill>
                  <a:srgbClr val="0000FF"/>
                </a:solidFill>
              </a:rPr>
              <a:t>│ Cu</a:t>
            </a:r>
            <a:r>
              <a:rPr lang="ru-RU" b="1" baseline="30000" dirty="0" smtClean="0">
                <a:solidFill>
                  <a:srgbClr val="0000FF"/>
                </a:solidFill>
              </a:rPr>
              <a:t>2+</a:t>
            </a:r>
            <a:r>
              <a:rPr lang="en-US" b="1" baseline="-25000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│ Cu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8596" y="5357826"/>
            <a:ext cx="75608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Сумарна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струмоутворююча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реакція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857224" y="5715016"/>
            <a:ext cx="31026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solidFill>
                  <a:srgbClr val="B11B0F"/>
                </a:solidFill>
              </a:rPr>
              <a:t>Zn</a:t>
            </a:r>
            <a:r>
              <a:rPr lang="en-US" b="1" baseline="30000" dirty="0" err="1" smtClean="0">
                <a:solidFill>
                  <a:srgbClr val="B11B0F"/>
                </a:solidFill>
              </a:rPr>
              <a:t>o</a:t>
            </a:r>
            <a:r>
              <a:rPr lang="en-US" b="1" dirty="0" smtClean="0">
                <a:solidFill>
                  <a:srgbClr val="B11B0F"/>
                </a:solidFill>
              </a:rPr>
              <a:t> </a:t>
            </a:r>
            <a:r>
              <a:rPr lang="en-US" b="1" dirty="0">
                <a:solidFill>
                  <a:srgbClr val="B11B0F"/>
                </a:solidFill>
              </a:rPr>
              <a:t>+ Cu</a:t>
            </a:r>
            <a:r>
              <a:rPr lang="en-US" b="1" baseline="30000" dirty="0">
                <a:solidFill>
                  <a:srgbClr val="B11B0F"/>
                </a:solidFill>
              </a:rPr>
              <a:t>2+ </a:t>
            </a:r>
            <a:r>
              <a:rPr lang="pt-BR" b="1" dirty="0">
                <a:solidFill>
                  <a:srgbClr val="B11B0F"/>
                </a:solidFill>
              </a:rPr>
              <a:t>→ Zn</a:t>
            </a:r>
            <a:r>
              <a:rPr lang="pt-BR" b="1" baseline="30000" dirty="0">
                <a:solidFill>
                  <a:srgbClr val="B11B0F"/>
                </a:solidFill>
              </a:rPr>
              <a:t>2+</a:t>
            </a:r>
            <a:r>
              <a:rPr lang="pt-BR" b="1" dirty="0">
                <a:solidFill>
                  <a:srgbClr val="B11B0F"/>
                </a:solidFill>
              </a:rPr>
              <a:t> + </a:t>
            </a:r>
            <a:r>
              <a:rPr lang="pt-BR" b="1" dirty="0" smtClean="0">
                <a:solidFill>
                  <a:srgbClr val="B11B0F"/>
                </a:solidFill>
              </a:rPr>
              <a:t>Cu</a:t>
            </a:r>
            <a:r>
              <a:rPr lang="pt-BR" b="1" baseline="30000" dirty="0" smtClean="0">
                <a:solidFill>
                  <a:srgbClr val="B11B0F"/>
                </a:solidFill>
              </a:rPr>
              <a:t>o</a:t>
            </a:r>
            <a:endParaRPr lang="uk-UA" b="1" baseline="30000" dirty="0" smtClean="0">
              <a:solidFill>
                <a:srgbClr val="B11B0F"/>
              </a:solidFill>
            </a:endParaRPr>
          </a:p>
          <a:p>
            <a:pPr algn="ctr"/>
            <a:r>
              <a:rPr lang="uk-UA" b="1" baseline="30000" dirty="0" smtClean="0">
                <a:solidFill>
                  <a:srgbClr val="B11B0F"/>
                </a:solidFill>
              </a:rPr>
              <a:t>Або</a:t>
            </a:r>
          </a:p>
          <a:p>
            <a:pPr algn="ctr"/>
            <a:r>
              <a:rPr lang="en-US" b="1" dirty="0" smtClean="0">
                <a:solidFill>
                  <a:srgbClr val="B11B0F"/>
                </a:solidFill>
              </a:rPr>
              <a:t>Zn </a:t>
            </a:r>
            <a:r>
              <a:rPr lang="en-US" b="1" dirty="0">
                <a:solidFill>
                  <a:srgbClr val="B11B0F"/>
                </a:solidFill>
              </a:rPr>
              <a:t>+ CuSO</a:t>
            </a:r>
            <a:r>
              <a:rPr lang="en-US" b="1" baseline="-25000" dirty="0">
                <a:solidFill>
                  <a:srgbClr val="B11B0F"/>
                </a:solidFill>
              </a:rPr>
              <a:t>4</a:t>
            </a:r>
            <a:r>
              <a:rPr lang="en-US" b="1" dirty="0">
                <a:solidFill>
                  <a:srgbClr val="B11B0F"/>
                </a:solidFill>
              </a:rPr>
              <a:t> </a:t>
            </a:r>
            <a:r>
              <a:rPr lang="pt-BR" b="1" dirty="0">
                <a:solidFill>
                  <a:srgbClr val="B11B0F"/>
                </a:solidFill>
              </a:rPr>
              <a:t>→ ZnSO</a:t>
            </a:r>
            <a:r>
              <a:rPr lang="pt-BR" b="1" baseline="-25000" dirty="0">
                <a:solidFill>
                  <a:srgbClr val="B11B0F"/>
                </a:solidFill>
              </a:rPr>
              <a:t>4</a:t>
            </a:r>
            <a:r>
              <a:rPr lang="pt-BR" b="1" dirty="0">
                <a:solidFill>
                  <a:srgbClr val="B11B0F"/>
                </a:solidFill>
              </a:rPr>
              <a:t> + Cu</a:t>
            </a:r>
            <a:endParaRPr lang="ru-RU" b="1" dirty="0">
              <a:solidFill>
                <a:srgbClr val="B11B0F"/>
              </a:solidFill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>
            <a:off x="571472" y="571480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5143504" y="214290"/>
            <a:ext cx="3844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Гальванічний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Даніеля</a:t>
            </a:r>
            <a:r>
              <a:rPr lang="ru-RU" dirty="0" smtClean="0"/>
              <a:t> -</a:t>
            </a:r>
            <a:r>
              <a:rPr lang="ru-RU" dirty="0" err="1" smtClean="0"/>
              <a:t>Якобі</a:t>
            </a:r>
            <a:endParaRPr lang="ru-RU" dirty="0"/>
          </a:p>
        </p:txBody>
      </p:sp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flipH="1">
            <a:off x="5148064" y="1928802"/>
            <a:ext cx="3543526" cy="265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5" name="TextBox 84"/>
          <p:cNvSpPr txBox="1"/>
          <p:nvPr/>
        </p:nvSpPr>
        <p:spPr>
          <a:xfrm>
            <a:off x="8215338" y="235743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мідь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5072066" y="2428868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цинк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6000760" y="3643314"/>
            <a:ext cx="7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ZnSO</a:t>
            </a:r>
            <a:r>
              <a:rPr lang="en-US" sz="1400" baseline="-25000" dirty="0" smtClean="0"/>
              <a:t>4</a:t>
            </a:r>
            <a:endParaRPr lang="ru-RU" sz="1400" baseline="-25000" dirty="0"/>
          </a:p>
        </p:txBody>
      </p:sp>
      <p:sp>
        <p:nvSpPr>
          <p:cNvPr id="88" name="TextBox 87"/>
          <p:cNvSpPr txBox="1"/>
          <p:nvPr/>
        </p:nvSpPr>
        <p:spPr>
          <a:xfrm>
            <a:off x="7358082" y="3786190"/>
            <a:ext cx="740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CuSO</a:t>
            </a:r>
            <a:r>
              <a:rPr lang="en-US" sz="1400" baseline="-25000" dirty="0" smtClean="0"/>
              <a:t>4</a:t>
            </a:r>
            <a:endParaRPr lang="ru-RU" sz="1400" baseline="-25000" dirty="0"/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214282" y="5357826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Содержимое 3"/>
          <p:cNvSpPr txBox="1">
            <a:spLocks/>
          </p:cNvSpPr>
          <p:nvPr/>
        </p:nvSpPr>
        <p:spPr>
          <a:xfrm>
            <a:off x="0" y="571480"/>
            <a:ext cx="89011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запису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гальванічного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елемента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ліва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пишеться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B11B0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електрод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11B0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з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B11B0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меншим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11B0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B11B0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стандартним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11B0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B11B0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потенціалом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цей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електрод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АНОДОМ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(А), на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ньому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окис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ення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(-е).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Праворуч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-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електрод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більшим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стандартним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потенціалом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цей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електрод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КАТОДОМ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(К), на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ньому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(+ е).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67544" y="4581128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Сукупність окисненої і відновленої форм елементу називається </a:t>
            </a:r>
            <a:r>
              <a:rPr lang="uk-UA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редокс-парою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Для характеристики окисно-відновної здатності пари використовують поняття </a:t>
            </a:r>
            <a:r>
              <a:rPr lang="uk-UA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окисно-відновного (або </a:t>
            </a:r>
            <a:r>
              <a:rPr lang="uk-UA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редокс</a:t>
            </a:r>
            <a:r>
              <a:rPr lang="uk-UA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потенціалу.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8596" y="3714752"/>
            <a:ext cx="49292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Такі рівняння називаються </a:t>
            </a:r>
            <a:r>
              <a:rPr lang="uk-UA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напівреакціями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>
          <a:xfrm>
            <a:off x="214282" y="2786058"/>
            <a:ext cx="4501734" cy="426918"/>
          </a:xfrm>
          <a:prstGeom prst="rect">
            <a:avLst/>
          </a:prstGeom>
          <a:noFill/>
          <a:ln/>
        </p:spPr>
        <p:txBody>
          <a:bodyPr/>
          <a:lstStyle/>
          <a:p>
            <a:pPr lvl="0">
              <a:spcBef>
                <a:spcPct val="50000"/>
              </a:spcBef>
              <a:defRPr/>
            </a:pPr>
            <a:r>
              <a:rPr lang="ru-RU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протікають</a:t>
            </a: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електродах</a:t>
            </a: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428596" y="3071810"/>
            <a:ext cx="228601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(-)   </a:t>
            </a:r>
            <a:r>
              <a:rPr lang="en-US" b="1" dirty="0" err="1" smtClean="0">
                <a:solidFill>
                  <a:srgbClr val="FF0000"/>
                </a:solidFill>
              </a:rPr>
              <a:t>Zn</a:t>
            </a:r>
            <a:r>
              <a:rPr lang="en-US" b="1" baseline="30000" dirty="0" err="1" smtClean="0">
                <a:solidFill>
                  <a:srgbClr val="FF0000"/>
                </a:solidFill>
              </a:rPr>
              <a:t>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- 2</a:t>
            </a:r>
            <a:r>
              <a:rPr lang="pt-BR" b="1" dirty="0">
                <a:solidFill>
                  <a:srgbClr val="FF0000"/>
                </a:solidFill>
              </a:rPr>
              <a:t>ē →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Zn</a:t>
            </a:r>
            <a:r>
              <a:rPr lang="en-US" b="1" baseline="30000" dirty="0">
                <a:solidFill>
                  <a:srgbClr val="FF0000"/>
                </a:solidFill>
              </a:rPr>
              <a:t>2+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7158" y="3357562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/>
              <a:t> </a:t>
            </a:r>
            <a:r>
              <a:rPr lang="ru-RU" b="1" dirty="0" smtClean="0">
                <a:solidFill>
                  <a:srgbClr val="0000FF"/>
                </a:solidFill>
              </a:rPr>
              <a:t>(+) </a:t>
            </a:r>
            <a:r>
              <a:rPr lang="en-US" b="1" dirty="0" smtClean="0">
                <a:solidFill>
                  <a:srgbClr val="0000FF"/>
                </a:solidFill>
              </a:rPr>
              <a:t>Cu</a:t>
            </a:r>
            <a:r>
              <a:rPr lang="ru-RU" b="1" baseline="30000" dirty="0" smtClean="0">
                <a:solidFill>
                  <a:srgbClr val="0000FF"/>
                </a:solidFill>
              </a:rPr>
              <a:t>2+</a:t>
            </a:r>
            <a:r>
              <a:rPr lang="en-US" b="1" dirty="0" smtClean="0">
                <a:solidFill>
                  <a:srgbClr val="0000FF"/>
                </a:solidFill>
              </a:rPr>
              <a:t> + 2</a:t>
            </a:r>
            <a:r>
              <a:rPr lang="pt-BR" b="1" dirty="0" smtClean="0">
                <a:solidFill>
                  <a:srgbClr val="0000FF"/>
                </a:solidFill>
              </a:rPr>
              <a:t>ē →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Cu</a:t>
            </a:r>
            <a:r>
              <a:rPr lang="ru-RU" b="1" baseline="30000" dirty="0" smtClean="0">
                <a:solidFill>
                  <a:srgbClr val="0000FF"/>
                </a:solidFill>
              </a:rPr>
              <a:t>о</a:t>
            </a:r>
            <a:endParaRPr lang="ru-RU" b="1" baseline="30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357158" y="6357958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57158" y="1142984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94369" name="Rectangle 1"/>
          <p:cNvSpPr>
            <a:spLocks noChangeArrowheads="1"/>
          </p:cNvSpPr>
          <p:nvPr/>
        </p:nvSpPr>
        <p:spPr bwMode="auto">
          <a:xfrm>
            <a:off x="285720" y="1214422"/>
            <a:ext cx="835821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На різницю потенціалів (електрорушійну силу,</a:t>
            </a:r>
            <a:r>
              <a:rPr kumimoji="0" lang="uk-UA" sz="15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5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ЕРС</a:t>
            </a:r>
            <a:r>
              <a:rPr kumimoji="0" lang="uk-UA" sz="1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комірки впливають процеси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дифузійного</a:t>
            </a:r>
            <a:r>
              <a:rPr kumimoji="0" lang="uk-UA" sz="150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переносу заряду</a:t>
            </a:r>
            <a:r>
              <a:rPr kumimoji="0" lang="uk-UA" sz="15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  </a:t>
            </a:r>
            <a:r>
              <a:rPr kumimoji="0" lang="uk-UA" sz="15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ЕРС=φ</a:t>
            </a:r>
            <a:r>
              <a:rPr kumimoji="0" lang="uk-UA" sz="1500" i="0" u="none" strike="noStrike" cap="none" normalizeH="0" baseline="-3000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uk-UA" sz="150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5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φ</a:t>
            </a:r>
            <a:r>
              <a:rPr kumimoji="0" lang="uk-UA" sz="150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</a:t>
            </a:r>
            <a:r>
              <a:rPr kumimoji="0" lang="uk-UA" sz="15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uk-UA" sz="15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φ</a:t>
            </a:r>
            <a:r>
              <a:rPr kumimoji="0" lang="uk-UA" sz="1500" i="0" u="none" strike="noStrike" cap="none" normalizeH="0" baseline="-3000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диф</a:t>
            </a:r>
            <a:r>
              <a:rPr kumimoji="0" lang="uk-UA" sz="15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uk-UA" sz="1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 φ</a:t>
            </a:r>
            <a:r>
              <a:rPr kumimoji="0" lang="uk-UA" sz="150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uk-UA" sz="1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φ</a:t>
            </a:r>
            <a:r>
              <a:rPr kumimoji="0" lang="uk-UA" sz="150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uk-UA" sz="1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електродні потенціали катода й анода, </a:t>
            </a:r>
            <a:r>
              <a:rPr kumimoji="0" lang="uk-UA" sz="15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φ</a:t>
            </a:r>
            <a:r>
              <a:rPr kumimoji="0" lang="uk-UA" sz="150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диф</a:t>
            </a:r>
            <a:r>
              <a:rPr kumimoji="0" lang="uk-UA" sz="1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</a:t>
            </a:r>
            <a:r>
              <a:rPr kumimoji="0" lang="uk-UA" sz="15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дифузійний потенціал або потенціал рідинного сполучення</a:t>
            </a:r>
            <a:r>
              <a:rPr kumimoji="0" lang="uk-UA" sz="1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який виникає на межі розділу двох рідких фаз (різних електролітів двох півелементів) і зумовлений відмінністю швидкостей дифузії іонів, які знаходяться по обидва боки межі розділу рідких фаз і пересікають її.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Значення </a:t>
            </a:r>
            <a:r>
              <a:rPr kumimoji="0" lang="uk-UA" sz="15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uk-UA" sz="150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диф</a:t>
            </a:r>
            <a:r>
              <a:rPr kumimoji="0" lang="uk-UA" sz="1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переважно невідоме і може досягати сотих вольт. Здебільшого його впливом на </a:t>
            </a:r>
            <a:r>
              <a:rPr kumimoji="0" lang="uk-UA" sz="15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ЕРС</a:t>
            </a:r>
            <a:r>
              <a:rPr kumimoji="0" lang="uk-UA" sz="1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елемента можна знехтувати. Дифузійний потенціал зменшують і стабілізують за допомогою сольового містка</a:t>
            </a:r>
            <a:r>
              <a:rPr kumimoji="0" lang="uk-UA" sz="15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(електролітичного ключа), яким замикають коло. </a:t>
            </a:r>
            <a:endParaRPr kumimoji="0" lang="ru-RU" sz="15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flipH="1">
            <a:off x="5214942" y="3500438"/>
            <a:ext cx="3619524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85720" y="3643314"/>
            <a:ext cx="4857784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Сольовий місток </a:t>
            </a:r>
            <a:r>
              <a:rPr lang="uk-UA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скляна трубка, заповнена насиченим розчином електроліту з приблизно однаковими </a:t>
            </a:r>
            <a:r>
              <a:rPr lang="uk-UA" sz="1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рухливостями</a:t>
            </a:r>
            <a:r>
              <a:rPr lang="uk-UA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катіону і аніону в агар-агарі. Найчастіше це </a:t>
            </a:r>
            <a:r>
              <a:rPr lang="uk-UA" sz="1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KCl</a:t>
            </a:r>
            <a:r>
              <a:rPr lang="uk-UA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KNO</a:t>
            </a:r>
            <a:r>
              <a:rPr lang="uk-UA" sz="15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uk-UA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NH</a:t>
            </a:r>
            <a:r>
              <a:rPr lang="uk-UA" sz="15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uk-UA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</a:t>
            </a:r>
            <a:r>
              <a:rPr lang="uk-UA" sz="15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uk-UA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тощо. При правильному виборі розчину в сольовому містку величину можна звести до мінімуму. </a:t>
            </a:r>
            <a:r>
              <a:rPr lang="uk-UA" sz="1500" dirty="0" smtClean="0">
                <a:latin typeface="Times New Roman" pitchFamily="18" charset="0"/>
                <a:ea typeface="TimesNewRoman"/>
                <a:cs typeface="Times New Roman" pitchFamily="18" charset="0"/>
              </a:rPr>
              <a:t>Потенціали рідинного сполучення на двох кінцях містка стають рівними за величиною і протилежними за знаком, так компенсують один одного.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latin typeface="Times New Roman" pitchFamily="18" charset="0"/>
                <a:ea typeface="TimesNewRoman"/>
                <a:cs typeface="Times New Roman" pitchFamily="18" charset="0"/>
              </a:rPr>
              <a:t>	</a:t>
            </a:r>
            <a:r>
              <a:rPr lang="uk-UA" sz="1500" dirty="0" err="1" smtClean="0">
                <a:latin typeface="Times New Roman" pitchFamily="18" charset="0"/>
                <a:ea typeface="TimesNewRoman"/>
                <a:cs typeface="Times New Roman" pitchFamily="18" charset="0"/>
              </a:rPr>
              <a:t>Солевий</a:t>
            </a:r>
            <a:r>
              <a:rPr lang="uk-UA" sz="1500" dirty="0" smtClean="0">
                <a:latin typeface="Times New Roman" pitchFamily="18" charset="0"/>
                <a:ea typeface="TimesNewRoman"/>
                <a:cs typeface="Times New Roman" pitchFamily="18" charset="0"/>
              </a:rPr>
              <a:t> місток попереджає пряму взаємодію компонентів обох півелементів. </a:t>
            </a:r>
            <a:endParaRPr lang="uk-UA" sz="1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5857892"/>
            <a:ext cx="1862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Сольовий місток 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 flipH="1" flipV="1">
            <a:off x="6388892" y="5041132"/>
            <a:ext cx="1296000" cy="7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57158" y="500042"/>
            <a:ext cx="8358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Електрорушійна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сила (ЕРС)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різниця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електродних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потенціалів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катода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анода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розімкнутому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колі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гальванічного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елемента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29124" y="714356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b="1" dirty="0" smtClean="0">
                <a:solidFill>
                  <a:srgbClr val="C00000"/>
                </a:solidFill>
              </a:rPr>
              <a:t>Е = </a:t>
            </a:r>
            <a:r>
              <a:rPr lang="pt-BR" sz="2400" b="1" dirty="0" smtClean="0">
                <a:solidFill>
                  <a:srgbClr val="C00000"/>
                </a:solidFill>
              </a:rPr>
              <a:t>φ</a:t>
            </a:r>
            <a:r>
              <a:rPr lang="ru-RU" sz="2400" b="1" baseline="-25000" dirty="0" smtClean="0">
                <a:solidFill>
                  <a:srgbClr val="C00000"/>
                </a:solidFill>
              </a:rPr>
              <a:t>(+)</a:t>
            </a:r>
            <a:r>
              <a:rPr lang="ru-RU" sz="2400" b="1" dirty="0" smtClean="0">
                <a:solidFill>
                  <a:srgbClr val="C00000"/>
                </a:solidFill>
              </a:rPr>
              <a:t> – </a:t>
            </a:r>
            <a:r>
              <a:rPr lang="pt-BR" sz="2400" b="1" dirty="0" smtClean="0">
                <a:solidFill>
                  <a:srgbClr val="C00000"/>
                </a:solidFill>
              </a:rPr>
              <a:t>φ</a:t>
            </a:r>
            <a:r>
              <a:rPr lang="ru-RU" sz="2400" b="1" baseline="-25000" dirty="0" smtClean="0">
                <a:solidFill>
                  <a:srgbClr val="C00000"/>
                </a:solidFill>
              </a:rPr>
              <a:t>(-)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72330" y="714356"/>
            <a:ext cx="1296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b="1" dirty="0" smtClean="0">
                <a:solidFill>
                  <a:srgbClr val="C00000"/>
                </a:solidFill>
              </a:rPr>
              <a:t>Е </a:t>
            </a:r>
            <a:r>
              <a:rPr lang="en-US" sz="2400" b="1" dirty="0" smtClean="0">
                <a:solidFill>
                  <a:srgbClr val="C00000"/>
                </a:solidFill>
              </a:rPr>
              <a:t>&gt; 0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. 1. ГАЛЬВАНИЧЕСКИЙ ЭЛЕМЕНТ. В простом гальваническом элементе Даниеля перемещение каждых двух электронов по внешней цепи приводит к окислению одного атома цинка и осаждению одного атома меди. Электронейтральность растворов обеспечивается с помощью солевого мостика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5444" y="1430654"/>
            <a:ext cx="5988389" cy="4141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357158" y="6357958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57158" y="1142984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715140" y="714356"/>
            <a:ext cx="2053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Ряд </a:t>
            </a:r>
            <a:r>
              <a:rPr lang="ru-RU" dirty="0" err="1" smtClean="0"/>
              <a:t>напруг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endParaRPr lang="ru-RU" dirty="0"/>
          </a:p>
        </p:txBody>
      </p:sp>
      <p:pic>
        <p:nvPicPr>
          <p:cNvPr id="10" name="Picture 5" descr="Таблица электродные потен Ме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4348" y="3557776"/>
            <a:ext cx="3714776" cy="2825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0" y="3429000"/>
            <a:ext cx="8929718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419872" y="1214422"/>
            <a:ext cx="52955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ряді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напруг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відновна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металів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зменшується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окиснювальна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катіонів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збільшується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метал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здатний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витісняти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відновлювати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розчинів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солей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метали,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електродного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потенціалу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Метали,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негативні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електродні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потенціали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витісняти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катіони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розбавлених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розчинів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кислот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8596" y="1214422"/>
            <a:ext cx="30662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ряду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напруг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металів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57158" y="1142984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214282" y="1357298"/>
            <a:ext cx="507209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9850" algn="l"/>
              </a:tabLst>
            </a:pP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 розглядати потенціал металу в розчині його солі, то при  </a:t>
            </a:r>
            <a:r>
              <a:rPr kumimoji="0" lang="uk-UA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101,3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15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кПа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 </a:t>
            </a:r>
            <a:r>
              <a:rPr kumimoji="0" lang="uk-UA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 = 298 К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активність металу та його </a:t>
            </a:r>
            <a:r>
              <a:rPr kumimoji="0" lang="uk-UA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йонів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рівні між собою </a:t>
            </a:r>
            <a:r>
              <a:rPr kumimoji="0" lang="uk-UA" sz="15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uk-UA" sz="15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red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 </a:t>
            </a:r>
            <a:r>
              <a:rPr kumimoji="0" lang="uk-UA" sz="15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uk-UA" sz="15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205825" name="Picture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429256" y="1285860"/>
            <a:ext cx="3500462" cy="72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82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2143116"/>
            <a:ext cx="357190" cy="428628"/>
          </a:xfrm>
          <a:prstGeom prst="rect">
            <a:avLst/>
          </a:prstGeom>
          <a:noFill/>
        </p:spPr>
      </p:pic>
      <p:sp>
        <p:nvSpPr>
          <p:cNvPr id="205829" name="Rectangle 5"/>
          <p:cNvSpPr>
            <a:spLocks noChangeArrowheads="1"/>
          </p:cNvSpPr>
          <p:nvPr/>
        </p:nvSpPr>
        <p:spPr bwMode="auto">
          <a:xfrm>
            <a:off x="714348" y="2206860"/>
            <a:ext cx="45720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</a:rPr>
              <a:t> – стандартний електродний потенціал.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242886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виникає при зануренні металевого електроду в розчин власної солі за стандартних умов </a:t>
            </a:r>
          </a:p>
          <a:p>
            <a:pPr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(Т= 298 К, концентрація катіонів металу 1 моль∙л</a:t>
            </a:r>
            <a:r>
              <a:rPr lang="uk-UA" sz="14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) виміряний  </a:t>
            </a:r>
            <a:r>
              <a:rPr lang="uk-UA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відносно водневого електроду</a:t>
            </a:r>
            <a:endParaRPr lang="ru-RU" sz="1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785794"/>
            <a:ext cx="3949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Стандартний</a:t>
            </a:r>
            <a:r>
              <a:rPr lang="ru-RU" dirty="0" smtClean="0"/>
              <a:t> </a:t>
            </a:r>
            <a:r>
              <a:rPr lang="ru-RU" dirty="0" err="1" smtClean="0"/>
              <a:t>електродний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3643314"/>
            <a:ext cx="571504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Водневий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електрод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пластинка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металу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Pt, Pd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насичен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воднем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(при атмосферному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тиску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занурена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водний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розчин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іони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водню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1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пластини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іонів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ru-RU" sz="1400" i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розчині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2625" name="Picture 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286512" y="2000240"/>
            <a:ext cx="2357454" cy="348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Прямоугольник 16"/>
          <p:cNvSpPr/>
          <p:nvPr/>
        </p:nvSpPr>
        <p:spPr>
          <a:xfrm>
            <a:off x="2915816" y="5000636"/>
            <a:ext cx="62281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en-US" sz="1400" dirty="0" smtClean="0">
                <a:latin typeface="Cambria" pitchFamily="18" charset="0"/>
              </a:rPr>
              <a:t>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Платиновий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Газоподібний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водень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Розчин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кислоти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= 1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моль / л.</a:t>
            </a: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Водяний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затвор,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перешкоджає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попаданню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кисню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Електролітичний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міст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концентрованого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розчину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приєднати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другу половину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гальванічного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елемента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14282" y="3500438"/>
            <a:ext cx="450059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96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357158" y="6357958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57158" y="1142984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714620"/>
            <a:ext cx="6572296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6929454" y="785794"/>
            <a:ext cx="1911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Рівняння</a:t>
            </a:r>
            <a:r>
              <a:rPr lang="ru-RU" dirty="0" smtClean="0"/>
              <a:t> Нернста</a:t>
            </a:r>
            <a:endParaRPr lang="ru-RU" dirty="0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2143108" y="2786058"/>
          <a:ext cx="3979006" cy="82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Формула" r:id="rId3" imgW="1904760" imgH="393480" progId="">
                  <p:embed/>
                </p:oleObj>
              </mc:Choice>
              <mc:Fallback>
                <p:oleObj name="Формула" r:id="rId3" imgW="1904760" imgH="3934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2786058"/>
                        <a:ext cx="3979006" cy="8223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357158" y="2786058"/>
            <a:ext cx="1887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Рівняння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Нернста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428728" y="3857628"/>
            <a:ext cx="65722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електродний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металу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розчині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катіони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ru-RU" sz="1400" baseline="30000" dirty="0" err="1" smtClean="0">
                <a:latin typeface="Times New Roman" pitchFamily="18" charset="0"/>
                <a:cs typeface="Times New Roman" pitchFamily="18" charset="0"/>
              </a:rPr>
              <a:t>n+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Вольт</a:t>
            </a:r>
          </a:p>
        </p:txBody>
      </p:sp>
      <p:graphicFrame>
        <p:nvGraphicFramePr>
          <p:cNvPr id="1465349" name="Object 5"/>
          <p:cNvGraphicFramePr>
            <a:graphicFrameLocks noChangeAspect="1"/>
          </p:cNvGraphicFramePr>
          <p:nvPr/>
        </p:nvGraphicFramePr>
        <p:xfrm>
          <a:off x="357158" y="3571876"/>
          <a:ext cx="100806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Формула" r:id="rId5" imgW="482400" imgH="304560" progId="">
                  <p:embed/>
                </p:oleObj>
              </mc:Choice>
              <mc:Fallback>
                <p:oleObj name="Формула" r:id="rId5" imgW="482400" imgH="3045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3571876"/>
                        <a:ext cx="1008063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1428728" y="4214818"/>
            <a:ext cx="35007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стандартний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електродний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Вольт</a:t>
            </a:r>
          </a:p>
        </p:txBody>
      </p:sp>
      <p:graphicFrame>
        <p:nvGraphicFramePr>
          <p:cNvPr id="1465350" name="Object 6"/>
          <p:cNvGraphicFramePr>
            <a:graphicFrameLocks noChangeAspect="1"/>
          </p:cNvGraphicFramePr>
          <p:nvPr/>
        </p:nvGraphicFramePr>
        <p:xfrm>
          <a:off x="285720" y="4071942"/>
          <a:ext cx="1008062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Формула" r:id="rId7" imgW="482400" imgH="317160" progId="">
                  <p:embed/>
                </p:oleObj>
              </mc:Choice>
              <mc:Fallback>
                <p:oleObj name="Формула" r:id="rId7" imgW="482400" imgH="3171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4071942"/>
                        <a:ext cx="1008062" cy="661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285720" y="4714884"/>
            <a:ext cx="8858280" cy="1336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latin typeface="+mj-lt"/>
              </a:rPr>
              <a:t>R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універсальна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газова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стала, Дж \ моль ∙ К 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абсолютна температура, К </a:t>
            </a:r>
          </a:p>
          <a:p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число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беруть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участь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електродному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постійна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Фарадея,</a:t>
            </a:r>
          </a:p>
          <a:p>
            <a:pPr>
              <a:lnSpc>
                <a:spcPts val="12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іонів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металу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розчині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(для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розбавлених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розчинів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с), моль/л</a:t>
            </a:r>
          </a:p>
        </p:txBody>
      </p:sp>
      <p:graphicFrame>
        <p:nvGraphicFramePr>
          <p:cNvPr id="1465351" name="Object 7"/>
          <p:cNvGraphicFramePr>
            <a:graphicFrameLocks noChangeAspect="1"/>
          </p:cNvGraphicFramePr>
          <p:nvPr/>
        </p:nvGraphicFramePr>
        <p:xfrm>
          <a:off x="285720" y="5715016"/>
          <a:ext cx="6889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Формула" r:id="rId9" imgW="330120" imgH="241200" progId="">
                  <p:embed/>
                </p:oleObj>
              </mc:Choice>
              <mc:Fallback>
                <p:oleObj name="Формула" r:id="rId9" imgW="330120" imgH="2412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5715016"/>
                        <a:ext cx="688975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75943" name="Picture 7" descr="Картинки по запросу нернст"/>
          <p:cNvPicPr>
            <a:picLocks noChangeAspect="1" noChangeArrowheads="1"/>
          </p:cNvPicPr>
          <p:nvPr/>
        </p:nvPicPr>
        <p:blipFill>
          <a:blip r:embed="rId11" cstate="print"/>
          <a:srcRect b="13103"/>
          <a:stretch>
            <a:fillRect/>
          </a:stretch>
        </p:blipFill>
        <p:spPr bwMode="auto">
          <a:xfrm>
            <a:off x="7072330" y="1500174"/>
            <a:ext cx="1802891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428596" y="6286520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57158" y="642918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14282" y="3500438"/>
            <a:ext cx="864399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 smtClean="0">
                <a:latin typeface="+mj-lt"/>
              </a:rPr>
              <a:t>	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За 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стандартних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умов:  температура    298,15 К, 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тиск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Р  =101,325  кПа (760 мм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ст.) 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підстановці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значень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констант (R, F, T) , </a:t>
            </a:r>
            <a:r>
              <a:rPr lang="ru-RU" sz="1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рівняння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Нернста </a:t>
            </a:r>
            <a:r>
              <a:rPr lang="ru-RU" sz="1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вигляд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14282" y="2928934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5626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4214818"/>
            <a:ext cx="559139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142844" y="4929198"/>
            <a:ext cx="8429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молярна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менша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за  0,05 моль/л,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коефіцієнти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GB" sz="1600" baseline="-25000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GB" sz="1600" baseline="-25000" dirty="0" smtClean="0">
                <a:latin typeface="Times New Roman" pitchFamily="18" charset="0"/>
                <a:cs typeface="Times New Roman" pitchFamily="18" charset="0"/>
              </a:rPr>
              <a:t>Ox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близькі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 1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звичайні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молярні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626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5572140"/>
            <a:ext cx="2500330" cy="63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46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46561" name="Object 1"/>
          <p:cNvGraphicFramePr>
            <a:graphicFrameLocks noChangeAspect="1"/>
          </p:cNvGraphicFramePr>
          <p:nvPr/>
        </p:nvGraphicFramePr>
        <p:xfrm>
          <a:off x="2500299" y="2071678"/>
          <a:ext cx="4851044" cy="652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r:id="rId6" imgW="3759200" imgH="495300" progId="">
                  <p:embed/>
                </p:oleObj>
              </mc:Choice>
              <mc:Fallback>
                <p:oleObj r:id="rId6" imgW="3759200" imgH="4953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9" y="2071678"/>
                        <a:ext cx="4851044" cy="6525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46564" name="Rectangle 4"/>
          <p:cNvSpPr>
            <a:spLocks noChangeArrowheads="1"/>
          </p:cNvSpPr>
          <p:nvPr/>
        </p:nvSpPr>
        <p:spPr bwMode="auto">
          <a:xfrm>
            <a:off x="142844" y="1071546"/>
            <a:ext cx="87868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алежність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потенціалу електроду від температури та співвідношення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активностей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(концентрацій) окисненої і відновленої форм речовини, що бере участь в електродній реакції, описується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рівнянням </a:t>
            </a:r>
            <a:r>
              <a:rPr kumimoji="0" lang="uk-UA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Нернста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46563" name="Object 3"/>
          <p:cNvGraphicFramePr>
            <a:graphicFrameLocks noChangeAspect="1"/>
          </p:cNvGraphicFramePr>
          <p:nvPr/>
        </p:nvGraphicFramePr>
        <p:xfrm>
          <a:off x="0" y="457200"/>
          <a:ext cx="133350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8" imgW="126890" imgH="190335" progId="">
                  <p:embed/>
                </p:oleObj>
              </mc:Choice>
              <mc:Fallback>
                <p:oleObj r:id="rId8" imgW="126890" imgH="190335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133350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46565" name="Rectangle 5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28596" y="551570"/>
            <a:ext cx="8229600" cy="96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Фактори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впливають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величину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електродного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потенціалу</a:t>
            </a:r>
            <a:endParaRPr lang="ru-RU" sz="18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uk-UA" sz="16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500174"/>
            <a:ext cx="828680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AutoNum type="arabicPeriod"/>
              <a:tabLst>
                <a:tab pos="0" algn="l"/>
              </a:tabLst>
            </a:pPr>
            <a:r>
              <a:rPr lang="ru-RU" sz="1400" dirty="0" smtClean="0">
                <a:latin typeface="+mj-lt"/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Природа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металу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хімічною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володіє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метал,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легше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розчиняється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негативніший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потенціал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024053"/>
            <a:ext cx="792961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іонів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металу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розчині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катіонів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розчині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позитивніший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потенціал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571744"/>
            <a:ext cx="807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+mj-lt"/>
              </a:rPr>
              <a:t>3.</a:t>
            </a:r>
            <a:r>
              <a:rPr lang="ru-RU" sz="1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Температура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підвищенням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температури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позитивним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3214686"/>
            <a:ext cx="828680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розчинах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електролітів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іонів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велика, тому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міжіонних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взаємодій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(К</a:t>
            </a:r>
            <a:r>
              <a:rPr lang="ru-RU" sz="16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+ А</a:t>
            </a:r>
            <a:r>
              <a:rPr lang="ru-RU" sz="16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=КА)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виявляються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помітними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за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малих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концентрацій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електроліту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 В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міжіонних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взаємодій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електроліту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залежать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числа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іонів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виявляються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слабкішими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того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очікувати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повної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дисоціації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електроліту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Тому для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опису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іонів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розчинах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електролітів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користуються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поряд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концентрацією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іонів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активністю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±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умовна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ефективна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іонів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до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вони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в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хімічних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процесах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іона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baseline="-25000" dirty="0" err="1" smtClean="0">
                <a:latin typeface="Times New Roman" pitchFamily="18" charset="0"/>
                <a:cs typeface="Times New Roman" pitchFamily="18" charset="0"/>
              </a:rPr>
              <a:t>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(моль/л)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пов'язана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молярною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концентрацією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в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розчині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С   (моль/л)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співвідношенням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±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катіона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аніона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безрозмірна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величина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5589240"/>
            <a:ext cx="1872208" cy="568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428596" y="6500834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57158" y="1142984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714612" y="714356"/>
            <a:ext cx="6256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err="1" smtClean="0"/>
              <a:t>Загальна</a:t>
            </a:r>
            <a:r>
              <a:rPr lang="ru-RU" dirty="0" smtClean="0"/>
              <a:t> характеристика </a:t>
            </a:r>
            <a:r>
              <a:rPr lang="ru-RU" dirty="0" err="1" smtClean="0"/>
              <a:t>методів</a:t>
            </a:r>
            <a:r>
              <a:rPr lang="ru-RU" dirty="0" smtClean="0"/>
              <a:t>  </a:t>
            </a:r>
            <a:r>
              <a:rPr lang="ru-RU" dirty="0" err="1" smtClean="0"/>
              <a:t>електрохімічного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214554"/>
            <a:ext cx="85011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ЕХМА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вимірюють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реєструють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параметри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електрохімічних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електроду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електропровідність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силу граничного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дифузійного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струму,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ємність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електричний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опір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діелектричну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проникність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пов’язані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значенням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концентрацій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компонентів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аналітичні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сигнали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ЕХМА.</a:t>
            </a:r>
            <a:r>
              <a:rPr lang="ru-RU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71472" y="3500438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66721" name="Rectangle 1"/>
          <p:cNvSpPr>
            <a:spLocks noChangeArrowheads="1"/>
          </p:cNvSpPr>
          <p:nvPr/>
        </p:nvSpPr>
        <p:spPr bwMode="auto">
          <a:xfrm>
            <a:off x="428596" y="1214422"/>
            <a:ext cx="835824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Електрохiмiчнi</a:t>
            </a:r>
            <a:r>
              <a:rPr lang="uk-UA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методи (ЕХМА)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– методи якісного і кількісного аналізу речовин у газуватому, рідкому (в розчинах і розплавах) або твердому стані, які ґрунтуються на електрохімічних явищах у досліджуваному середовищі або на межі поділу фаз і пов’язані зі зміною структури, хімічного складу та концентрації речовини.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5357826"/>
            <a:ext cx="85011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ЕХМА: </a:t>
            </a:r>
          </a:p>
          <a:p>
            <a:pPr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низька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межа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(10</a:t>
            </a:r>
            <a:r>
              <a:rPr lang="ru-RU" sz="1600" baseline="30000" dirty="0" smtClean="0">
                <a:latin typeface="Times New Roman" pitchFamily="18" charset="0"/>
                <a:cs typeface="Times New Roman" pitchFamily="18" charset="0"/>
              </a:rPr>
              <a:t>–1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-10</a:t>
            </a:r>
            <a:r>
              <a:rPr lang="ru-RU" sz="1600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моль/дм</a:t>
            </a:r>
            <a:r>
              <a:rPr lang="ru-RU" sz="1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висока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чутливість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селективність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відгуку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зміну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складу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аналізованого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об'єкта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легкість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автоматизації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дистанційного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3571876"/>
            <a:ext cx="848683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Електрохімічні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відбуваються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електродах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міжелектродному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просторі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	Електрохімічні вимірювання проводяться з використанням </a:t>
            </a: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електрохімічної комірки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– розчину, в які занурені як мінімум 2 електроди. </a:t>
            </a: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Ступінь перебігу фізичних і хімічних процесів можна визначити вимірюванням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напруги, сили струму, електричного опору, електричного заряду чи рухливості заряджених частинок в електричному полі. </a:t>
            </a:r>
          </a:p>
          <a:p>
            <a:pPr algn="just"/>
            <a:endParaRPr lang="ru-RU" sz="1600" dirty="0">
              <a:latin typeface="+mj-lt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00034" y="5429264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Контрольні запитання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3206" y="1124744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Font typeface="+mj-lt"/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Наведіть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класифікацію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ЕХМА за природою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аналітичного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сигналу,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вимірюється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таке електролітична комірка?</a:t>
            </a:r>
          </a:p>
          <a:p>
            <a:pPr algn="just">
              <a:buFont typeface="+mj-lt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Розкрийте поняття гальванічного елемента, наведіть приклади.</a:t>
            </a:r>
          </a:p>
          <a:p>
            <a:pPr algn="just">
              <a:buFont typeface="+mj-lt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Опишіть як виникає ПЕШ. </a:t>
            </a:r>
          </a:p>
          <a:p>
            <a:pPr algn="just">
              <a:buFont typeface="+mj-lt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Що таке електродний потенціал? Як він виникає?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рівняння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пов’язує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електроду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концентрацією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іону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електродного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потенціалу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>
              <a:buFont typeface="+mj-lt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Наведіть будову водневого електроду.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Чим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відрізняється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потенціалу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на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електродах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роду.</a:t>
            </a:r>
          </a:p>
          <a:p>
            <a:pPr algn="just">
              <a:buFont typeface="+mj-lt"/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рівнянні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Нерста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357158" y="6357958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57158" y="1142984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57158" y="1285860"/>
            <a:ext cx="82153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характеру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перебігу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ЕХМА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три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 algn="just"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грунтуються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перебігу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електродних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реакцій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відсутності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струму (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I=0)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потенціометрія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засновані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перебігу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електродних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реакцій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дією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струму (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I≠0)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полярографія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вольтамперометрія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електрогравіметрія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кулонометрія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електродні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протікають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кондуктометрія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діелектрометрія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564673" name="Rectangle 1"/>
          <p:cNvSpPr>
            <a:spLocks noChangeArrowheads="1"/>
          </p:cNvSpPr>
          <p:nvPr/>
        </p:nvSpPr>
        <p:spPr bwMode="auto">
          <a:xfrm>
            <a:off x="428596" y="3766424"/>
            <a:ext cx="842968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MT"/>
                <a:cs typeface="Times New Roman" pitchFamily="18" charset="0"/>
              </a:rPr>
              <a:t>За методикою проведення ЕХМА поділяють на: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ArialMT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прямі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вимірюють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аналітичний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фізичний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сигнал,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розраховують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потенціометрія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кулонометрія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полярографія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опосередковані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непрямі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розчин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речовиною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титрують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реагентом точно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відомої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будують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криву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титрування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знаходять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кінцеву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точку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титрування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розраховують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вміст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компонента,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MT"/>
                <a:cs typeface="Times New Roman" pitchFamily="18" charset="0"/>
              </a:rPr>
              <a:t>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57158" y="3429000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857488" y="785794"/>
            <a:ext cx="6000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електрохімічних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357158" y="6357958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57158" y="1142984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857488" y="785794"/>
            <a:ext cx="6000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електрохімічних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340768"/>
            <a:ext cx="77768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природою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аналітичного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сигналу,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вимірюється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ЕХМА: </a:t>
            </a:r>
          </a:p>
          <a:p>
            <a:pPr algn="just"/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Потенціометрія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вимірюванні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потенціалу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сталої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струму.</a:t>
            </a:r>
          </a:p>
          <a:p>
            <a:pPr algn="just"/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Кулонометрія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вимірюванні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витрачається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електроліз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сталого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струму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напруги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Електрогравіметрія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вимірюванні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маси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виділяється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електролізу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розчину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Вольтамперометрія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вимірюванні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струму при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зміні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напруги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Полярографія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вимірюванні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граничного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дифузійного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струму. 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438275" indent="-1438275" algn="just"/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Кондуктометрія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вимірюванні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електропровідності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	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струмів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низьких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(50-10000 Гц)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високих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1МГц) частот.</a:t>
            </a:r>
          </a:p>
          <a:p>
            <a:pPr marL="1438275" indent="-1438275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704975" indent="-1704975" algn="just"/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Діелектрометрія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вимірювання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діелектричної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проникності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ε)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тангенса кута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діелектричних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втрат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1600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σ),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функцією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складу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хімічної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будови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якіаналізують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600" dirty="0" smtClean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357158" y="6357958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57158" y="1142984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786058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143504" y="714356"/>
            <a:ext cx="3555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Електрод</a:t>
            </a:r>
            <a:r>
              <a:rPr lang="ru-RU" dirty="0" smtClean="0"/>
              <a:t>. </a:t>
            </a:r>
            <a:r>
              <a:rPr lang="ru-RU" dirty="0" err="1" smtClean="0"/>
              <a:t>Електродний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1857364"/>
            <a:ext cx="85011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lang="ru-RU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вузлах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кристалічної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решітки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металу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розташовані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іони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рівновазі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вільними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електронами</a:t>
            </a: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2643174" y="2118205"/>
            <a:ext cx="24288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9850" algn="l"/>
              </a:tabLst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М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e</a:t>
            </a:r>
            <a:r>
              <a:rPr kumimoji="0" lang="uk-UA" sz="1600" b="0" i="1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n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+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+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ne</a:t>
            </a:r>
            <a:r>
              <a:rPr kumimoji="0" lang="uk-UA" sz="16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↔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М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e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5786" y="2419345"/>
            <a:ext cx="72152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i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i="1" baseline="-25000" dirty="0" err="1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– атом металу, </a:t>
            </a:r>
            <a:r>
              <a:rPr lang="uk-UA" sz="1400" i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i="1" baseline="-25000" dirty="0" err="1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14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400" baseline="30000" dirty="0" err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– іон металу, </a:t>
            </a:r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– кількість електронів, </a:t>
            </a:r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14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– заряд електрона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7158" y="3517944"/>
            <a:ext cx="61436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становлюється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окисно-відновна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рівновага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2875002"/>
            <a:ext cx="77867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Механізм виникнення електродного потенціалу:</a:t>
            </a:r>
          </a:p>
          <a:p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Металева пластина занурюється в електроліт (наприклад водний, полярний)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46914" name="Object 2"/>
          <p:cNvGraphicFramePr>
            <a:graphicFrameLocks noChangeAspect="1"/>
          </p:cNvGraphicFramePr>
          <p:nvPr/>
        </p:nvGraphicFramePr>
        <p:xfrm>
          <a:off x="3500430" y="3517944"/>
          <a:ext cx="4025531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3" imgW="2044440" imgH="253800" progId="">
                  <p:embed/>
                </p:oleObj>
              </mc:Choice>
              <mc:Fallback>
                <p:oleObj name="Формула" r:id="rId3" imgW="2044440" imgH="253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3517944"/>
                        <a:ext cx="4025531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3214678" y="3875134"/>
            <a:ext cx="9401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>
                <a:solidFill>
                  <a:srgbClr val="0000FF"/>
                </a:solidFill>
                <a:latin typeface="+mj-lt"/>
              </a:rPr>
              <a:t>електрод</a:t>
            </a:r>
            <a:endParaRPr lang="ru-RU" sz="14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58016" y="3875134"/>
            <a:ext cx="9401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>
                <a:solidFill>
                  <a:srgbClr val="FF0000"/>
                </a:solidFill>
                <a:latin typeface="+mj-lt"/>
              </a:rPr>
              <a:t>електрод</a:t>
            </a:r>
            <a:endParaRPr lang="ru-RU" sz="1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86314" y="3946572"/>
            <a:ext cx="1526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>
                <a:solidFill>
                  <a:srgbClr val="00B050"/>
                </a:solidFill>
                <a:latin typeface="+mj-lt"/>
              </a:rPr>
              <a:t>                   розчин</a:t>
            </a:r>
            <a:endParaRPr lang="ru-RU" sz="1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214314" y="4303762"/>
            <a:ext cx="878684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9850" algn="l"/>
              </a:tabLst>
            </a:pPr>
            <a:r>
              <a:rPr kumimoji="0" lang="uk-UA" sz="15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 дією полярних молекул води іони поверхневого шару металу </a:t>
            </a:r>
            <a:r>
              <a:rPr kumimoji="0" lang="ru-RU" sz="15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uk-UA" sz="15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500" b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дратуют</a:t>
            </a:r>
            <a:r>
              <a:rPr kumimoji="0" lang="uk-UA" sz="15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1500" b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ся</a:t>
            </a:r>
            <a:r>
              <a:rPr kumimoji="0" lang="uk-UA" sz="15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 переходять в розчин, заряджаючи його позитивно, а надлишок електронів на металі створює негативний заряд. </a:t>
            </a:r>
            <a:endParaRPr kumimoji="0" lang="uk-UA" sz="15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20"/>
          <p:cNvSpPr>
            <a:spLocks noChangeArrowheads="1"/>
          </p:cNvSpPr>
          <p:nvPr/>
        </p:nvSpPr>
        <p:spPr bwMode="auto">
          <a:xfrm>
            <a:off x="285720" y="4857760"/>
            <a:ext cx="564360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9850" algn="l"/>
              </a:tabLst>
            </a:pPr>
            <a:r>
              <a:rPr kumimoji="0" lang="uk-UA" sz="14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Поява негативного заряду на електроді перешкоджає виходу катіонів у розчин, частина катіонів з розчину, взаємодіючи з електронами, входить у вузли кристалічної решітки металу. Досягається рівновага між швидкостями виходу катіонів у розчин та їх входження у метал - динамічна рівновага.</a:t>
            </a:r>
            <a:endParaRPr kumimoji="0" lang="uk-UA" sz="14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Picture 21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072198" y="5000636"/>
            <a:ext cx="2286016" cy="92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285720" y="6000768"/>
            <a:ext cx="871543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Електродний</a:t>
            </a:r>
            <a:r>
              <a:rPr lang="ru-RU" sz="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різниця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електричних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потенціалів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електродом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електролітом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8596" y="1214422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uk-UA" sz="14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Півелемент (електрод) </a:t>
            </a:r>
            <a:r>
              <a:rPr lang="uk-UA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система, яка складається з металу, зануреного в електроліт (розчин солей, лугів, кислот з </a:t>
            </a:r>
            <a:r>
              <a:rPr lang="uk-UA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йонним</a:t>
            </a:r>
            <a:r>
              <a:rPr lang="uk-UA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типом провідності). </a:t>
            </a: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85720" y="1785926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357158" y="6357958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57158" y="1142984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63649" name="Rectangle 1"/>
          <p:cNvSpPr>
            <a:spLocks noChangeArrowheads="1"/>
          </p:cNvSpPr>
          <p:nvPr/>
        </p:nvSpPr>
        <p:spPr bwMode="auto">
          <a:xfrm>
            <a:off x="285720" y="1209620"/>
            <a:ext cx="8572560" cy="32932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Різниця потенціалів на межі між металом і розчином при встановленні іонної рівноваги називається </a:t>
            </a:r>
            <a:r>
              <a:rPr kumimoji="0" lang="uk-UA" sz="1600" b="1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рівноважним електродним потенціалом. </a:t>
            </a:r>
            <a:endParaRPr kumimoji="0" lang="ru-RU" sz="1600" b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Кожен півелемент складається з двох фаз, одна з яких характеризується електронною, інша – іонною провідністю.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i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uk-UA" sz="16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 з’єднати між собою два півелементи, то на межі розділу фаз кожного з півелементів відбуватиметься </a:t>
            </a:r>
            <a:r>
              <a:rPr kumimoji="0" lang="uk-UA" sz="16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електродна реакція</a:t>
            </a:r>
            <a:r>
              <a:rPr kumimoji="0" lang="uk-UA" sz="16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(електродний процес) – </a:t>
            </a:r>
            <a:r>
              <a:rPr kumimoji="0" lang="uk-UA" sz="1600" b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гетерогенний процес за участю компонентів обох фаз, у результаті якого відбувається перенесення іонів або електронів через межу розділу.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Рух заряджених частинок передбачає протікання електричного струму.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	Робота одного з півелементів незалежно від іншого </a:t>
            </a:r>
            <a:r>
              <a:rPr kumimoji="0" lang="uk-UA" sz="1600" b="1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неможлива.</a:t>
            </a:r>
            <a:r>
              <a:rPr kumimoji="0" lang="uk-UA" sz="1600" b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"/>
                <a:cs typeface="Times New Roman" pitchFamily="18" charset="0"/>
              </a:rPr>
              <a:t> </a:t>
            </a:r>
            <a:endParaRPr kumimoji="0" lang="uk-UA" sz="1600" b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714356"/>
            <a:ext cx="3555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Електрод</a:t>
            </a:r>
            <a:r>
              <a:rPr lang="ru-RU" dirty="0" smtClean="0"/>
              <a:t>. </a:t>
            </a:r>
            <a:r>
              <a:rPr lang="ru-RU" dirty="0" err="1" smtClean="0"/>
              <a:t>Електродний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357158" y="6357958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1214422"/>
            <a:ext cx="9124950" cy="11906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55576" y="2795350"/>
            <a:ext cx="205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Активні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3438" y="278605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Середьої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активності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15272" y="2773916"/>
            <a:ext cx="1393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Благородні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 rot="5400000">
            <a:off x="1692820" y="1254059"/>
            <a:ext cx="357760" cy="2808312"/>
          </a:xfrm>
          <a:prstGeom prst="rightBrac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ая фигурная скобка 11"/>
          <p:cNvSpPr/>
          <p:nvPr/>
        </p:nvSpPr>
        <p:spPr>
          <a:xfrm rot="5400000">
            <a:off x="5508104" y="316815"/>
            <a:ext cx="360040" cy="4680520"/>
          </a:xfrm>
          <a:prstGeom prst="rightBrac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ая фигурная скобка 14"/>
          <p:cNvSpPr/>
          <p:nvPr/>
        </p:nvSpPr>
        <p:spPr>
          <a:xfrm rot="5400000">
            <a:off x="8311856" y="2265591"/>
            <a:ext cx="360040" cy="782968"/>
          </a:xfrm>
          <a:prstGeom prst="rightBrac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413269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окисно-відновних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реакціях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електрони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одних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атомів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молекул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іонів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переходять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віддачі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електронів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окиснення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500" i="1" dirty="0" err="1" smtClean="0">
                <a:latin typeface="Times New Roman" pitchFamily="18" charset="0"/>
                <a:cs typeface="Times New Roman" pitchFamily="18" charset="0"/>
              </a:rPr>
              <a:t>окисненні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окиснення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підвищується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143504" y="3989818"/>
            <a:ext cx="1800000" cy="2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143504" y="4347009"/>
            <a:ext cx="1800000" cy="26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143504" y="4704198"/>
            <a:ext cx="1800000" cy="22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5143504" y="4989950"/>
            <a:ext cx="1800000" cy="22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428596" y="3929066"/>
            <a:ext cx="5786478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00034" y="5357826"/>
            <a:ext cx="5857916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571472" y="564357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приєднання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електронів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500" i="1" dirty="0" err="1" smtClean="0">
                <a:latin typeface="Times New Roman" pitchFamily="18" charset="0"/>
                <a:cs typeface="Times New Roman" pitchFamily="18" charset="0"/>
              </a:rPr>
              <a:t>відновленні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окиснення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знижується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5357817" y="5479721"/>
            <a:ext cx="1800000" cy="274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5214942" y="5765474"/>
            <a:ext cx="1800000" cy="2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9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5286379" y="6051226"/>
            <a:ext cx="1800000" cy="23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428596" y="3214686"/>
            <a:ext cx="5786478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571472" y="3286124"/>
            <a:ext cx="7643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окислювально-відновної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відновник</a:t>
            </a: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віддає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окиснюється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окиснювач</a:t>
            </a: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приєднує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відновлюється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215074" y="714356"/>
            <a:ext cx="2611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Окисно-відновні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357158" y="6357958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57158" y="1142984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6286512" y="714356"/>
            <a:ext cx="2570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/>
              <a:t>Електрохімічна комірка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105872"/>
            <a:ext cx="842968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/>
            <a:r>
              <a:rPr lang="uk-UA" sz="1500" dirty="0" smtClean="0">
                <a:solidFill>
                  <a:srgbClr val="FF0000"/>
                </a:solidFill>
                <a:latin typeface="+mj-lt"/>
              </a:rPr>
              <a:t>	</a:t>
            </a:r>
            <a:r>
              <a:rPr lang="uk-UA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Електрохімічна комірка 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система, яка складається з двох півелементів (електродів), </a:t>
            </a:r>
            <a:endParaRPr lang="uk-UA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85725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рідкі фази перебувають між собою в електрохімічному контакті. 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pPr indent="85725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Будь-яка електрохімічна комірка повинна мати щонайменше два електроди та електроліт.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4913" name="Rectangle 1"/>
          <p:cNvSpPr>
            <a:spLocks noChangeArrowheads="1"/>
          </p:cNvSpPr>
          <p:nvPr/>
        </p:nvSpPr>
        <p:spPr bwMode="auto">
          <a:xfrm>
            <a:off x="285720" y="1785926"/>
            <a:ext cx="80724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Основні електричні параметри електрохімічних комірок: </a:t>
            </a:r>
          </a:p>
          <a:p>
            <a:pPr marL="542925" marR="0" lvl="0" indent="-1714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сила струму (вимірюється в амперах, А) </a:t>
            </a:r>
          </a:p>
          <a:p>
            <a:pPr marL="542925" marR="0" lvl="0" indent="-1714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потенціал, різниця потенціалів  або напруга (вимірюють у В).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Сила струму визначається швидкістю електродних реакції.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Потенціал  визначається  хімічною енергією процесів, що  протікають в комірці.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857752" y="3286124"/>
            <a:ext cx="1857387" cy="2319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4714876" y="5626894"/>
            <a:ext cx="221457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u="sng" dirty="0" smtClean="0">
                <a:solidFill>
                  <a:srgbClr val="0000FF"/>
                </a:solidFill>
                <a:latin typeface="+mj-lt"/>
              </a:rPr>
              <a:t>Катод</a:t>
            </a:r>
            <a:r>
              <a:rPr lang="ru-RU" sz="1400" dirty="0" smtClean="0">
                <a:solidFill>
                  <a:srgbClr val="0000FF"/>
                </a:solidFill>
                <a:latin typeface="+mj-lt"/>
              </a:rPr>
              <a:t> - </a:t>
            </a:r>
            <a:r>
              <a:rPr lang="ru-RU" sz="1400" dirty="0" err="1" smtClean="0">
                <a:solidFill>
                  <a:srgbClr val="0000FF"/>
                </a:solidFill>
                <a:latin typeface="+mj-lt"/>
              </a:rPr>
              <a:t>електрод</a:t>
            </a:r>
            <a:r>
              <a:rPr lang="ru-RU" sz="1400" dirty="0" smtClean="0">
                <a:solidFill>
                  <a:srgbClr val="0000FF"/>
                </a:solidFill>
                <a:latin typeface="+mj-lt"/>
              </a:rPr>
              <a:t>, на </a:t>
            </a:r>
            <a:r>
              <a:rPr lang="ru-RU" sz="1400" dirty="0" err="1" smtClean="0">
                <a:solidFill>
                  <a:srgbClr val="0000FF"/>
                </a:solidFill>
                <a:latin typeface="+mj-lt"/>
              </a:rPr>
              <a:t>якому</a:t>
            </a:r>
            <a:r>
              <a:rPr lang="ru-RU" sz="14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ru-RU" sz="1400" dirty="0" err="1" smtClean="0">
                <a:solidFill>
                  <a:srgbClr val="0000FF"/>
                </a:solidFill>
                <a:latin typeface="+mj-lt"/>
              </a:rPr>
              <a:t>відбувається</a:t>
            </a:r>
            <a:r>
              <a:rPr lang="ru-RU" sz="14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ru-RU" sz="1400" i="1" u="sng" dirty="0" err="1" smtClean="0">
                <a:solidFill>
                  <a:srgbClr val="0000FF"/>
                </a:solidFill>
                <a:latin typeface="+mj-lt"/>
              </a:rPr>
              <a:t>процес</a:t>
            </a:r>
            <a:r>
              <a:rPr lang="ru-RU" sz="1400" i="1" u="sng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ru-RU" sz="1400" i="1" u="sng" dirty="0" err="1" smtClean="0">
                <a:solidFill>
                  <a:srgbClr val="0000FF"/>
                </a:solidFill>
                <a:latin typeface="+mj-lt"/>
              </a:rPr>
              <a:t>відновлення</a:t>
            </a:r>
            <a:r>
              <a:rPr lang="ru-RU" sz="1400" dirty="0" smtClean="0">
                <a:solidFill>
                  <a:srgbClr val="0000FF"/>
                </a:solidFill>
                <a:latin typeface="+mj-lt"/>
              </a:rPr>
              <a:t>, </a:t>
            </a:r>
          </a:p>
          <a:p>
            <a:endParaRPr lang="ru-RU" sz="1600" dirty="0" smtClean="0">
              <a:latin typeface="+mj-lt"/>
            </a:endParaRPr>
          </a:p>
          <a:p>
            <a:r>
              <a:rPr lang="ru-RU" sz="1600" i="1" u="sng" dirty="0" smtClean="0">
                <a:latin typeface="+mj-lt"/>
              </a:rPr>
              <a:t> </a:t>
            </a:r>
            <a:endParaRPr lang="ru-RU" sz="1600" i="1" u="sng" dirty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1" y="5704027"/>
            <a:ext cx="20002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+mj-lt"/>
              </a:rPr>
              <a:t>Анод</a:t>
            </a:r>
            <a:r>
              <a:rPr lang="ru-RU" sz="1400" dirty="0" smtClean="0">
                <a:solidFill>
                  <a:srgbClr val="FF0000"/>
                </a:solidFill>
                <a:latin typeface="+mj-lt"/>
              </a:rPr>
              <a:t> -  </a:t>
            </a:r>
            <a:r>
              <a:rPr lang="ru-RU" sz="1400" dirty="0" err="1" smtClean="0">
                <a:solidFill>
                  <a:srgbClr val="FF0000"/>
                </a:solidFill>
                <a:latin typeface="+mj-lt"/>
              </a:rPr>
              <a:t>електрод</a:t>
            </a:r>
            <a:r>
              <a:rPr lang="ru-RU" sz="1400" dirty="0" smtClean="0">
                <a:solidFill>
                  <a:srgbClr val="FF0000"/>
                </a:solidFill>
                <a:latin typeface="+mj-lt"/>
              </a:rPr>
              <a:t>, на </a:t>
            </a:r>
            <a:r>
              <a:rPr lang="ru-RU" sz="1400" dirty="0" err="1" smtClean="0">
                <a:solidFill>
                  <a:srgbClr val="FF0000"/>
                </a:solidFill>
                <a:latin typeface="+mj-lt"/>
              </a:rPr>
              <a:t>якому</a:t>
            </a:r>
            <a:r>
              <a:rPr lang="ru-RU" sz="1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+mj-lt"/>
              </a:rPr>
              <a:t>відбувається</a:t>
            </a:r>
            <a:r>
              <a:rPr lang="ru-RU" sz="1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+mj-lt"/>
              </a:rPr>
              <a:t>процес</a:t>
            </a:r>
            <a:r>
              <a:rPr lang="ru-RU" sz="1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+mj-lt"/>
              </a:rPr>
              <a:t>окиснення</a:t>
            </a:r>
            <a:endParaRPr lang="ru-RU" sz="14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85786" y="3286124"/>
            <a:ext cx="1785950" cy="22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74916" name="Rectangle 4"/>
          <p:cNvSpPr>
            <a:spLocks noChangeArrowheads="1"/>
          </p:cNvSpPr>
          <p:nvPr/>
        </p:nvSpPr>
        <p:spPr bwMode="auto">
          <a:xfrm>
            <a:off x="500034" y="2962959"/>
            <a:ext cx="764386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Електроліт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uk-UA" sz="15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речовина,  в якій носіями струму </a:t>
            </a:r>
            <a:r>
              <a:rPr lang="uk-UA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 позитивні та негативні </a:t>
            </a:r>
            <a:r>
              <a:rPr lang="uk-UA" sz="1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йони</a:t>
            </a:r>
            <a:r>
              <a:rPr lang="uk-UA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15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357158" y="6357958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57158" y="1142984"/>
            <a:ext cx="842968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286512" y="714356"/>
            <a:ext cx="24883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Електрохімічні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571480"/>
            <a:ext cx="2857520" cy="4286280"/>
          </a:xfrm>
          <a:prstGeom prst="roundRect">
            <a:avLst/>
          </a:prstGeom>
          <a:blipFill dpi="0" rotWithShape="1">
            <a:blip r:embed="rId2" cstate="screen">
              <a:alphaModFix amt="57000"/>
              <a:duotone>
                <a:schemeClr val="lt2">
                  <a:shade val="65000"/>
                  <a:satMod val="115000"/>
                </a:schemeClr>
                <a:schemeClr val="lt2">
                  <a:tint val="85000"/>
                </a:schemeClr>
              </a:duotone>
            </a:blip>
            <a:srcRect/>
            <a:tile tx="0" ty="0" sx="65000" sy="65000" flip="none" algn="tl"/>
          </a:blipFill>
          <a:ln cmpd="sng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014383" y="861519"/>
            <a:ext cx="1008063" cy="30241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2014382" y="1077816"/>
            <a:ext cx="575594" cy="57606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600" dirty="0"/>
              <a:t>Zn</a:t>
            </a:r>
            <a:r>
              <a:rPr lang="en-US" sz="1600" baseline="30000" dirty="0"/>
              <a:t>2</a:t>
            </a:r>
            <a:r>
              <a:rPr lang="en-US" sz="1800" baseline="30000" dirty="0"/>
              <a:t>+</a:t>
            </a:r>
            <a:endParaRPr lang="ru-RU" sz="1800" dirty="0"/>
          </a:p>
        </p:txBody>
      </p:sp>
      <p:sp>
        <p:nvSpPr>
          <p:cNvPr id="16" name="Oval 13"/>
          <p:cNvSpPr>
            <a:spLocks noChangeArrowheads="1"/>
          </p:cNvSpPr>
          <p:nvPr/>
        </p:nvSpPr>
        <p:spPr bwMode="auto">
          <a:xfrm>
            <a:off x="1437848" y="2014044"/>
            <a:ext cx="576535" cy="57594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600"/>
              <a:t>Zn</a:t>
            </a:r>
            <a:r>
              <a:rPr lang="en-US" sz="1600" baseline="30000"/>
              <a:t>2+</a:t>
            </a:r>
            <a:endParaRPr lang="ru-RU" sz="1600"/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1437848" y="2806206"/>
            <a:ext cx="576535" cy="57586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600"/>
              <a:t>Zn</a:t>
            </a:r>
            <a:r>
              <a:rPr lang="en-US" sz="1600" baseline="30000"/>
              <a:t>2+</a:t>
            </a:r>
            <a:endParaRPr lang="ru-RU" sz="1600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1437848" y="3453906"/>
            <a:ext cx="576535" cy="50422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600"/>
              <a:t>Zn</a:t>
            </a:r>
            <a:r>
              <a:rPr lang="en-US" sz="1600" baseline="30000"/>
              <a:t>2+</a:t>
            </a:r>
            <a:endParaRPr lang="ru-RU" sz="1600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2085821" y="1366344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2085821" y="1869582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2085821" y="1077419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>
            <a:off x="2085821" y="2158507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>
            <a:off x="2085821" y="2661744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" name="Line 28"/>
          <p:cNvSpPr>
            <a:spLocks noChangeShapeType="1"/>
          </p:cNvSpPr>
          <p:nvPr/>
        </p:nvSpPr>
        <p:spPr bwMode="auto">
          <a:xfrm>
            <a:off x="2085821" y="2950669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" name="Line 29"/>
          <p:cNvSpPr>
            <a:spLocks noChangeShapeType="1"/>
          </p:cNvSpPr>
          <p:nvPr/>
        </p:nvSpPr>
        <p:spPr bwMode="auto">
          <a:xfrm>
            <a:off x="2085821" y="3238007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2085821" y="3525344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" name="Oval 31"/>
          <p:cNvSpPr>
            <a:spLocks noChangeArrowheads="1"/>
          </p:cNvSpPr>
          <p:nvPr/>
        </p:nvSpPr>
        <p:spPr bwMode="auto">
          <a:xfrm>
            <a:off x="1437848" y="1221882"/>
            <a:ext cx="575345" cy="57601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600"/>
              <a:t>Zn</a:t>
            </a:r>
            <a:r>
              <a:rPr lang="en-US" sz="1600" baseline="30000"/>
              <a:t>2+</a:t>
            </a:r>
            <a:endParaRPr lang="ru-RU" sz="1600"/>
          </a:p>
        </p:txBody>
      </p:sp>
      <p:sp>
        <p:nvSpPr>
          <p:cNvPr id="28" name="Oval 32"/>
          <p:cNvSpPr>
            <a:spLocks noChangeArrowheads="1"/>
          </p:cNvSpPr>
          <p:nvPr/>
        </p:nvSpPr>
        <p:spPr bwMode="auto">
          <a:xfrm>
            <a:off x="501744" y="1725118"/>
            <a:ext cx="576014" cy="50482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600" dirty="0"/>
              <a:t>Zn</a:t>
            </a:r>
            <a:r>
              <a:rPr lang="en-US" sz="1600" baseline="30000" dirty="0"/>
              <a:t>2+</a:t>
            </a:r>
            <a:endParaRPr lang="ru-RU" sz="1600" dirty="0"/>
          </a:p>
        </p:txBody>
      </p:sp>
      <p:sp>
        <p:nvSpPr>
          <p:cNvPr id="29" name="Oval 34"/>
          <p:cNvSpPr>
            <a:spLocks noChangeArrowheads="1"/>
          </p:cNvSpPr>
          <p:nvPr/>
        </p:nvSpPr>
        <p:spPr bwMode="auto">
          <a:xfrm>
            <a:off x="645760" y="2301382"/>
            <a:ext cx="576783" cy="57663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600" dirty="0"/>
              <a:t>Zn</a:t>
            </a:r>
            <a:r>
              <a:rPr lang="en-US" sz="1600" baseline="30000" dirty="0"/>
              <a:t>2+</a:t>
            </a:r>
            <a:endParaRPr lang="ru-RU" sz="1600" dirty="0"/>
          </a:p>
        </p:txBody>
      </p:sp>
      <p:sp>
        <p:nvSpPr>
          <p:cNvPr id="30" name="Oval 36"/>
          <p:cNvSpPr>
            <a:spLocks noChangeArrowheads="1"/>
          </p:cNvSpPr>
          <p:nvPr/>
        </p:nvSpPr>
        <p:spPr bwMode="auto">
          <a:xfrm>
            <a:off x="717768" y="3238006"/>
            <a:ext cx="575890" cy="57611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600" dirty="0"/>
              <a:t>Zn</a:t>
            </a:r>
            <a:r>
              <a:rPr lang="en-US" sz="1600" baseline="30000" dirty="0"/>
              <a:t>2+</a:t>
            </a:r>
            <a:endParaRPr lang="ru-RU" sz="1600" dirty="0"/>
          </a:p>
        </p:txBody>
      </p:sp>
      <p:sp>
        <p:nvSpPr>
          <p:cNvPr id="31" name="Oval 38"/>
          <p:cNvSpPr>
            <a:spLocks noChangeArrowheads="1"/>
          </p:cNvSpPr>
          <p:nvPr/>
        </p:nvSpPr>
        <p:spPr bwMode="auto">
          <a:xfrm>
            <a:off x="2014382" y="2517282"/>
            <a:ext cx="575593" cy="5047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600" dirty="0"/>
              <a:t>Zn</a:t>
            </a:r>
            <a:r>
              <a:rPr lang="en-US" sz="1600" baseline="30000" dirty="0"/>
              <a:t>2+</a:t>
            </a:r>
            <a:endParaRPr lang="ru-RU" sz="1600" dirty="0"/>
          </a:p>
        </p:txBody>
      </p:sp>
      <p:sp>
        <p:nvSpPr>
          <p:cNvPr id="32" name="Oval 40"/>
          <p:cNvSpPr>
            <a:spLocks noChangeArrowheads="1"/>
          </p:cNvSpPr>
          <p:nvPr/>
        </p:nvSpPr>
        <p:spPr bwMode="auto">
          <a:xfrm>
            <a:off x="2014382" y="3166568"/>
            <a:ext cx="575593" cy="50353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600" dirty="0"/>
              <a:t>Zn</a:t>
            </a:r>
            <a:r>
              <a:rPr lang="en-US" sz="1600" baseline="30000" dirty="0"/>
              <a:t>2+</a:t>
            </a:r>
            <a:endParaRPr lang="ru-RU" sz="1600" dirty="0"/>
          </a:p>
        </p:txBody>
      </p:sp>
      <p:sp>
        <p:nvSpPr>
          <p:cNvPr id="33" name="Oval 42"/>
          <p:cNvSpPr>
            <a:spLocks noChangeArrowheads="1"/>
          </p:cNvSpPr>
          <p:nvPr/>
        </p:nvSpPr>
        <p:spPr bwMode="auto">
          <a:xfrm>
            <a:off x="2014382" y="1798144"/>
            <a:ext cx="575593" cy="50380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600" dirty="0"/>
              <a:t>Zn</a:t>
            </a:r>
            <a:r>
              <a:rPr lang="en-US" sz="1600" baseline="30000" dirty="0"/>
              <a:t>2+</a:t>
            </a:r>
            <a:endParaRPr lang="ru-RU" sz="1600" dirty="0"/>
          </a:p>
        </p:txBody>
      </p:sp>
      <p:sp>
        <p:nvSpPr>
          <p:cNvPr id="34" name="Line 44"/>
          <p:cNvSpPr>
            <a:spLocks noChangeShapeType="1"/>
          </p:cNvSpPr>
          <p:nvPr/>
        </p:nvSpPr>
        <p:spPr bwMode="auto">
          <a:xfrm>
            <a:off x="1437848" y="574182"/>
            <a:ext cx="0" cy="3743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" name="Line 45"/>
          <p:cNvSpPr>
            <a:spLocks noChangeShapeType="1"/>
          </p:cNvSpPr>
          <p:nvPr/>
        </p:nvSpPr>
        <p:spPr bwMode="auto">
          <a:xfrm>
            <a:off x="2014383" y="574182"/>
            <a:ext cx="0" cy="3743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" name="Line 47"/>
          <p:cNvSpPr>
            <a:spLocks noChangeShapeType="1"/>
          </p:cNvSpPr>
          <p:nvPr/>
        </p:nvSpPr>
        <p:spPr bwMode="auto">
          <a:xfrm>
            <a:off x="2301721" y="574182"/>
            <a:ext cx="0" cy="3743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" name="Line 48"/>
          <p:cNvSpPr>
            <a:spLocks noChangeShapeType="1"/>
          </p:cNvSpPr>
          <p:nvPr/>
        </p:nvSpPr>
        <p:spPr bwMode="auto">
          <a:xfrm flipV="1">
            <a:off x="1437848" y="4317506"/>
            <a:ext cx="863873" cy="6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" name="Text Box 49"/>
          <p:cNvSpPr txBox="1">
            <a:spLocks noChangeArrowheads="1"/>
          </p:cNvSpPr>
          <p:nvPr/>
        </p:nvSpPr>
        <p:spPr bwMode="auto">
          <a:xfrm>
            <a:off x="1365096" y="4461969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ПЕШ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2143108" y="4500570"/>
            <a:ext cx="803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err="1" smtClean="0"/>
              <a:t>Розчин</a:t>
            </a:r>
            <a:endParaRPr lang="ru-RU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2565937" y="861792"/>
            <a:ext cx="456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err="1" smtClean="0"/>
              <a:t>Ме</a:t>
            </a:r>
            <a:endParaRPr lang="ru-RU" sz="1600" dirty="0"/>
          </a:p>
        </p:txBody>
      </p:sp>
      <p:sp>
        <p:nvSpPr>
          <p:cNvPr id="41" name="Rectangle 5"/>
          <p:cNvSpPr txBox="1">
            <a:spLocks noChangeArrowheads="1"/>
          </p:cNvSpPr>
          <p:nvPr/>
        </p:nvSpPr>
        <p:spPr>
          <a:xfrm>
            <a:off x="428596" y="5000636"/>
            <a:ext cx="2857520" cy="785818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Ме</a:t>
            </a:r>
            <a:r>
              <a:rPr kumimoji="0" lang="ru-RU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ē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→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n+</a:t>
            </a:r>
            <a:endParaRPr kumimoji="0" lang="ru-RU" sz="20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n+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ē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→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Ме</a:t>
            </a:r>
            <a:r>
              <a:rPr kumimoji="0" lang="ru-RU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8596" y="5715016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На границі розділу протікають окисно-відновні процеси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375055" y="1395974"/>
            <a:ext cx="2585919" cy="3818976"/>
          </a:xfrm>
          <a:prstGeom prst="roundRect">
            <a:avLst/>
          </a:prstGeom>
          <a:blipFill dpi="0" rotWithShape="1">
            <a:blip r:embed="rId2" cstate="screen">
              <a:alphaModFix amt="57000"/>
              <a:duotone>
                <a:schemeClr val="lt2">
                  <a:shade val="65000"/>
                  <a:satMod val="115000"/>
                </a:schemeClr>
                <a:schemeClr val="lt2">
                  <a:tint val="85000"/>
                </a:schemeClr>
              </a:duotone>
            </a:blip>
            <a:srcRect/>
            <a:tile tx="0" ty="0" sx="65000" sy="65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5103718" y="1826048"/>
            <a:ext cx="804469" cy="26983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45" name="Oval 16"/>
          <p:cNvSpPr>
            <a:spLocks noChangeArrowheads="1"/>
          </p:cNvSpPr>
          <p:nvPr/>
        </p:nvSpPr>
        <p:spPr bwMode="auto">
          <a:xfrm>
            <a:off x="4239152" y="1842813"/>
            <a:ext cx="460095" cy="44989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600"/>
              <a:t>Zn</a:t>
            </a:r>
            <a:r>
              <a:rPr lang="en-US" sz="1600" baseline="30000"/>
              <a:t>2+</a:t>
            </a:r>
            <a:endParaRPr lang="ru-RU" sz="1600"/>
          </a:p>
        </p:txBody>
      </p:sp>
      <p:sp>
        <p:nvSpPr>
          <p:cNvPr id="46" name="Oval 32"/>
          <p:cNvSpPr>
            <a:spLocks noChangeArrowheads="1"/>
          </p:cNvSpPr>
          <p:nvPr/>
        </p:nvSpPr>
        <p:spPr bwMode="auto">
          <a:xfrm>
            <a:off x="3591079" y="2706972"/>
            <a:ext cx="459679" cy="4504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600" dirty="0"/>
              <a:t>Zn</a:t>
            </a:r>
            <a:r>
              <a:rPr lang="en-US" sz="1600" baseline="30000" dirty="0"/>
              <a:t>2+</a:t>
            </a:r>
            <a:endParaRPr lang="ru-RU" sz="1600" dirty="0"/>
          </a:p>
        </p:txBody>
      </p:sp>
      <p:sp>
        <p:nvSpPr>
          <p:cNvPr id="47" name="Oval 34"/>
          <p:cNvSpPr>
            <a:spLocks noChangeArrowheads="1"/>
          </p:cNvSpPr>
          <p:nvPr/>
        </p:nvSpPr>
        <p:spPr bwMode="auto">
          <a:xfrm>
            <a:off x="4095135" y="3434790"/>
            <a:ext cx="460293" cy="51449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600" dirty="0"/>
              <a:t>Zn</a:t>
            </a:r>
            <a:r>
              <a:rPr lang="en-US" sz="1600" baseline="30000" dirty="0"/>
              <a:t>2+</a:t>
            </a:r>
            <a:endParaRPr lang="ru-RU" sz="1600" dirty="0"/>
          </a:p>
        </p:txBody>
      </p:sp>
      <p:sp>
        <p:nvSpPr>
          <p:cNvPr id="48" name="Oval 36"/>
          <p:cNvSpPr>
            <a:spLocks noChangeArrowheads="1"/>
          </p:cNvSpPr>
          <p:nvPr/>
        </p:nvSpPr>
        <p:spPr bwMode="auto">
          <a:xfrm>
            <a:off x="4023128" y="4370838"/>
            <a:ext cx="459580" cy="51403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600" dirty="0"/>
              <a:t>Zn</a:t>
            </a:r>
            <a:r>
              <a:rPr lang="en-US" sz="1600" baseline="30000" dirty="0"/>
              <a:t>2+</a:t>
            </a:r>
            <a:endParaRPr lang="ru-RU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4786314" y="4714884"/>
            <a:ext cx="96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/>
              <a:t>Розчин</a:t>
            </a:r>
            <a:endParaRPr lang="ru-RU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5303881" y="1928802"/>
            <a:ext cx="556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Zn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143636" y="1285860"/>
            <a:ext cx="25003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Система метал +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розчин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солі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металу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електрод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І роду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286512" y="2428868"/>
            <a:ext cx="1152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err="1" smtClean="0">
                <a:solidFill>
                  <a:srgbClr val="FF0000"/>
                </a:solidFill>
                <a:latin typeface="+mj-lt"/>
              </a:rPr>
              <a:t>Ме</a:t>
            </a:r>
            <a:r>
              <a:rPr lang="ru-RU" sz="1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| Me</a:t>
            </a:r>
            <a:r>
              <a:rPr lang="en-US" sz="1600" baseline="30000" dirty="0" smtClean="0">
                <a:solidFill>
                  <a:srgbClr val="FF0000"/>
                </a:solidFill>
                <a:latin typeface="+mj-lt"/>
              </a:rPr>
              <a:t>n+</a:t>
            </a:r>
            <a:endParaRPr lang="ru-RU" sz="1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286512" y="2714620"/>
            <a:ext cx="939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Cambria" pitchFamily="18" charset="0"/>
              </a:rPr>
              <a:t>Zn</a:t>
            </a:r>
            <a:r>
              <a:rPr lang="ru-RU" sz="1600" dirty="0" smtClean="0">
                <a:solidFill>
                  <a:srgbClr val="0000FF"/>
                </a:solidFill>
                <a:latin typeface="Cambria" pitchFamily="18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ambria" pitchFamily="18" charset="0"/>
              </a:rPr>
              <a:t>| Zn</a:t>
            </a:r>
            <a:r>
              <a:rPr lang="en-US" sz="1600" baseline="30000" dirty="0" smtClean="0">
                <a:solidFill>
                  <a:srgbClr val="0000FF"/>
                </a:solidFill>
                <a:latin typeface="Cambria" pitchFamily="18" charset="0"/>
              </a:rPr>
              <a:t>2+</a:t>
            </a:r>
            <a:endParaRPr lang="ru-RU" sz="1600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214678" y="5357826"/>
            <a:ext cx="43096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Такі рівняння називаються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напівреакціями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Напівреакції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не відбуваються самостійно,</a:t>
            </a:r>
          </a:p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обов’язково має бути і донор електронів (</a:t>
            </a:r>
            <a:r>
              <a:rPr lang="uk-UA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відновник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і акцептор (</a:t>
            </a:r>
            <a:r>
              <a:rPr lang="uk-UA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окисник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007444" y="3071810"/>
            <a:ext cx="307183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Сукупність окисненої і відновленої форм елементу називається</a:t>
            </a:r>
          </a:p>
          <a:p>
            <a:pPr algn="ctr"/>
            <a:r>
              <a:rPr lang="uk-UA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редокс-парою</a:t>
            </a:r>
            <a:r>
              <a:rPr lang="uk-UA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Для характеристики окисно-відновної здатності пари використовують поняття окисно-відновного (або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редокс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) потенціалу.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-0.15746 -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3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52" grpId="0"/>
      <p:bldP spid="5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1545</Words>
  <Application>Microsoft Office PowerPoint</Application>
  <PresentationFormat>Экран (4:3)</PresentationFormat>
  <Paragraphs>246</Paragraphs>
  <Slides>20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2" baseType="lpstr">
      <vt:lpstr>Arial</vt:lpstr>
      <vt:lpstr>ArialMT</vt:lpstr>
      <vt:lpstr>Bookman Old Style</vt:lpstr>
      <vt:lpstr>Calibri</vt:lpstr>
      <vt:lpstr>Cambria</vt:lpstr>
      <vt:lpstr>Cambria Math</vt:lpstr>
      <vt:lpstr>Symbol</vt:lpstr>
      <vt:lpstr>Times New Roman</vt:lpstr>
      <vt:lpstr>TimesNewRoman</vt:lpstr>
      <vt:lpstr>Wingdings 3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Контрольні запитання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 </cp:lastModifiedBy>
  <cp:revision>14</cp:revision>
  <dcterms:created xsi:type="dcterms:W3CDTF">2018-11-26T06:35:48Z</dcterms:created>
  <dcterms:modified xsi:type="dcterms:W3CDTF">2021-02-21T23:47:39Z</dcterms:modified>
</cp:coreProperties>
</file>