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2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57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4660"/>
  </p:normalViewPr>
  <p:slideViewPr>
    <p:cSldViewPr>
      <p:cViewPr varScale="1">
        <p:scale>
          <a:sx n="89" d="100"/>
          <a:sy n="89" d="100"/>
        </p:scale>
        <p:origin x="1171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ADCF9-D18F-4D98-8AC7-E41C055005CE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E5C0A-D51B-491E-8392-9946DFAD70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721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F45D6B-B7DF-44AA-A328-D39996CE2CC2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657304D-4558-48CF-94E3-6715931D336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90763BC-0AA3-4E6D-B0C8-8D991E2E562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33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304D-4558-48CF-94E3-6715931D336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63BC-0AA3-4E6D-B0C8-8D991E2E56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02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304D-4558-48CF-94E3-6715931D336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63BC-0AA3-4E6D-B0C8-8D991E2E562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500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304D-4558-48CF-94E3-6715931D336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63BC-0AA3-4E6D-B0C8-8D991E2E56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835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304D-4558-48CF-94E3-6715931D336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63BC-0AA3-4E6D-B0C8-8D991E2E56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70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304D-4558-48CF-94E3-6715931D336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63BC-0AA3-4E6D-B0C8-8D991E2E56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202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304D-4558-48CF-94E3-6715931D336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63BC-0AA3-4E6D-B0C8-8D991E2E562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857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304D-4558-48CF-94E3-6715931D336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63BC-0AA3-4E6D-B0C8-8D991E2E562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594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304D-4558-48CF-94E3-6715931D336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63BC-0AA3-4E6D-B0C8-8D991E2E562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85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304D-4558-48CF-94E3-6715931D336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63BC-0AA3-4E6D-B0C8-8D991E2E56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7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304D-4558-48CF-94E3-6715931D336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63BC-0AA3-4E6D-B0C8-8D991E2E562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13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304D-4558-48CF-94E3-6715931D336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63BC-0AA3-4E6D-B0C8-8D991E2E56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120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304D-4558-48CF-94E3-6715931D336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63BC-0AA3-4E6D-B0C8-8D991E2E562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535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304D-4558-48CF-94E3-6715931D336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63BC-0AA3-4E6D-B0C8-8D991E2E562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71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304D-4558-48CF-94E3-6715931D336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63BC-0AA3-4E6D-B0C8-8D991E2E56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15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304D-4558-48CF-94E3-6715931D336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63BC-0AA3-4E6D-B0C8-8D991E2E562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30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304D-4558-48CF-94E3-6715931D336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63BC-0AA3-4E6D-B0C8-8D991E2E56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2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57304D-4558-48CF-94E3-6715931D336A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0763BC-0AA3-4E6D-B0C8-8D991E2E56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46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dic.ru/images/hie/461_480-11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210146"/>
          </a:xfrm>
        </p:spPr>
        <p:txBody>
          <a:bodyPr>
            <a:normAutofit fontScale="90000"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2</a:t>
            </a: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Координаційна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Вернера</a:t>
            </a:r>
            <a:r>
              <a:rPr lang="ru-RU" sz="3200" dirty="0" smtClean="0"/>
              <a:t> </a:t>
            </a:r>
            <a:endParaRPr lang="en-US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4" y="1772816"/>
            <a:ext cx="6851519" cy="41623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marL="514350" indent="-514350" algn="just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координаційної теорії Вернера.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Будова комплексних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Координаційні числа.</a:t>
            </a:r>
          </a:p>
          <a:p>
            <a:pPr marL="514350" indent="-514350" algn="just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Номенклатура комплексних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5" y="5445224"/>
            <a:ext cx="7172213" cy="48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09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272808" cy="360039"/>
          </a:xfrm>
        </p:spPr>
        <p:txBody>
          <a:bodyPr>
            <a:noAutofit/>
          </a:bodyPr>
          <a:lstStyle/>
          <a:p>
            <a:pPr algn="just"/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 та побічна валентність</a:t>
            </a:r>
            <a:br>
              <a:rPr lang="uk-UA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Головною </a:t>
            </a:r>
            <a:r>
              <a:rPr lang="uk-UA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валентністю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центрального атома можуть приєднуватися тільки ліганди-аніони. </a:t>
            </a:r>
            <a:r>
              <a:rPr lang="uk-UA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Побічна валентність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координаційній системі може проявлятися як при координації нейтральних молекул, так і при координації лігандів-аніонів. Наприклад, будова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аміакатів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кобальту [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uk-U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]Cl</a:t>
            </a:r>
            <a:r>
              <a:rPr lang="uk-U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[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CoCl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uk-U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]Cl</a:t>
            </a:r>
            <a:r>
              <a:rPr lang="uk-U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[CoCl</a:t>
            </a:r>
            <a:r>
              <a:rPr lang="uk-U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uk-U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[CoCl</a:t>
            </a:r>
            <a:r>
              <a:rPr lang="uk-U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uk-U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зображувати слід таким чином (за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А.Вернером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22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3720" y="3356992"/>
            <a:ext cx="2281963" cy="1325597"/>
          </a:xfrm>
          <a:prstGeom prst="rect">
            <a:avLst/>
          </a:prstGeom>
        </p:spPr>
      </p:pic>
      <p:pic>
        <p:nvPicPr>
          <p:cNvPr id="5" name="image2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43808" y="4815424"/>
            <a:ext cx="2073939" cy="1383925"/>
          </a:xfrm>
          <a:prstGeom prst="rect">
            <a:avLst/>
          </a:prstGeom>
        </p:spPr>
      </p:pic>
      <p:pic>
        <p:nvPicPr>
          <p:cNvPr id="9" name="image24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4048" y="3480619"/>
            <a:ext cx="2004060" cy="1351925"/>
          </a:xfrm>
          <a:prstGeom prst="rect">
            <a:avLst/>
          </a:prstGeom>
        </p:spPr>
      </p:pic>
      <p:pic>
        <p:nvPicPr>
          <p:cNvPr id="10" name="image25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22935" y="4832544"/>
            <a:ext cx="1800225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03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7"/>
            <a:ext cx="6859984" cy="432047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 у комплексних сполуках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7920879" cy="4666373"/>
          </a:xfrm>
        </p:spPr>
        <p:txBody>
          <a:bodyPr>
            <a:normAutofit/>
          </a:bodyPr>
          <a:lstStyle/>
          <a:p>
            <a:pPr algn="just"/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 </a:t>
            </a:r>
            <a:r>
              <a:rPr lang="uk-UA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валентність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 іонному типу хімічного зв’язку, а побічна – ковалентному типу хімічного зв’язку, тому </a:t>
            </a:r>
            <a:r>
              <a:rPr lang="uk-UA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побічна валентність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А.Вернером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є строго направлена в просторі, що і відповідає властивості ковалентного зв’язку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сучасній координаційній хімії іонний тип хімічного зв’язку між центральним атомом та лігандом позначають рискою, а ковалентний стрілкою.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Будову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цис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-[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згідно цієї концепції слід зображати: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image2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4208" y="4725144"/>
            <a:ext cx="1884680" cy="158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47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620689"/>
            <a:ext cx="6798734" cy="504056"/>
          </a:xfrm>
        </p:spPr>
        <p:txBody>
          <a:bodyPr>
            <a:noAutofit/>
          </a:bodyPr>
          <a:lstStyle/>
          <a:p>
            <a:r>
              <a:rPr lang="uk-UA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Номенклатура КС за </a:t>
            </a:r>
            <a:r>
              <a:rPr lang="uk-UA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Вернером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5"/>
            <a:ext cx="7344815" cy="4810388"/>
          </a:xfrm>
        </p:spPr>
        <p:txBody>
          <a:bodyPr/>
          <a:lstStyle/>
          <a:p>
            <a:pPr marL="0" indent="0" algn="just">
              <a:buNone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комплексна сполука є катіоном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назва комплексу складається наступним чином: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Ліганди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є кислотними залишками, називають в алфавітному порядку додаючи до їх назви закінчення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це показано в таблиці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358814"/>
              </p:ext>
            </p:extLst>
          </p:nvPr>
        </p:nvGraphicFramePr>
        <p:xfrm>
          <a:off x="1388871" y="3204768"/>
          <a:ext cx="6495496" cy="281847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64713">
                  <a:extLst>
                    <a:ext uri="{9D8B030D-6E8A-4147-A177-3AD203B41FA5}">
                      <a16:colId xmlns:a16="http://schemas.microsoft.com/office/drawing/2014/main" val="1743360760"/>
                    </a:ext>
                  </a:extLst>
                </a:gridCol>
                <a:gridCol w="2164713">
                  <a:extLst>
                    <a:ext uri="{9D8B030D-6E8A-4147-A177-3AD203B41FA5}">
                      <a16:colId xmlns:a16="http://schemas.microsoft.com/office/drawing/2014/main" val="3332128986"/>
                    </a:ext>
                  </a:extLst>
                </a:gridCol>
                <a:gridCol w="2166070">
                  <a:extLst>
                    <a:ext uri="{9D8B030D-6E8A-4147-A177-3AD203B41FA5}">
                      <a16:colId xmlns:a16="http://schemas.microsoft.com/office/drawing/2014/main" val="1889393438"/>
                    </a:ext>
                  </a:extLst>
                </a:gridCol>
              </a:tblGrid>
              <a:tr h="224232">
                <a:tc>
                  <a:txBody>
                    <a:bodyPr/>
                    <a:lstStyle/>
                    <a:p>
                      <a:pPr marL="612775" marR="60833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</a:rPr>
                        <a:t>Формула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12775" marR="60769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</a:rPr>
                        <a:t>Аніон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7075" marR="72390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</a:rPr>
                        <a:t>Ліганд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513467"/>
                  </a:ext>
                </a:extLst>
              </a:tr>
              <a:tr h="287988">
                <a:tc>
                  <a:txBody>
                    <a:bodyPr/>
                    <a:lstStyle/>
                    <a:p>
                      <a:pPr marL="612775" marR="608330" algn="ctr">
                        <a:lnSpc>
                          <a:spcPct val="46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endParaRPr lang="uk-UA" sz="1600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612775" marR="608330" algn="ctr">
                        <a:lnSpc>
                          <a:spcPct val="46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tx2"/>
                          </a:solidFill>
                          <a:effectLst/>
                        </a:rPr>
                        <a:t>F</a:t>
                      </a: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</a:rPr>
                        <a:t>–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12775" marR="60896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</a:rPr>
                        <a:t>Фторид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27330" algn="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</a:rPr>
                        <a:t>Фторо-</a:t>
                      </a:r>
                      <a:r>
                        <a:rPr lang="uk-UA" sz="1600" spc="-5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</a:rPr>
                        <a:t>або</a:t>
                      </a:r>
                      <a:r>
                        <a:rPr lang="uk-UA" sz="1600" spc="-5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</a:rPr>
                        <a:t>флюоро-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793465"/>
                  </a:ext>
                </a:extLst>
              </a:tr>
              <a:tr h="289983">
                <a:tc>
                  <a:txBody>
                    <a:bodyPr/>
                    <a:lstStyle/>
                    <a:p>
                      <a:pPr marL="612775" marR="60833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solidFill>
                            <a:schemeClr val="tx2"/>
                          </a:solidFill>
                          <a:effectLst/>
                        </a:rPr>
                        <a:t>Cl</a:t>
                      </a:r>
                      <a:r>
                        <a:rPr lang="uk-UA" sz="1600" baseline="30000" dirty="0">
                          <a:solidFill>
                            <a:schemeClr val="tx2"/>
                          </a:solidFill>
                          <a:effectLst/>
                        </a:rPr>
                        <a:t>–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11505" marR="60896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</a:rPr>
                        <a:t>Хлорид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7075" marR="72390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</a:rPr>
                        <a:t>Хлоро-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091800"/>
                  </a:ext>
                </a:extLst>
              </a:tr>
              <a:tr h="287988">
                <a:tc>
                  <a:txBody>
                    <a:bodyPr/>
                    <a:lstStyle/>
                    <a:p>
                      <a:pPr marL="612775" marR="60769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solidFill>
                            <a:schemeClr val="tx2"/>
                          </a:solidFill>
                          <a:effectLst/>
                        </a:rPr>
                        <a:t>Br</a:t>
                      </a:r>
                      <a:r>
                        <a:rPr lang="uk-UA" sz="1600" baseline="30000" dirty="0">
                          <a:solidFill>
                            <a:schemeClr val="tx2"/>
                          </a:solidFill>
                          <a:effectLst/>
                        </a:rPr>
                        <a:t>–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11505" marR="60896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</a:rPr>
                        <a:t>Бромід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7075" marR="72263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</a:rPr>
                        <a:t>Бромо-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851518"/>
                  </a:ext>
                </a:extLst>
              </a:tr>
              <a:tr h="288653">
                <a:tc>
                  <a:txBody>
                    <a:bodyPr/>
                    <a:lstStyle/>
                    <a:p>
                      <a:pPr marL="612140" marR="608965" algn="ctr">
                        <a:lnSpc>
                          <a:spcPct val="46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endParaRPr lang="uk-UA" sz="1600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612140" marR="608965" algn="ctr">
                        <a:lnSpc>
                          <a:spcPct val="4600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tx2"/>
                          </a:solidFill>
                          <a:effectLst/>
                        </a:rPr>
                        <a:t>SO42</a:t>
                      </a: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</a:rPr>
                        <a:t>–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12775" marR="60896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</a:rPr>
                        <a:t>Сульфат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13410" algn="l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</a:rPr>
                        <a:t>Сульфато-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184341"/>
                  </a:ext>
                </a:extLst>
              </a:tr>
              <a:tr h="288653">
                <a:tc>
                  <a:txBody>
                    <a:bodyPr/>
                    <a:lstStyle/>
                    <a:p>
                      <a:pPr marL="612140" marR="60896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</a:rPr>
                        <a:t>OH</a:t>
                      </a:r>
                      <a:r>
                        <a:rPr lang="uk-UA" sz="1600" baseline="30000">
                          <a:solidFill>
                            <a:schemeClr val="tx2"/>
                          </a:solidFill>
                          <a:effectLst/>
                        </a:rPr>
                        <a:t>–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12775" marR="60896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</a:rPr>
                        <a:t>Гідроксид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3890" algn="l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</a:rPr>
                        <a:t>Гідроксо-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894062"/>
                  </a:ext>
                </a:extLst>
              </a:tr>
              <a:tr h="289983">
                <a:tc>
                  <a:txBody>
                    <a:bodyPr/>
                    <a:lstStyle/>
                    <a:p>
                      <a:pPr marL="612140" marR="60896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</a:rPr>
                        <a:t>CN</a:t>
                      </a:r>
                      <a:r>
                        <a:rPr lang="uk-UA" sz="1600" baseline="30000">
                          <a:solidFill>
                            <a:schemeClr val="tx2"/>
                          </a:solidFill>
                          <a:effectLst/>
                        </a:rPr>
                        <a:t>–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10870" marR="60896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</a:rPr>
                        <a:t>Ціанід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7075" marR="72390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solidFill>
                            <a:schemeClr val="tx2"/>
                          </a:solidFill>
                          <a:effectLst/>
                        </a:rPr>
                        <a:t>Ціано</a:t>
                      </a: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239788"/>
                  </a:ext>
                </a:extLst>
              </a:tr>
              <a:tr h="288653">
                <a:tc>
                  <a:txBody>
                    <a:bodyPr/>
                    <a:lstStyle/>
                    <a:p>
                      <a:pPr marL="612140" marR="60896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</a:rPr>
                        <a:t>SCN</a:t>
                      </a:r>
                      <a:r>
                        <a:rPr lang="uk-UA" sz="1600" baseline="30000" dirty="0">
                          <a:solidFill>
                            <a:schemeClr val="tx2"/>
                          </a:solidFill>
                          <a:effectLst/>
                        </a:rPr>
                        <a:t>–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12775" marR="60833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</a:rPr>
                        <a:t>Тіоціанат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6580" algn="l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solidFill>
                            <a:schemeClr val="tx2"/>
                          </a:solidFill>
                          <a:effectLst/>
                        </a:rPr>
                        <a:t>Тіоціанато</a:t>
                      </a: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653622"/>
                  </a:ext>
                </a:extLst>
              </a:tr>
              <a:tr h="282355">
                <a:tc>
                  <a:txBody>
                    <a:bodyPr/>
                    <a:lstStyle/>
                    <a:p>
                      <a:pPr marL="612140" marR="60896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</a:rPr>
                        <a:t>NO</a:t>
                      </a:r>
                      <a:r>
                        <a:rPr lang="uk-UA" sz="1600" baseline="-250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r>
                        <a:rPr lang="uk-UA" sz="1600" baseline="30000" dirty="0" smtClean="0">
                          <a:solidFill>
                            <a:schemeClr val="tx2"/>
                          </a:solidFill>
                          <a:effectLst/>
                        </a:rPr>
                        <a:t>–</a:t>
                      </a: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12140" marR="60896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</a:rPr>
                        <a:t>Нітрит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68605" algn="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solidFill>
                            <a:schemeClr val="tx2"/>
                          </a:solidFill>
                          <a:effectLst/>
                        </a:rPr>
                        <a:t>Нітрито</a:t>
                      </a: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r>
                        <a:rPr lang="uk-UA" sz="1600" spc="-15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</a:rPr>
                        <a:t>або</a:t>
                      </a:r>
                      <a:r>
                        <a:rPr lang="uk-UA" sz="1600" spc="-5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uk-UA" sz="1600" dirty="0" err="1">
                          <a:solidFill>
                            <a:schemeClr val="tx2"/>
                          </a:solidFill>
                          <a:effectLst/>
                        </a:rPr>
                        <a:t>нітро</a:t>
                      </a: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501645"/>
                  </a:ext>
                </a:extLst>
              </a:tr>
              <a:tr h="289983">
                <a:tc>
                  <a:txBody>
                    <a:bodyPr/>
                    <a:lstStyle/>
                    <a:p>
                      <a:pPr marL="612140" marR="608965" algn="ctr">
                        <a:lnSpc>
                          <a:spcPct val="46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endParaRPr lang="uk-UA" sz="1600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612140" marR="608965" algn="ctr">
                        <a:lnSpc>
                          <a:spcPct val="46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tx2"/>
                          </a:solidFill>
                          <a:effectLst/>
                        </a:rPr>
                        <a:t>S2</a:t>
                      </a: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</a:rPr>
                        <a:t>–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11505" marR="60896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2"/>
                          </a:solidFill>
                          <a:effectLst/>
                        </a:rPr>
                        <a:t>Сульфід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7075" marR="72263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solidFill>
                            <a:schemeClr val="tx2"/>
                          </a:solidFill>
                          <a:effectLst/>
                        </a:rPr>
                        <a:t>Тіо</a:t>
                      </a:r>
                      <a:r>
                        <a:rPr lang="uk-UA" sz="1600" dirty="0">
                          <a:solidFill>
                            <a:schemeClr val="tx2"/>
                          </a:solidFill>
                          <a:effectLst/>
                        </a:rPr>
                        <a:t>-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8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790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713463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Номенклатура КС за </a:t>
            </a:r>
            <a:r>
              <a:rPr lang="uk-UA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Вернером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00808"/>
            <a:ext cx="7632848" cy="4248471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назви лігандів-аніонів називають ліганди, які є нейтральними молекулами, зберігаючи їх назви. Винятками є аміак (амоніак) і вода, які позначаються як «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амін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та «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акво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(«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аква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»), а також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карбоніл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(СО),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нітрил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назвами лігандів (як аніонів так і нейтральних молекул) використовують грецькі числівники: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2, три – 3,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тетра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4,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пента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5,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гекса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6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інші, які вказують на їх число у комплексі.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назви лігандів слідує назва центрального атома. Назву центрального атома складають із його латинської назви, додаючи до неї закінчення, яке вказує на ступінь окиснення центрального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318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425431"/>
          </a:xfrm>
        </p:spPr>
        <p:txBody>
          <a:bodyPr>
            <a:noAutofit/>
          </a:bodyPr>
          <a:lstStyle/>
          <a:p>
            <a:r>
              <a:rPr lang="uk-UA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Номенклатура КС за Вернером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817" y="1556792"/>
            <a:ext cx="7488832" cy="4234324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назви центрального атома йде назва аніона зовнішньої сфери.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Виходячи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цього, назви наведених нижче катіонних комплексних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будуть наступні: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]Cl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		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гексаамінкобальти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хлорид;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CoCl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]Cl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хлоропентамінкобальти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хлорид; [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CoCl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]SO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хлоропентамінкобальти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сульфат; [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диамінаргента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хлорид;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CrEn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O)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]Cl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	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диетилендиаміндиаквохроміх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лорид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706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211558" cy="648072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Номенклатура КС за Вернером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68760"/>
            <a:ext cx="7499590" cy="4824535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uk-UA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комплексна сполука є аніоном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при її назві, насамперед, називають внутрішню координаційну сферу у такому порядку: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uk-UA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Спочатку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називають	ліганди	в	такому	ж	порядку,	як	</a:t>
            </a:r>
            <a:r>
              <a:rPr lang="uk-UA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катіонних 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комплексах, з таким же закінченням (аніонні, потім нейтральні).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uk-UA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Далі 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йде назва центрального атома із суфіксами </a:t>
            </a:r>
            <a:r>
              <a:rPr lang="uk-UA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42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 -о, -і (и),  -е, -</a:t>
            </a:r>
            <a:r>
              <a:rPr lang="uk-UA" sz="4200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lang="uk-UA" sz="42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-он, -</a:t>
            </a:r>
            <a:r>
              <a:rPr lang="uk-UA" sz="4200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uk-UA" sz="42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uk-UA" sz="4200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uk-UA" sz="4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вказують на ступінь окиснення центрального атома, до яких далі додаються закінчення </a:t>
            </a:r>
            <a:r>
              <a:rPr lang="uk-UA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4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uk-UA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Після 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цього у родовому відмінку ставлять назву катіона, що знаходиться у зовнішній сфері комплексу.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Наприклад: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uk-UA" sz="4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</a:t>
            </a:r>
            <a:r>
              <a:rPr lang="uk-UA" sz="4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4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uk-UA" sz="4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4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]– </a:t>
            </a:r>
            <a:r>
              <a:rPr lang="uk-UA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тетранітродиамінкобальтиат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амонію; </a:t>
            </a:r>
            <a:endParaRPr lang="uk-UA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uk-UA" sz="4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uk-UA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(CN)</a:t>
            </a:r>
            <a:r>
              <a:rPr lang="uk-UA" sz="4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	– </a:t>
            </a:r>
            <a:r>
              <a:rPr lang="uk-UA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гексаціаноферроат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калію;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uk-UA" sz="4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(CN)</a:t>
            </a:r>
            <a:r>
              <a:rPr lang="uk-UA" sz="4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	– </a:t>
            </a:r>
            <a:r>
              <a:rPr lang="uk-UA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гексаціаноферріат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калію</a:t>
            </a:r>
            <a:r>
              <a:rPr lang="uk-UA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625305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497439"/>
          </a:xfrm>
        </p:spPr>
        <p:txBody>
          <a:bodyPr>
            <a:noAutofit/>
          </a:bodyPr>
          <a:lstStyle/>
          <a:p>
            <a:r>
              <a:rPr lang="uk-UA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Номенклатура КС за Вернером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00808"/>
            <a:ext cx="7344816" cy="446449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комплексна сполука є нейтральною,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її назва складається: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і при назві катіонних комплексів, йде назва лігандів (аніонні, нейтральні).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Потім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йде назва центрального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атома,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в цьому випадку не потрібні закінчення, які позначають ступінь окиснення центрального атома (на це вказує заряд лігандів-аніонів, що входить в склад внутрішньої координаційної сфери).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]	–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тринітротриамінкобальт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[PtBr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]	–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тетрабромодиамінплатина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39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7"/>
            <a:ext cx="7920880" cy="1526508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сучасною координаційною номенклатурою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формулу комплексу записують у квадратних дужках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060848"/>
            <a:ext cx="7344816" cy="3960439"/>
          </a:xfrm>
        </p:spPr>
        <p:txBody>
          <a:bodyPr>
            <a:normAutofit fontScale="70000" lnSpcReduction="20000"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першим ставлять символ центрального атома-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комплексоутворювача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потім записують позначення аніонних лігандів у алфавітному порядку;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ними, також у алфавітному порядку, позначення катіонних та нейтральних лігандів;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кінці записують місткові ліганди (якщо вони є) у порядку зростання їх місткової ємності (кількості з’єднаних центрів). Місткові ліганди позначають грецькою літерою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uk-UA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індекс n=3; 4;…. показує кількість з’єднаних центральних атомів (якщо їх більше ніж два);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необхідно відокремити формули складних лігандів, то користуються круглими дужками, а в більш складних випадках – ще і фігурними за таким принципом: [(….)], [{(….)}], [{[(…..)]}];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зовнішніх квадратних дужок проставляють заряд комплексу як верхній індекс, або записують повну формулу сполуки за звичайним порядком: катіони, а потім аніони.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201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508056" cy="497439"/>
          </a:xfrm>
        </p:spPr>
        <p:txBody>
          <a:bodyPr>
            <a:noAutofit/>
          </a:bodyPr>
          <a:lstStyle/>
          <a:p>
            <a:r>
              <a:rPr lang="uk-UA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сучасною координаційною </a:t>
            </a:r>
            <a:r>
              <a:rPr lang="uk-UA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номенклатурою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0135"/>
            <a:ext cx="8352928" cy="489654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Наприклад: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[PtCl</a:t>
            </a:r>
            <a:r>
              <a:rPr lang="uk-UA" sz="23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{P(OCH</a:t>
            </a:r>
            <a:r>
              <a:rPr lang="uk-UA" sz="23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3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uk-UA" sz="23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	– біс(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триметоксофосфін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дихлоро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платина(ІІ); </a:t>
            </a:r>
            <a:endParaRPr lang="uk-UA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</a:t>
            </a:r>
            <a:r>
              <a:rPr lang="uk-UA" sz="23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)(NH</a:t>
            </a:r>
            <a:r>
              <a:rPr lang="uk-UA" sz="23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3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3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сульфатопентаамінокобальт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(ІІІ)-комплекс; </a:t>
            </a:r>
            <a:endParaRPr lang="uk-UA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PdBrCl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(NO</a:t>
            </a:r>
            <a:r>
              <a:rPr lang="uk-UA" sz="23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)(NH</a:t>
            </a:r>
            <a:r>
              <a:rPr lang="uk-UA" sz="23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 – натрій 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бромонітрохлоропаладат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(ІІ); </a:t>
            </a:r>
            <a:endParaRPr lang="uk-UA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CuCl</a:t>
            </a:r>
            <a:r>
              <a:rPr lang="uk-UA" sz="23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{OC(NH</a:t>
            </a:r>
            <a:r>
              <a:rPr lang="uk-UA" sz="23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3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}]</a:t>
            </a:r>
            <a:r>
              <a:rPr lang="uk-UA" sz="23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трихлородикарбамід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диамінокупрат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(ІІ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)-іон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[{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(SCN)</a:t>
            </a:r>
            <a:r>
              <a:rPr lang="uk-UA" sz="23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[P(C</a:t>
            </a:r>
            <a:r>
              <a:rPr lang="uk-UA" sz="23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sz="23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3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3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uk-UA" sz="23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3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SCN)</a:t>
            </a:r>
            <a:r>
              <a:rPr lang="uk-UA" sz="23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– 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3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uk-UA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тіоціанато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-S-			біс[</a:t>
            </a:r>
            <a:r>
              <a:rPr lang="uk-UA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тіоціанато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трипропіліфосфін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)платина(ІІ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)];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uk-UA" sz="23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3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Cl]Cl</a:t>
            </a:r>
            <a:r>
              <a:rPr lang="uk-UA" sz="23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хлоропентамінхром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(ІІІ) хлорид.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Назви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катіонних та нейтральних комплексів не мають спеціальних закінчень, </a:t>
            </a:r>
            <a:endParaRPr lang="uk-UA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назвах аніонних комплексів є </a:t>
            </a:r>
            <a:r>
              <a:rPr lang="uk-UA" sz="23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суфікс </a:t>
            </a:r>
            <a:r>
              <a:rPr lang="uk-UA" sz="23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300" i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uk-UA" sz="23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додається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кореня назви центрального атома, наприклад: </a:t>
            </a:r>
            <a:endParaRPr lang="uk-UA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CuCl</a:t>
            </a:r>
            <a:r>
              <a:rPr lang="uk-UA" sz="23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2–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тетрахлорокупрат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(ІІ)-іон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(CO)</a:t>
            </a:r>
            <a:r>
              <a:rPr lang="uk-UA" sz="23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тетракарбонілнікель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uk-UA" sz="23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O)</a:t>
            </a:r>
            <a:r>
              <a:rPr lang="uk-UA" sz="23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sz="2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гексааквакальцій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(ІІ)-катіон.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74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200800" cy="569447"/>
          </a:xfrm>
        </p:spPr>
        <p:txBody>
          <a:bodyPr>
            <a:noAutofit/>
          </a:bodyPr>
          <a:lstStyle/>
          <a:p>
            <a:r>
              <a:rPr lang="uk-UA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сучасною координаційною номенклатурою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12776"/>
            <a:ext cx="7560839" cy="45223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рекомендацією IUPAC треба використовувати латинську назву, як це має місце в аніонних комплексах. Аніонні комплекси мають закінчення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(CN)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4–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гексаціаноферрат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(ІІ);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(CN)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3–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гексаціаноферрат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(ІІІ);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O)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гексаакваферум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(ІІ);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{SCN(NH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дитіокарбамід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ауруму(І).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поліядерних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комплексів першими перелічують місткові ліганди у порядку зменшення їх місткової ємності.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[{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(SCN)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[P(C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SCN)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]–	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тіоціанато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-S-біс[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тіоціанато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трипропіл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фосфін)платина(ІІ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145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628801"/>
            <a:ext cx="6264696" cy="432047"/>
          </a:xfrm>
        </p:spPr>
        <p:txBody>
          <a:bodyPr/>
          <a:lstStyle/>
          <a:p>
            <a:r>
              <a:rPr lang="uk-UA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положення теорії Вернера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2204864"/>
            <a:ext cx="5256584" cy="3096344"/>
          </a:xfrm>
        </p:spPr>
        <p:txBody>
          <a:bodyPr/>
          <a:lstStyle/>
          <a:p>
            <a:r>
              <a:rPr lang="uk-UA" sz="1800" b="1" dirty="0"/>
              <a:t>Альфред Вернер (</a:t>
            </a:r>
            <a:r>
              <a:rPr lang="uk-UA" sz="1800" dirty="0"/>
              <a:t>нім. </a:t>
            </a:r>
            <a:r>
              <a:rPr lang="uk-UA" sz="1800" dirty="0" err="1"/>
              <a:t>Alfred</a:t>
            </a:r>
            <a:r>
              <a:rPr lang="uk-UA" sz="1800" dirty="0"/>
              <a:t> </a:t>
            </a:r>
            <a:r>
              <a:rPr lang="uk-UA" sz="1800" dirty="0" err="1"/>
              <a:t>Werner</a:t>
            </a:r>
            <a:r>
              <a:rPr lang="uk-UA" sz="1800" dirty="0"/>
              <a:t>; 1866–1919</a:t>
            </a:r>
            <a:r>
              <a:rPr lang="uk-UA" sz="1800" b="1" dirty="0"/>
              <a:t>) – </a:t>
            </a:r>
            <a:r>
              <a:rPr lang="uk-UA" sz="1800" dirty="0"/>
              <a:t>швейцарський хімік, </a:t>
            </a:r>
            <a:r>
              <a:rPr lang="uk-UA" sz="1800" dirty="0" smtClean="0"/>
              <a:t>лауреат </a:t>
            </a:r>
            <a:r>
              <a:rPr lang="uk-UA" sz="1800" dirty="0"/>
              <a:t>Нобелівської премії з хімії (1913), професор </a:t>
            </a:r>
            <a:r>
              <a:rPr lang="uk-UA" sz="1800" dirty="0" err="1"/>
              <a:t>Цюрихського</a:t>
            </a:r>
            <a:r>
              <a:rPr lang="uk-UA" sz="1800" dirty="0"/>
              <a:t> університету.</a:t>
            </a:r>
            <a:endParaRPr lang="en-US" sz="1800" dirty="0"/>
          </a:p>
          <a:p>
            <a:endParaRPr lang="en-US" dirty="0"/>
          </a:p>
        </p:txBody>
      </p:sp>
      <p:pic>
        <p:nvPicPr>
          <p:cNvPr id="4" name="image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48" y="2060848"/>
            <a:ext cx="1080120" cy="13681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3480852"/>
            <a:ext cx="46085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 marR="145415" indent="342265" algn="just">
              <a:spcAft>
                <a:spcPts val="0"/>
              </a:spcAft>
            </a:pPr>
            <a:r>
              <a:rPr lang="uk-UA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Координаційними</a:t>
            </a:r>
            <a:r>
              <a:rPr lang="uk-UA" i="1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називаються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атомів,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утворились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внаслідок координації біля іону металу нейтральних або негативно заряджених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органічних</a:t>
            </a:r>
            <a:r>
              <a:rPr lang="uk-UA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молекул,</a:t>
            </a:r>
            <a:r>
              <a:rPr lang="uk-UA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uk-UA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такі</a:t>
            </a:r>
            <a:r>
              <a:rPr lang="uk-UA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uk-UA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декілька</a:t>
            </a:r>
            <a:r>
              <a:rPr lang="uk-UA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координаційних</a:t>
            </a:r>
            <a:r>
              <a:rPr lang="uk-UA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сфер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(В.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Скопенко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7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2160" y="3525748"/>
            <a:ext cx="1389380" cy="17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41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7"/>
            <a:ext cx="7488832" cy="576063"/>
          </a:xfrm>
        </p:spPr>
        <p:txBody>
          <a:bodyPr>
            <a:noAutofit/>
          </a:bodyPr>
          <a:lstStyle/>
          <a:p>
            <a:r>
              <a:rPr lang="uk-UA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сучасною координаційною номенклатурою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776864" cy="482453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лігандів у координаційній сфері вказують за допомогою префіксів-числівників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три-,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тетра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пента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гекса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гепта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окта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т. д.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разі складних лігандів (органічних), або тих, які в назві вже містять префікси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три-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кількість молекул ліганду вказують за допомогою префіксів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біс-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(два),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трис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(три),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тетракіс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(чотири),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пентакіс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(п’ять)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виникає потреба в назві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вказати ступінь окиснення центрального атома. Для цього в кінці назви комплексу в дужках наводять римську цифру біля назви центрального атома.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[PtCl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{P(OCH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]	–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дихлоробіс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триметоксофосфін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платина(ІІ); [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)(NH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пентамінсульфатокобальт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(ІІІ)-комплекс (іон);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PdBrCl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)(NH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)] – натрій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бромонітрохлороамінопаладат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(ІІ);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981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692697"/>
            <a:ext cx="7211558" cy="648071"/>
          </a:xfrm>
        </p:spPr>
        <p:txBody>
          <a:bodyPr>
            <a:normAutofit/>
          </a:bodyPr>
          <a:lstStyle/>
          <a:p>
            <a:r>
              <a:rPr lang="uk-UA" sz="3200" i="1" dirty="0">
                <a:solidFill>
                  <a:schemeClr val="accent4">
                    <a:lumMod val="75000"/>
                  </a:schemeClr>
                </a:solidFill>
              </a:rPr>
              <a:t>За сучасною координаційною номенклатурою</a:t>
            </a:r>
            <a:endParaRPr lang="en-US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84784"/>
            <a:ext cx="7560840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Назви </a:t>
            </a:r>
            <a:r>
              <a:rPr lang="uk-UA" dirty="0" err="1"/>
              <a:t>сполук</a:t>
            </a:r>
            <a:r>
              <a:rPr lang="uk-UA" dirty="0"/>
              <a:t> комплексів-електролітів за сучасною номенклатурою IUPAC, краще будувати відповідно до порядку запису формули: спочатку катіони, а потім </a:t>
            </a:r>
            <a:r>
              <a:rPr lang="uk-UA" dirty="0" smtClean="0"/>
              <a:t>аніони. Наприклад</a:t>
            </a:r>
            <a:r>
              <a:rPr lang="uk-UA" dirty="0"/>
              <a:t>:</a:t>
            </a:r>
            <a:endParaRPr lang="en-US" dirty="0"/>
          </a:p>
          <a:p>
            <a:r>
              <a:rPr lang="uk-UA" dirty="0"/>
              <a:t>[</a:t>
            </a:r>
            <a:r>
              <a:rPr lang="uk-UA" dirty="0" err="1" smtClean="0"/>
              <a:t>Ir</a:t>
            </a:r>
            <a:r>
              <a:rPr lang="uk-UA" dirty="0" smtClean="0"/>
              <a:t>(NH</a:t>
            </a:r>
            <a:r>
              <a:rPr lang="uk-UA" baseline="-25000" dirty="0" smtClean="0"/>
              <a:t>3</a:t>
            </a:r>
            <a:r>
              <a:rPr lang="uk-UA" dirty="0" smtClean="0"/>
              <a:t>)</a:t>
            </a:r>
            <a:r>
              <a:rPr lang="uk-UA" baseline="-25000" dirty="0" smtClean="0"/>
              <a:t>6</a:t>
            </a:r>
            <a:r>
              <a:rPr lang="uk-UA" dirty="0" smtClean="0"/>
              <a:t>]Cl</a:t>
            </a:r>
            <a:r>
              <a:rPr lang="uk-UA" baseline="-25000" dirty="0" smtClean="0"/>
              <a:t>3</a:t>
            </a:r>
            <a:r>
              <a:rPr lang="uk-UA" dirty="0" smtClean="0"/>
              <a:t>– </a:t>
            </a:r>
            <a:r>
              <a:rPr lang="uk-UA" dirty="0" err="1"/>
              <a:t>гексамініридій</a:t>
            </a:r>
            <a:r>
              <a:rPr lang="uk-UA" dirty="0"/>
              <a:t>(ІІІ) хлорид;</a:t>
            </a:r>
            <a:endParaRPr lang="en-US" dirty="0"/>
          </a:p>
          <a:p>
            <a:r>
              <a:rPr lang="uk-UA" dirty="0"/>
              <a:t>K</a:t>
            </a:r>
            <a:r>
              <a:rPr lang="uk-UA" baseline="-25000" dirty="0"/>
              <a:t>4</a:t>
            </a:r>
            <a:r>
              <a:rPr lang="uk-UA" dirty="0"/>
              <a:t>[</a:t>
            </a:r>
            <a:r>
              <a:rPr lang="uk-UA" dirty="0" err="1"/>
              <a:t>Fe</a:t>
            </a:r>
            <a:r>
              <a:rPr lang="uk-UA" dirty="0"/>
              <a:t>(CN)</a:t>
            </a:r>
            <a:r>
              <a:rPr lang="uk-UA" baseline="-25000" dirty="0"/>
              <a:t>6</a:t>
            </a:r>
            <a:r>
              <a:rPr lang="uk-UA" dirty="0"/>
              <a:t>]	– калій </a:t>
            </a:r>
            <a:r>
              <a:rPr lang="uk-UA" dirty="0" err="1"/>
              <a:t>гексаціаноферат</a:t>
            </a:r>
            <a:r>
              <a:rPr lang="uk-UA" dirty="0"/>
              <a:t>(ІІ);</a:t>
            </a:r>
            <a:endParaRPr lang="en-US" dirty="0"/>
          </a:p>
          <a:p>
            <a:r>
              <a:rPr lang="uk-UA" dirty="0"/>
              <a:t>K</a:t>
            </a:r>
            <a:r>
              <a:rPr lang="uk-UA" baseline="-25000" dirty="0"/>
              <a:t>3</a:t>
            </a:r>
            <a:r>
              <a:rPr lang="uk-UA" dirty="0"/>
              <a:t>[</a:t>
            </a:r>
            <a:r>
              <a:rPr lang="uk-UA" dirty="0" err="1"/>
              <a:t>Fe</a:t>
            </a:r>
            <a:r>
              <a:rPr lang="uk-UA" dirty="0"/>
              <a:t>(CN)</a:t>
            </a:r>
            <a:r>
              <a:rPr lang="uk-UA" baseline="-25000" dirty="0"/>
              <a:t>6</a:t>
            </a:r>
            <a:r>
              <a:rPr lang="uk-UA" dirty="0"/>
              <a:t>]	– калій </a:t>
            </a:r>
            <a:r>
              <a:rPr lang="uk-UA" dirty="0" err="1"/>
              <a:t>гексаціаноферат</a:t>
            </a:r>
            <a:r>
              <a:rPr lang="uk-UA" dirty="0"/>
              <a:t>(ІІІ).</a:t>
            </a:r>
            <a:endParaRPr lang="en-US" dirty="0"/>
          </a:p>
          <a:p>
            <a:pPr algn="just"/>
            <a:r>
              <a:rPr lang="uk-UA" dirty="0" smtClean="0"/>
              <a:t>[</a:t>
            </a:r>
            <a:r>
              <a:rPr lang="uk-UA" dirty="0" err="1"/>
              <a:t>Pt</a:t>
            </a:r>
            <a:r>
              <a:rPr lang="uk-UA" dirty="0"/>
              <a:t>(CN)(NO</a:t>
            </a:r>
            <a:r>
              <a:rPr lang="uk-UA" baseline="-25000" dirty="0"/>
              <a:t>2</a:t>
            </a:r>
            <a:r>
              <a:rPr lang="uk-UA" dirty="0"/>
              <a:t>)(</a:t>
            </a:r>
            <a:r>
              <a:rPr lang="uk-UA" i="1" dirty="0" err="1"/>
              <a:t>en</a:t>
            </a:r>
            <a:r>
              <a:rPr lang="uk-UA" dirty="0"/>
              <a:t>)</a:t>
            </a:r>
            <a:r>
              <a:rPr lang="uk-UA" baseline="-25000" dirty="0"/>
              <a:t>2</a:t>
            </a:r>
            <a:r>
              <a:rPr lang="uk-UA" dirty="0"/>
              <a:t>](NO</a:t>
            </a:r>
            <a:r>
              <a:rPr lang="uk-UA" baseline="-25000" dirty="0"/>
              <a:t>3</a:t>
            </a:r>
            <a:r>
              <a:rPr lang="uk-UA" dirty="0"/>
              <a:t>)</a:t>
            </a:r>
            <a:r>
              <a:rPr lang="uk-UA" baseline="-25000" dirty="0"/>
              <a:t>2</a:t>
            </a:r>
            <a:r>
              <a:rPr lang="uk-UA" dirty="0"/>
              <a:t>	–	за	номенклатурою		IUPAC біс(етилендіамін)</a:t>
            </a:r>
            <a:r>
              <a:rPr lang="uk-UA" dirty="0" err="1"/>
              <a:t>нітроціаноплатина</a:t>
            </a:r>
            <a:r>
              <a:rPr lang="uk-UA" dirty="0"/>
              <a:t>(ІV)		нітрат,		на	українській	–		нітрат біс(етилендіамін)</a:t>
            </a:r>
            <a:r>
              <a:rPr lang="uk-UA" dirty="0" err="1"/>
              <a:t>нітроціаноплатини</a:t>
            </a:r>
            <a:r>
              <a:rPr lang="uk-UA" dirty="0"/>
              <a:t>(ІV</a:t>
            </a:r>
            <a:r>
              <a:rPr lang="uk-UA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859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30252"/>
            <a:ext cx="7518814" cy="569447"/>
          </a:xfrm>
        </p:spPr>
        <p:txBody>
          <a:bodyPr>
            <a:noAutofit/>
          </a:bodyPr>
          <a:lstStyle/>
          <a:p>
            <a:r>
              <a:rPr lang="uk-UA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сучасною координаційною номенклатурою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1196753"/>
            <a:ext cx="6798736" cy="4738380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/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 сполука є кислотою, то її назва також утворюється з двох слів, причому другим словом є «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[P(Mo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]–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тетракіс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тримолібдато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)фосфатна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кислота;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(CN)</a:t>
            </a:r>
            <a:r>
              <a:rPr lang="uk-UA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]	–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гексаціанофератна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(ІІІ) кислота; H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(CN)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]	–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гексаціанофератна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(ІІ) кислота.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255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569447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Дякую за увагу!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image1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03658" y="2564904"/>
            <a:ext cx="3745150" cy="28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425431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теорії Вернера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1556793"/>
            <a:ext cx="6798736" cy="4378340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q"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 хімічні елементи здатні проявляти два типи валентності – головну та побічну (цього раніше в теорії не існувало);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 хімічний елемент намагається наситити як головну так і побічну валентність;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побічна	валентність,	на	відміну	від	головної,	спрямована	до	точно фіксованих положень у 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3928" y="4437112"/>
            <a:ext cx="1736090" cy="184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56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620689"/>
            <a:ext cx="6798734" cy="504055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Будова комплексних </a:t>
            </a:r>
            <a:r>
              <a:rPr lang="uk-UA" sz="36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</a:t>
            </a:r>
            <a:r>
              <a:rPr lang="uk-UA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24744"/>
            <a:ext cx="7776864" cy="496855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Іон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металу, який приєднує до себе аніони або нейтральні молекули речовин називається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центральним атомом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(ЦА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центральним іоном.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Центральний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атом характеризується зарядом (ступенем окиснення) та координаційним числом. Центральний атом, до якого йде координація аніонів кислот та нейтральних молекул, називається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коплексоутворювачем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Центральними атомами можуть бути практично всі елементи періодичної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Найактивнішими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комплексоутворювачами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платинові метали </a:t>
            </a:r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елементи родини заліза (</a:t>
            </a:r>
            <a:r>
              <a:rPr lang="uk-UA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підгруп міді (</a:t>
            </a:r>
            <a:r>
              <a:rPr lang="uk-UA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цинку (</a:t>
            </a:r>
            <a:r>
              <a:rPr lang="uk-UA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uk-UA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Катіони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найлегше утворюють координаційні сполуки, мають незавершений або 18-електронний (зовнішній) енергетичний рівень.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Центральними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атомами в координаційних сполуках можуть бути і неметали, наприклад,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K[BF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 кремній у K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[SiF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 фосфор у K[PF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468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9"/>
            <a:ext cx="7704856" cy="432047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Координаційне число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7704855" cy="51125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Координаційне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(КЧ) – це число, яке показує, скільки однозарядних аніонів може приєднати до себе центральний атом за допомогою головної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побічної	валентності,	або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нейтральних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	що	мають	по неподіленій парі електронів, може приєднати до себе центральний атом.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координованих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донорних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атомів має назву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координаційний поліедр.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координаційних чисел багатьох комплексних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дозволив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А.Вернеру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зробити висновок – заряд центрального іона (або ступінь окиснення центрального атома) є основним фактором, який впливає на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координаційне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8224" y="5445224"/>
            <a:ext cx="1673225" cy="114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49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3477" y="915337"/>
            <a:ext cx="6446955" cy="1145511"/>
          </a:xfrm>
        </p:spPr>
        <p:txBody>
          <a:bodyPr>
            <a:noAutofit/>
          </a:bodyPr>
          <a:lstStyle/>
          <a:p>
            <a:pPr algn="just"/>
            <a:r>
              <a:rPr lang="uk-UA" sz="2000" dirty="0"/>
              <a:t>КЧ=6 </a:t>
            </a:r>
            <a:r>
              <a:rPr lang="uk-UA" sz="2000" dirty="0" smtClean="0"/>
              <a:t>- для </a:t>
            </a:r>
            <a:r>
              <a:rPr lang="uk-UA" sz="2000" dirty="0"/>
              <a:t>Pt</a:t>
            </a:r>
            <a:r>
              <a:rPr lang="uk-UA" sz="2000" baseline="30000" dirty="0"/>
              <a:t>4+</a:t>
            </a:r>
            <a:r>
              <a:rPr lang="uk-UA" sz="2000" dirty="0"/>
              <a:t>, Cr</a:t>
            </a:r>
            <a:r>
              <a:rPr lang="uk-UA" sz="2000" baseline="30000" dirty="0"/>
              <a:t>3+</a:t>
            </a:r>
            <a:r>
              <a:rPr lang="uk-UA" sz="2000" dirty="0"/>
              <a:t>, Co</a:t>
            </a:r>
            <a:r>
              <a:rPr lang="uk-UA" sz="2000" baseline="30000" dirty="0"/>
              <a:t>3+</a:t>
            </a:r>
            <a:r>
              <a:rPr lang="uk-UA" sz="2000" dirty="0"/>
              <a:t>, Fe</a:t>
            </a:r>
            <a:r>
              <a:rPr lang="uk-UA" sz="2000" baseline="30000" dirty="0"/>
              <a:t>3+</a:t>
            </a:r>
            <a:r>
              <a:rPr lang="uk-UA" sz="2000" dirty="0"/>
              <a:t>, Ni</a:t>
            </a:r>
            <a:r>
              <a:rPr lang="uk-UA" sz="2000" baseline="30000" dirty="0"/>
              <a:t>2+</a:t>
            </a:r>
            <a:r>
              <a:rPr lang="uk-UA" sz="2000" dirty="0"/>
              <a:t>, 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КЧ=4 – </a:t>
            </a:r>
            <a:r>
              <a:rPr lang="uk-UA" sz="2000" dirty="0"/>
              <a:t>для Cu</a:t>
            </a:r>
            <a:r>
              <a:rPr lang="uk-UA" sz="2000" baseline="30000" dirty="0"/>
              <a:t>2+</a:t>
            </a:r>
            <a:r>
              <a:rPr lang="uk-UA" sz="2000" dirty="0"/>
              <a:t>, Zn</a:t>
            </a:r>
            <a:r>
              <a:rPr lang="uk-UA" sz="2000" baseline="30000" dirty="0"/>
              <a:t>2+</a:t>
            </a:r>
            <a:r>
              <a:rPr lang="uk-UA" sz="2000" dirty="0"/>
              <a:t>, Pd</a:t>
            </a:r>
            <a:r>
              <a:rPr lang="uk-UA" sz="2000" baseline="30000" dirty="0"/>
              <a:t>2+</a:t>
            </a:r>
            <a:r>
              <a:rPr lang="uk-UA" sz="2000" dirty="0"/>
              <a:t>, Pt</a:t>
            </a:r>
            <a:r>
              <a:rPr lang="uk-UA" sz="2000" baseline="30000" dirty="0"/>
              <a:t>2+</a:t>
            </a:r>
            <a:r>
              <a:rPr lang="uk-UA" sz="2000" dirty="0"/>
              <a:t>, Ni</a:t>
            </a:r>
            <a:r>
              <a:rPr lang="uk-UA" sz="2000" baseline="30000" dirty="0"/>
              <a:t>2+</a:t>
            </a:r>
            <a:r>
              <a:rPr lang="uk-UA" sz="2000" dirty="0"/>
              <a:t>, 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КЧ=2- для </a:t>
            </a:r>
            <a:r>
              <a:rPr lang="uk-UA" sz="2000" dirty="0" err="1" smtClean="0"/>
              <a:t>Ag</a:t>
            </a:r>
            <a:r>
              <a:rPr lang="uk-UA" sz="2000" baseline="30000" dirty="0"/>
              <a:t>+</a:t>
            </a:r>
            <a:r>
              <a:rPr lang="uk-UA" sz="2000" dirty="0"/>
              <a:t>, </a:t>
            </a:r>
            <a:r>
              <a:rPr lang="uk-UA" sz="2000" dirty="0" err="1"/>
              <a:t>Cu</a:t>
            </a:r>
            <a:r>
              <a:rPr lang="uk-UA" sz="2000" baseline="30000" dirty="0"/>
              <a:t>+</a:t>
            </a:r>
            <a:r>
              <a:rPr lang="uk-UA" sz="2000" dirty="0"/>
              <a:t>, Cu</a:t>
            </a:r>
            <a:r>
              <a:rPr lang="uk-UA" sz="2000" baseline="30000" dirty="0"/>
              <a:t>2+</a:t>
            </a:r>
            <a:r>
              <a:rPr lang="uk-UA" sz="2000" dirty="0"/>
              <a:t>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79" y="2276872"/>
            <a:ext cx="6875073" cy="3528392"/>
          </a:xfrm>
          <a:prstGeom prst="rect">
            <a:avLst/>
          </a:prstGeom>
        </p:spPr>
      </p:pic>
      <p:pic>
        <p:nvPicPr>
          <p:cNvPr id="7" name="image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0253" y="463250"/>
            <a:ext cx="1567452" cy="159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46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713463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Координація лігандів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4" y="2276872"/>
            <a:ext cx="7211560" cy="396044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Аніон кислотного залишку, або нейтральна молекула, яка приєднується до центрального атома називається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лігандом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адендом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Ліганд характеризується такою величиною як 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дентатність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Дентатність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ліганду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 числом координаційних місць, які він займає за допомогою головної або побічної валентності.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uk-U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</a:t>
            </a:r>
            <a:r>
              <a:rPr lang="uk-U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NH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–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однодентатні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ліганди.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uk-UA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,C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2–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NH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–CH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–CH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–NH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бідентатні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ЕДТА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тетра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або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гексадентатний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ліганд.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приєднання аніонів або нейтральних молекул – лігандів до центрального атома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А.Вернер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назвав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координацією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568982"/>
            <a:ext cx="1673225" cy="1705610"/>
          </a:xfrm>
          <a:prstGeom prst="rect">
            <a:avLst/>
          </a:prstGeom>
        </p:spPr>
      </p:pic>
      <p:pic>
        <p:nvPicPr>
          <p:cNvPr id="5" name="image27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76256" y="627084"/>
            <a:ext cx="1884680" cy="158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51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solidFill>
            <a:srgbClr val="DDDDDD"/>
          </a:solidFill>
        </p:spPr>
        <p:txBody>
          <a:bodyPr>
            <a:normAutofit/>
          </a:bodyPr>
          <a:lstStyle/>
          <a:p>
            <a:r>
              <a:rPr lang="ru-RU" altLang="ru-RU" sz="32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Координаційне</a:t>
            </a:r>
            <a:r>
              <a:rPr lang="ru-RU" altLang="ru-RU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число </a:t>
            </a:r>
            <a:r>
              <a:rPr lang="ru-RU" altLang="ru-RU" sz="32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altLang="ru-RU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</a:t>
            </a:r>
            <a:r>
              <a:rPr lang="ru-RU" altLang="ru-RU" sz="32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комплексів</a:t>
            </a:r>
            <a:endParaRPr lang="ru-RU" altLang="ru-RU" sz="3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692150"/>
            <a:ext cx="9144000" cy="6165850"/>
          </a:xfrm>
          <a:solidFill>
            <a:srgbClr val="FFFFCC"/>
          </a:solidFill>
        </p:spPr>
        <p:txBody>
          <a:bodyPr>
            <a:normAutofit fontScale="92500" lnSpcReduction="20000"/>
          </a:bodyPr>
          <a:lstStyle/>
          <a:p>
            <a:pPr marL="609600" indent="-609600">
              <a:buFontTx/>
              <a:buNone/>
            </a:pPr>
            <a:r>
              <a:rPr lang="ru-RU" altLang="ru-RU" sz="2000" b="1" dirty="0">
                <a:latin typeface="Times New Roman" pitchFamily="18" charset="0"/>
              </a:rPr>
              <a:t>к.ч. 2 – </a:t>
            </a:r>
            <a:r>
              <a:rPr lang="ru-RU" altLang="ru-RU" sz="2000" b="1" dirty="0" err="1" smtClean="0">
                <a:latin typeface="Times New Roman" pitchFamily="18" charset="0"/>
              </a:rPr>
              <a:t>лінійна</a:t>
            </a:r>
            <a:r>
              <a:rPr lang="ru-RU" altLang="ru-RU" sz="2000" b="1" dirty="0" smtClean="0">
                <a:latin typeface="Times New Roman" pitchFamily="18" charset="0"/>
              </a:rPr>
              <a:t>;</a:t>
            </a:r>
            <a:endParaRPr lang="ru-RU" altLang="ru-RU" sz="2000" b="1" dirty="0">
              <a:latin typeface="Times New Roman" pitchFamily="18" charset="0"/>
            </a:endParaRPr>
          </a:p>
          <a:p>
            <a:pPr marL="609600" indent="-609600">
              <a:buFontTx/>
              <a:buNone/>
            </a:pPr>
            <a:r>
              <a:rPr lang="ru-RU" altLang="ru-RU" sz="2000" b="1" dirty="0">
                <a:latin typeface="Times New Roman" pitchFamily="18" charset="0"/>
              </a:rPr>
              <a:t>к.ч. 3 – </a:t>
            </a:r>
            <a:r>
              <a:rPr lang="ru-RU" altLang="ru-RU" sz="2000" b="1" dirty="0" err="1" smtClean="0">
                <a:latin typeface="Times New Roman" pitchFamily="18" charset="0"/>
              </a:rPr>
              <a:t>трикутна</a:t>
            </a:r>
            <a:r>
              <a:rPr lang="ru-RU" altLang="ru-RU" sz="2000" b="1" dirty="0" smtClean="0">
                <a:latin typeface="Times New Roman" pitchFamily="18" charset="0"/>
              </a:rPr>
              <a:t>;</a:t>
            </a:r>
            <a:endParaRPr lang="ru-RU" altLang="ru-RU" sz="2000" b="1" dirty="0">
              <a:latin typeface="Times New Roman" pitchFamily="18" charset="0"/>
            </a:endParaRPr>
          </a:p>
          <a:p>
            <a:pPr marL="609600" indent="-609600">
              <a:buFontTx/>
              <a:buNone/>
            </a:pPr>
            <a:r>
              <a:rPr lang="ru-RU" altLang="ru-RU" sz="2000" b="1" dirty="0">
                <a:latin typeface="Times New Roman" pitchFamily="18" charset="0"/>
              </a:rPr>
              <a:t>к.ч. 4 – </a:t>
            </a:r>
            <a:r>
              <a:rPr lang="ru-RU" altLang="ru-RU" sz="2000" b="1" dirty="0" err="1" smtClean="0">
                <a:latin typeface="Times New Roman" pitchFamily="18" charset="0"/>
              </a:rPr>
              <a:t>тетраедрична</a:t>
            </a:r>
            <a:r>
              <a:rPr lang="ru-RU" altLang="ru-RU" sz="2000" b="1" dirty="0" smtClean="0">
                <a:latin typeface="Times New Roman" pitchFamily="18" charset="0"/>
              </a:rPr>
              <a:t> </a:t>
            </a:r>
            <a:endParaRPr lang="ru-RU" altLang="ru-RU" sz="2000" b="1" dirty="0">
              <a:latin typeface="Times New Roman" pitchFamily="18" charset="0"/>
            </a:endParaRPr>
          </a:p>
          <a:p>
            <a:pPr marL="609600" indent="-609600">
              <a:buFontTx/>
              <a:buNone/>
            </a:pPr>
            <a:r>
              <a:rPr lang="ru-RU" altLang="ru-RU" sz="2000" b="1" dirty="0" err="1" smtClean="0">
                <a:latin typeface="Times New Roman" pitchFamily="18" charset="0"/>
              </a:rPr>
              <a:t>або</a:t>
            </a:r>
            <a:r>
              <a:rPr lang="ru-RU" altLang="ru-RU" sz="2000" b="1" dirty="0" smtClean="0">
                <a:latin typeface="Times New Roman" pitchFamily="18" charset="0"/>
              </a:rPr>
              <a:t> </a:t>
            </a:r>
            <a:r>
              <a:rPr lang="ru-RU" altLang="ru-RU" sz="2000" b="1" dirty="0" err="1" smtClean="0">
                <a:latin typeface="Times New Roman" pitchFamily="18" charset="0"/>
              </a:rPr>
              <a:t>площинно-квадратна</a:t>
            </a:r>
            <a:r>
              <a:rPr lang="ru-RU" altLang="ru-RU" sz="2000" b="1" dirty="0" smtClean="0">
                <a:latin typeface="Times New Roman" pitchFamily="18" charset="0"/>
              </a:rPr>
              <a:t>;</a:t>
            </a:r>
            <a:endParaRPr lang="ru-RU" altLang="ru-RU" sz="2000" b="1" dirty="0">
              <a:latin typeface="Times New Roman" pitchFamily="18" charset="0"/>
            </a:endParaRPr>
          </a:p>
          <a:p>
            <a:pPr marL="609600" indent="-609600">
              <a:buFontTx/>
              <a:buNone/>
            </a:pPr>
            <a:r>
              <a:rPr lang="ru-RU" altLang="ru-RU" sz="2000" b="1" dirty="0">
                <a:latin typeface="Times New Roman" pitchFamily="18" charset="0"/>
              </a:rPr>
              <a:t>к.ч. 5 – </a:t>
            </a:r>
            <a:r>
              <a:rPr lang="ru-RU" altLang="ru-RU" sz="2000" b="1" dirty="0" err="1" smtClean="0">
                <a:latin typeface="Times New Roman" pitchFamily="18" charset="0"/>
              </a:rPr>
              <a:t>піраміда</a:t>
            </a:r>
            <a:r>
              <a:rPr lang="ru-RU" altLang="ru-RU" sz="2000" b="1" dirty="0" smtClean="0">
                <a:latin typeface="Times New Roman" pitchFamily="18" charset="0"/>
              </a:rPr>
              <a:t> </a:t>
            </a:r>
            <a:r>
              <a:rPr lang="ru-RU" altLang="ru-RU" sz="2000" b="1" dirty="0" err="1" smtClean="0">
                <a:latin typeface="Times New Roman" pitchFamily="18" charset="0"/>
              </a:rPr>
              <a:t>або</a:t>
            </a:r>
            <a:endParaRPr lang="ru-RU" altLang="ru-RU" sz="2000" b="1" dirty="0">
              <a:latin typeface="Times New Roman" pitchFamily="18" charset="0"/>
            </a:endParaRPr>
          </a:p>
          <a:p>
            <a:pPr marL="609600" indent="-609600">
              <a:buFontTx/>
              <a:buNone/>
            </a:pPr>
            <a:r>
              <a:rPr lang="ru-RU" altLang="ru-RU" sz="2000" b="1" dirty="0">
                <a:latin typeface="Times New Roman" pitchFamily="18" charset="0"/>
              </a:rPr>
              <a:t>             </a:t>
            </a:r>
            <a:r>
              <a:rPr lang="ru-RU" altLang="ru-RU" sz="2000" b="1" dirty="0" err="1" smtClean="0">
                <a:latin typeface="Times New Roman" pitchFamily="18" charset="0"/>
              </a:rPr>
              <a:t>біпіраміда</a:t>
            </a:r>
            <a:r>
              <a:rPr lang="ru-RU" altLang="ru-RU" sz="2000" b="1" dirty="0">
                <a:latin typeface="Times New Roman" pitchFamily="18" charset="0"/>
              </a:rPr>
              <a:t>;</a:t>
            </a:r>
          </a:p>
          <a:p>
            <a:pPr marL="609600" indent="-609600">
              <a:buFontTx/>
              <a:buNone/>
            </a:pPr>
            <a:r>
              <a:rPr lang="ru-RU" altLang="ru-RU" sz="2000" b="1" dirty="0">
                <a:latin typeface="Times New Roman" pitchFamily="18" charset="0"/>
              </a:rPr>
              <a:t>к.ч. 6 – </a:t>
            </a:r>
            <a:r>
              <a:rPr lang="ru-RU" altLang="ru-RU" sz="2000" b="1" dirty="0" err="1" smtClean="0">
                <a:latin typeface="Times New Roman" pitchFamily="18" charset="0"/>
              </a:rPr>
              <a:t>октаедр</a:t>
            </a:r>
            <a:r>
              <a:rPr lang="ru-RU" altLang="ru-RU" sz="2000" b="1" dirty="0">
                <a:latin typeface="Times New Roman" pitchFamily="18" charset="0"/>
              </a:rPr>
              <a:t>;</a:t>
            </a:r>
          </a:p>
          <a:p>
            <a:pPr marL="609600" indent="-609600">
              <a:buFontTx/>
              <a:buNone/>
            </a:pPr>
            <a:r>
              <a:rPr lang="ru-RU" altLang="ru-RU" sz="2000" b="1" dirty="0">
                <a:latin typeface="Times New Roman" pitchFamily="18" charset="0"/>
              </a:rPr>
              <a:t>к.ч. 7 – </a:t>
            </a:r>
            <a:r>
              <a:rPr lang="ru-RU" altLang="ru-RU" sz="2000" b="1" dirty="0" err="1" smtClean="0">
                <a:latin typeface="Times New Roman" pitchFamily="18" charset="0"/>
              </a:rPr>
              <a:t>пентагональна</a:t>
            </a:r>
            <a:endParaRPr lang="ru-RU" altLang="ru-RU" sz="2000" b="1" dirty="0">
              <a:latin typeface="Times New Roman" pitchFamily="18" charset="0"/>
            </a:endParaRPr>
          </a:p>
          <a:p>
            <a:pPr marL="609600" indent="-609600">
              <a:buFontTx/>
              <a:buNone/>
            </a:pPr>
            <a:r>
              <a:rPr lang="ru-RU" altLang="ru-RU" sz="2000" b="1" dirty="0">
                <a:latin typeface="Times New Roman" pitchFamily="18" charset="0"/>
              </a:rPr>
              <a:t>             </a:t>
            </a:r>
            <a:r>
              <a:rPr lang="ru-RU" altLang="ru-RU" sz="2000" b="1" dirty="0" err="1" smtClean="0">
                <a:latin typeface="Times New Roman" pitchFamily="18" charset="0"/>
              </a:rPr>
              <a:t>біпіраміда</a:t>
            </a:r>
            <a:r>
              <a:rPr lang="ru-RU" altLang="ru-RU" sz="2000" b="1" dirty="0">
                <a:latin typeface="Times New Roman" pitchFamily="18" charset="0"/>
              </a:rPr>
              <a:t>;</a:t>
            </a:r>
          </a:p>
          <a:p>
            <a:pPr marL="609600" indent="-609600">
              <a:buFontTx/>
              <a:buNone/>
            </a:pPr>
            <a:r>
              <a:rPr lang="ru-RU" altLang="ru-RU" sz="2000" b="1" dirty="0">
                <a:latin typeface="Times New Roman" pitchFamily="18" charset="0"/>
              </a:rPr>
              <a:t>к.ч. 8 – </a:t>
            </a:r>
            <a:r>
              <a:rPr lang="ru-RU" altLang="ru-RU" sz="2000" b="1" dirty="0" err="1" smtClean="0">
                <a:latin typeface="Times New Roman" pitchFamily="18" charset="0"/>
              </a:rPr>
              <a:t>квадратна</a:t>
            </a:r>
            <a:endParaRPr lang="ru-RU" altLang="ru-RU" sz="2000" b="1" dirty="0">
              <a:latin typeface="Times New Roman" pitchFamily="18" charset="0"/>
            </a:endParaRPr>
          </a:p>
          <a:p>
            <a:pPr marL="609600" indent="-609600">
              <a:buFontTx/>
              <a:buNone/>
            </a:pPr>
            <a:r>
              <a:rPr lang="ru-RU" altLang="ru-RU" sz="2000" b="1" dirty="0" err="1" smtClean="0">
                <a:latin typeface="Times New Roman" pitchFamily="18" charset="0"/>
              </a:rPr>
              <a:t>антипризматична</a:t>
            </a:r>
            <a:r>
              <a:rPr lang="ru-RU" altLang="ru-RU" sz="2000" b="1" dirty="0" smtClean="0">
                <a:latin typeface="Times New Roman" pitchFamily="18" charset="0"/>
              </a:rPr>
              <a:t>;</a:t>
            </a:r>
            <a:endParaRPr lang="ru-RU" altLang="ru-RU" sz="2000" b="1" dirty="0">
              <a:latin typeface="Times New Roman" pitchFamily="18" charset="0"/>
            </a:endParaRPr>
          </a:p>
          <a:p>
            <a:pPr marL="609600" indent="-609600">
              <a:buFontTx/>
              <a:buNone/>
            </a:pPr>
            <a:r>
              <a:rPr lang="ru-RU" altLang="ru-RU" sz="2000" b="1" dirty="0">
                <a:latin typeface="Times New Roman" pitchFamily="18" charset="0"/>
              </a:rPr>
              <a:t>к.ч. 9 – </a:t>
            </a:r>
            <a:r>
              <a:rPr lang="ru-RU" altLang="ru-RU" sz="2000" b="1" dirty="0" err="1" smtClean="0">
                <a:latin typeface="Times New Roman" pitchFamily="18" charset="0"/>
              </a:rPr>
              <a:t>тригональна</a:t>
            </a:r>
            <a:endParaRPr lang="ru-RU" altLang="ru-RU" sz="2000" b="1" dirty="0">
              <a:latin typeface="Times New Roman" pitchFamily="18" charset="0"/>
            </a:endParaRPr>
          </a:p>
          <a:p>
            <a:pPr marL="609600" indent="-609600">
              <a:buFontTx/>
              <a:buNone/>
            </a:pPr>
            <a:r>
              <a:rPr lang="ru-RU" altLang="ru-RU" sz="2000" b="1" dirty="0">
                <a:latin typeface="Times New Roman" pitchFamily="18" charset="0"/>
              </a:rPr>
              <a:t>         </a:t>
            </a:r>
            <a:r>
              <a:rPr lang="ru-RU" altLang="ru-RU" sz="2000" b="1" dirty="0" err="1" smtClean="0">
                <a:latin typeface="Times New Roman" pitchFamily="18" charset="0"/>
              </a:rPr>
              <a:t>призматична</a:t>
            </a:r>
            <a:r>
              <a:rPr lang="ru-RU" altLang="ru-RU" sz="2000" b="1" dirty="0" smtClean="0">
                <a:latin typeface="Times New Roman" pitchFamily="18" charset="0"/>
              </a:rPr>
              <a:t>;</a:t>
            </a:r>
            <a:endParaRPr lang="ru-RU" altLang="ru-RU" sz="2000" b="1" dirty="0">
              <a:latin typeface="Times New Roman" pitchFamily="18" charset="0"/>
            </a:endParaRPr>
          </a:p>
          <a:p>
            <a:pPr marL="609600" indent="-609600">
              <a:buFontTx/>
              <a:buNone/>
            </a:pPr>
            <a:r>
              <a:rPr lang="ru-RU" altLang="ru-RU" sz="2000" b="1" dirty="0">
                <a:latin typeface="Times New Roman" pitchFamily="18" charset="0"/>
              </a:rPr>
              <a:t>…</a:t>
            </a:r>
          </a:p>
          <a:p>
            <a:pPr marL="609600" indent="-609600">
              <a:buFontTx/>
              <a:buNone/>
            </a:pPr>
            <a:r>
              <a:rPr lang="ru-RU" altLang="ru-RU" sz="2000" b="1" dirty="0">
                <a:latin typeface="Times New Roman" pitchFamily="18" charset="0"/>
              </a:rPr>
              <a:t>к.ч. 12 - </a:t>
            </a:r>
            <a:r>
              <a:rPr lang="ru-RU" altLang="ru-RU" sz="2000" b="1" dirty="0" err="1" smtClean="0">
                <a:latin typeface="Times New Roman" pitchFamily="18" charset="0"/>
              </a:rPr>
              <a:t>ікосаедр</a:t>
            </a:r>
            <a:endParaRPr lang="ru-RU" altLang="ru-RU" sz="2000" b="1" dirty="0">
              <a:latin typeface="Times New Roman" pitchFamily="18" charset="0"/>
            </a:endParaRPr>
          </a:p>
          <a:p>
            <a:pPr marL="609600" indent="-609600">
              <a:buFontTx/>
              <a:buNone/>
            </a:pPr>
            <a:r>
              <a:rPr lang="ru-RU" altLang="ru-RU" b="1" dirty="0">
                <a:latin typeface="Times New Roman" pitchFamily="18" charset="0"/>
              </a:rPr>
              <a:t>	</a:t>
            </a:r>
          </a:p>
        </p:txBody>
      </p:sp>
      <p:pic>
        <p:nvPicPr>
          <p:cNvPr id="15365" name="Picture 5" descr="Картинка 5 из 103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692150"/>
            <a:ext cx="5826125" cy="616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1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9"/>
            <a:ext cx="7416824" cy="576063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Будова комплексних </a:t>
            </a:r>
            <a:r>
              <a:rPr lang="uk-UA" sz="32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7704855" cy="482453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внутрішню координаційну сферу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 центральний атом та ліганди, які координовані наявністю центрального атома. При запису внутрішня координаційна сфера береться в квадратні дужки.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бути заряджена позитивно, негативно, або може бути нейтральною. Наприклад: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заряджений позитивно, катіонний комплекс; [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(NО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3–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заряджений негативно, аніонний комплекс; [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нейтрально заряджений, нейтральний комплекс.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Зовнішня сфера комплексу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іони або групи атомів, які знаходяться поза внутрішньою координаційною сферою. Зовнішню сферу комплексу складають катіони або аніони. Наприклад: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(CN)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]: де [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(CN)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–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внутрішня сфера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зовнішня сфера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[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]Cl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де[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–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внутрішня сфера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Cl</a:t>
            </a:r>
            <a:r>
              <a:rPr lang="uk-UA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зовнішня сфера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4378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150</TotalTime>
  <Words>1302</Words>
  <Application>Microsoft Office PowerPoint</Application>
  <PresentationFormat>Экран (4:3)</PresentationFormat>
  <Paragraphs>170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Garamond</vt:lpstr>
      <vt:lpstr>Symbol</vt:lpstr>
      <vt:lpstr>Times New Roman</vt:lpstr>
      <vt:lpstr>Wingdings</vt:lpstr>
      <vt:lpstr>Натуральные материалы</vt:lpstr>
      <vt:lpstr> Лекція 2.  Координаційна теорія Вернера </vt:lpstr>
      <vt:lpstr>Основні положення теорії Вернера</vt:lpstr>
      <vt:lpstr>Положення теорії Вернера</vt:lpstr>
      <vt:lpstr>Будова комплексних сполук</vt:lpstr>
      <vt:lpstr>Координаційне число</vt:lpstr>
      <vt:lpstr>КЧ=6 - для Pt4+, Cr3+, Co3+, Fe3+, Ni2+,  КЧ=4 – для Cu2+, Zn2+, Pd2+, Pt2+, Ni2+,  КЧ=2- для Ag+, Cu+, Cu2+. </vt:lpstr>
      <vt:lpstr>Координація лігандів</vt:lpstr>
      <vt:lpstr>Координаційне число і структура комплексів</vt:lpstr>
      <vt:lpstr>Будова комплексних сполук</vt:lpstr>
      <vt:lpstr>         Головна та побічна валентність Головною валентністю до центрального атома можуть приєднуватися тільки ліганди-аніони. Побічна валентність в координаційній системі може проявлятися як при координації нейтральних молекул, так і при координації лігандів-аніонів. Наприклад, будова аміакатів кобальту [Co(NH3)6]Cl3, [CoCl(NH3)5]Cl2, [CoCl2(NH3)4]Cl, [CoCl3(NH3)3] зображувати слід таким чином (за А.Вернером): </vt:lpstr>
      <vt:lpstr>Зв’язок у комплексних сполуках</vt:lpstr>
      <vt:lpstr>Номенклатура КС за Вернером</vt:lpstr>
      <vt:lpstr>Номенклатура КС за Вернером</vt:lpstr>
      <vt:lpstr>Номенклатура КС за Вернером</vt:lpstr>
      <vt:lpstr>Номенклатура КС за Вернером</vt:lpstr>
      <vt:lpstr>Номенклатура КС за Вернером</vt:lpstr>
      <vt:lpstr>За сучасною координаційною номенклатурою формулу комплексу записують у квадратних дужках,</vt:lpstr>
      <vt:lpstr>За сучасною координаційною номенклатурою</vt:lpstr>
      <vt:lpstr>За сучасною координаційною номенклатурою</vt:lpstr>
      <vt:lpstr>За сучасною координаційною номенклатурою</vt:lpstr>
      <vt:lpstr>За сучасною координаційною номенклатурою</vt:lpstr>
      <vt:lpstr>За сучасною координаційною номенклатурою</vt:lpstr>
      <vt:lpstr>Дякую за увагу!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Координационное число и структура комплексов</dc:title>
  <dc:creator>User</dc:creator>
  <cp:lastModifiedBy> </cp:lastModifiedBy>
  <cp:revision>21</cp:revision>
  <dcterms:created xsi:type="dcterms:W3CDTF">2014-06-04T14:10:17Z</dcterms:created>
  <dcterms:modified xsi:type="dcterms:W3CDTF">2021-02-20T19:53:17Z</dcterms:modified>
</cp:coreProperties>
</file>