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A0A7-01FB-454B-BCD7-60E4FD6F0E7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9F4C3-E342-456E-BA95-1AFD0BDB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6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2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3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8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9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98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6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67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4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7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8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6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1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4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7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9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5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5720-CB84-4A0E-B3F8-D7CBEF7E261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2512-B3BB-416D-946D-DD82FA36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10" Type="http://schemas.openxmlformats.org/officeDocument/2006/relationships/image" Target="../media/image25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238316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17730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99329" name="Rectangle 1"/>
          <p:cNvSpPr>
            <a:spLocks noChangeArrowheads="1"/>
          </p:cNvSpPr>
          <p:nvPr/>
        </p:nvSpPr>
        <p:spPr bwMode="auto">
          <a:xfrm>
            <a:off x="907990" y="2289922"/>
            <a:ext cx="575185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методів молекулярної спектроскопії.  Класифікація абсорбційних методів.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молекулами.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 сигнал МАС.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складу молекул на поглинання ЕВ. Якісний аналіз за спектрами поглинання.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фотометрії.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 основного закону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світлопоглинання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від основного закону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світлопоглинання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адитивності світло поглинання.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Фотометричні реакції.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4295" y="64291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01409" name="Rectangle 1"/>
          <p:cNvSpPr>
            <a:spLocks noChangeArrowheads="1"/>
          </p:cNvSpPr>
          <p:nvPr/>
        </p:nvSpPr>
        <p:spPr bwMode="auto">
          <a:xfrm>
            <a:off x="1010248" y="1255084"/>
            <a:ext cx="9908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Молекулярна абсорбційна спектроскопія і її аналітичний сигнал.  Закони </a:t>
            </a:r>
            <a:r>
              <a:rPr lang="uk-UA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світлопоглинання</a:t>
            </a: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9720" y="1643050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</a:pP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Я не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можу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бути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байдужим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кольору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FF0000"/>
              </a:solidFill>
              <a:latin typeface="+mj-lt"/>
            </a:endParaRPr>
          </a:p>
          <a:p>
            <a:pPr indent="4572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</a:pP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радію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яскравим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кольорам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щиро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засмучуюся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блякло-коричневим</a:t>
            </a:r>
            <a:r>
              <a:rPr lang="ru-RU" sz="1400" i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FF0000"/>
              </a:solidFill>
              <a:latin typeface="+mj-lt"/>
            </a:endParaRPr>
          </a:p>
          <a:p>
            <a:pPr indent="4572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</a:pPr>
            <a:r>
              <a:rPr lang="ru-RU" sz="1400" i="1" dirty="0" err="1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Уінстон</a:t>
            </a:r>
            <a:r>
              <a:rPr lang="ru-RU" sz="1400" i="1" dirty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Черчіль</a:t>
            </a:r>
            <a:endParaRPr lang="ru-RU" sz="1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601411" name="Picture 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0" y="-4114"/>
            <a:ext cx="1808353" cy="135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2409562"/>
            <a:ext cx="3786808" cy="36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34177" name="Rectangle 1"/>
          <p:cNvSpPr>
            <a:spLocks noChangeArrowheads="1"/>
          </p:cNvSpPr>
          <p:nvPr/>
        </p:nvSpPr>
        <p:spPr bwMode="auto">
          <a:xfrm>
            <a:off x="1666843" y="1085807"/>
            <a:ext cx="93655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молекулах речовин присутні також атоми  чи групи атомів (наприклад, аміногрупи,   гідроксиди, атоми 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галогенів), 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які самі не поглинають випромінювання, але впливають на поглинання хромофора, якщо розміщені поряд в молекулі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endParaRPr lang="uk-UA" sz="16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Їх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називають </a:t>
            </a:r>
            <a:r>
              <a:rPr lang="uk-UA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ауксохромами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Всі вони мають неузагальнені (</a:t>
            </a:r>
            <a:r>
              <a:rPr lang="en-US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 електрони, які можуть взаємодіяти з π-електронами хромофора (</a:t>
            </a:r>
            <a:r>
              <a:rPr lang="en-US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→π-спряження). Вплив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ауксохромів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проявляється у зсуві смуги поглинання хромофора чи зміні її інтенсивності.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1686" y="4286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4. Вплив складу молекул на поглинання ЕВ. Якісний аналіз за спектрами поглинання.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575" y="2862891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83820" y="5425029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0000FF"/>
                </a:solidFill>
                <a:latin typeface="+mj-lt"/>
              </a:rPr>
              <a:t>Вплив </a:t>
            </a:r>
            <a:r>
              <a:rPr lang="uk-UA" sz="1400" dirty="0" err="1">
                <a:solidFill>
                  <a:srgbClr val="0000FF"/>
                </a:solidFill>
                <a:latin typeface="+mj-lt"/>
              </a:rPr>
              <a:t>ауксохромів</a:t>
            </a:r>
            <a:r>
              <a:rPr lang="uk-UA" sz="1400" dirty="0">
                <a:solidFill>
                  <a:srgbClr val="0000FF"/>
                </a:solidFill>
                <a:latin typeface="+mj-lt"/>
              </a:rPr>
              <a:t> на поглинання хромофора</a:t>
            </a:r>
            <a:endParaRPr lang="ru-RU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634178" name="Rectangle 2"/>
          <p:cNvSpPr>
            <a:spLocks noChangeArrowheads="1"/>
          </p:cNvSpPr>
          <p:nvPr/>
        </p:nvSpPr>
        <p:spPr bwMode="auto">
          <a:xfrm>
            <a:off x="4738678" y="2731984"/>
            <a:ext cx="60750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Зміни в спектрах можна класифікувати наступним чином: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а) 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батохромний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зсув – максимум поглинання зміщується в сторону більш довгих хвиль;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б)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гіпсохромний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зсув – максимум поглинання зміщується в сторону більш коротких хвиль;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в) </a:t>
            </a:r>
            <a:r>
              <a:rPr lang="uk-UA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гіперхромний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ефект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коефіцієнт молярного поглинання збільшується;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г) </a:t>
            </a:r>
            <a:r>
              <a:rPr lang="uk-UA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гіпохромний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ефект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коефіцієнт молярного поглинання зменшується.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На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вигляд спектру може також вплинути  взаємний вплив двох хромофорів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одній молекулі.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Ідентифікація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надійна, якщо хромофори в молекулі ізольовані.     </a:t>
            </a:r>
            <a:endParaRPr lang="uk-UA" sz="16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присутності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ауксохромів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і спряжених зв’язків ідентифікація утруднюється.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64096" y="1176866"/>
            <a:ext cx="10366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Сполуки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які містять хромофори, володіють характерними смугами поглинання. Це використовують для ідентифікації сполук за їх спектрами у видимій і особливо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УФ-області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 Наприклад, в спектрі бензолу, який є типовим хромофором, присутня інтенсивна смуга поглинання при 202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нм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і порівняно слабша смуга в діапазоні 230-270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нм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. Слабка смуга має тонку структуру, яка зумовлена коливальними переходами. </a:t>
            </a:r>
            <a:endParaRPr lang="ru-RU" sz="16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1686" y="4286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4. Вплив складу молекул на поглинання ЕВ. Якісний аналіз за спектрами поглинання.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096" y="2290160"/>
            <a:ext cx="3319669" cy="353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3154" name="Rectangle 2"/>
          <p:cNvSpPr>
            <a:spLocks noChangeArrowheads="1"/>
          </p:cNvSpPr>
          <p:nvPr/>
        </p:nvSpPr>
        <p:spPr bwMode="auto">
          <a:xfrm>
            <a:off x="4750904" y="2428868"/>
            <a:ext cx="6301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Якісний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аналіз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за спектрами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грунтується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на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их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властивостях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3155" name="Rectangle 3"/>
          <p:cNvSpPr>
            <a:spLocks noChangeArrowheads="1"/>
          </p:cNvSpPr>
          <p:nvPr/>
        </p:nvSpPr>
        <p:spPr bwMode="auto">
          <a:xfrm>
            <a:off x="4426641" y="3152071"/>
            <a:ext cx="678469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Немає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двох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речовин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які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б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мали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абсолютно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однаковий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спектр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поглинання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Тому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якісний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аналіз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ідентифікацію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речовин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проводять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шляхом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порівняння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спектра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досліджуваної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речовини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із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спектрами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відомих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індивідуальних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речовин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одержаних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однакових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умовах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Число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смуг поглинання залежить від числа активних коливань в молекулі. </a:t>
            </a:r>
            <a:r>
              <a:rPr lang="en-US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Активними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є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коливання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призводять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дипольного момента м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лекули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Чим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атомів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молекулі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більш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активних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коливань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Експериментально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досліджено, що деякі функціональні групи в складі молекул мають характерні смуги поглинання великої інтенсивності, які мало залежать від загальної будови молекул.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смуги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називають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характеристичними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груповими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6658" y="5893789"/>
            <a:ext cx="249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УФ-спектр бензолу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32129" name="Rectangle 1"/>
          <p:cNvSpPr>
            <a:spLocks noChangeArrowheads="1"/>
          </p:cNvSpPr>
          <p:nvPr/>
        </p:nvSpPr>
        <p:spPr bwMode="auto">
          <a:xfrm>
            <a:off x="2024034" y="1183645"/>
            <a:ext cx="400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Якщо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органічні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молекули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м</a:t>
            </a:r>
            <a:r>
              <a:rPr lang="uk-UA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істять</a:t>
            </a:r>
            <a:r>
              <a:rPr lang="uk-UA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у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своєму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складі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функціональні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групи</a:t>
            </a:r>
            <a:r>
              <a:rPr lang="ru-RU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1686" y="4286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4. Вплив складу молекул на поглинання ЕВ. Якісний аналіз за спектрами поглинання.</a:t>
            </a:r>
            <a:endParaRPr lang="ru-RU" dirty="0"/>
          </a:p>
        </p:txBody>
      </p:sp>
      <p:sp>
        <p:nvSpPr>
          <p:cNvPr id="363213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32130" name="Object 2"/>
          <p:cNvGraphicFramePr>
            <a:graphicFrameLocks noChangeAspect="1"/>
          </p:cNvGraphicFramePr>
          <p:nvPr/>
        </p:nvGraphicFramePr>
        <p:xfrm>
          <a:off x="6167439" y="1142985"/>
          <a:ext cx="3500462" cy="105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2865120" imgH="845820" progId="">
                  <p:embed/>
                </p:oleObj>
              </mc:Choice>
              <mc:Fallback>
                <p:oleObj r:id="rId4" imgW="2865120" imgH="845820" progId="">
                  <p:embed/>
                  <p:pic>
                    <p:nvPicPr>
                      <p:cNvPr id="3632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1142985"/>
                        <a:ext cx="3500462" cy="1053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2132" name="Rectangle 4"/>
          <p:cNvSpPr>
            <a:spLocks noChangeArrowheads="1"/>
          </p:cNvSpPr>
          <p:nvPr/>
        </p:nvSpPr>
        <p:spPr bwMode="auto">
          <a:xfrm>
            <a:off x="785191" y="2040901"/>
            <a:ext cx="104460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спектрах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будуть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зафіксовані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смуги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при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таких значеннях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хвильових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чис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е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л: </a:t>
            </a:r>
            <a:endParaRPr lang="ru-RU" sz="1600" dirty="0" smtClean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3600-3800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3000 та 1720-1780 см</a:t>
            </a:r>
            <a:r>
              <a:rPr lang="ru-RU" sz="1600" baseline="300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-1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   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Аналогічно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неорганічних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сполук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груп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=Si=O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–O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Si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O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Si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O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призводить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фіксації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смуг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хвильовими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числами 785-800 та 480-515 см</a:t>
            </a:r>
            <a:r>
              <a:rPr lang="ru-RU" sz="1600" baseline="300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-1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.</a:t>
            </a:r>
            <a:r>
              <a:rPr lang="en-US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     З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допомогою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характеристичних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поглинань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проводити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молекулярний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функціональний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а в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деяких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випадках</a:t>
            </a:r>
            <a:r>
              <a:rPr lang="uk-UA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фазовий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аналіз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    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Зміщення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частоти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характеристичних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поглинань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дає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про структуру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молекули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про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внутрішньомолекулярні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міжмолекулярні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Таким чином,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вивчення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спектрів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дає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як про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якісний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склад,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так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 про структуру молекул.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2133" name="Rectangle 5"/>
          <p:cNvSpPr>
            <a:spLocks noChangeArrowheads="1"/>
          </p:cNvSpPr>
          <p:nvPr/>
        </p:nvSpPr>
        <p:spPr bwMode="auto">
          <a:xfrm>
            <a:off x="785190" y="4640198"/>
            <a:ext cx="105652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Точне значення довжини хвилі смуги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поглинання,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її інтенсивність розрахувати не можна, тому в аналітичній практиці 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завжди використовують для порівняння стандартні зразки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які знаходяться в строго відповідних умовах (температура, розчинник, концентрація), виміри виконують на приладах одного і того ж типу.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Через велику кількість органічних і неорганічних речовин і порівняно малий набір функціональних груп, зробити однозначний висновок про якісний склад об'єкту аналізу тільки за даними спектра поглинання важко. </a:t>
            </a:r>
          </a:p>
        </p:txBody>
      </p:sp>
    </p:spTree>
    <p:extLst>
      <p:ext uri="{BB962C8B-B14F-4D97-AF65-F5344CB8AC3E}">
        <p14:creationId xmlns:p14="http://schemas.microsoft.com/office/powerpoint/2010/main" val="24831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36225" name="Rectangle 1"/>
          <p:cNvSpPr>
            <a:spLocks noChangeArrowheads="1"/>
          </p:cNvSpPr>
          <p:nvPr/>
        </p:nvSpPr>
        <p:spPr bwMode="auto">
          <a:xfrm>
            <a:off x="518155" y="1069288"/>
            <a:ext cx="114414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Молекулярний спектр поглинання специфічний для речовини, тому може бути основою її ідентифікації: порівнюючи спектральні характеристики (форму спектра, положення максимумів, мінімумів) невідомої речовини і передбачуваної чистої (</a:t>
            </a:r>
            <a:r>
              <a:rPr lang="uk-UA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стандарта</a:t>
            </a:r>
            <a:r>
              <a:rPr lang="uk-UA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) можна зробити висновок про хімічну ідентичність речовин.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6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	На </a:t>
            </a:r>
            <a:r>
              <a:rPr lang="uk-UA" sz="1600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відміну від ІЧ-спектрів застосування спектроскопії у видимій і УФ-ділянці менш ефективне, бо молекулярні смуги не виявляють їхньої тонкої структури, все ж вона може дати корисну інформацію про наявність чи відсутність функціональних груп у молекулах органічних речовин (спряжений зв’язок, ароматичне ядро, </a:t>
            </a:r>
            <a:r>
              <a:rPr lang="uk-UA" sz="1600" dirty="0" err="1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азо</a:t>
            </a:r>
            <a:r>
              <a:rPr lang="uk-UA" sz="1600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- чи </a:t>
            </a:r>
            <a:r>
              <a:rPr lang="uk-UA" sz="1600" dirty="0" err="1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нітрогрупа</a:t>
            </a:r>
            <a:r>
              <a:rPr lang="uk-UA" sz="1600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тощо).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	</a:t>
            </a:r>
            <a:r>
              <a:rPr lang="uk-UA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Кількісний 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аналіз з використанням молекулярних спектрів поглинання – найпоширеніший у практиці аналітичної хімії. Метод має порівняно високу чутливість – нижня межа визначення може досягати значень 10</a:t>
            </a:r>
            <a:r>
              <a:rPr lang="uk-UA" sz="1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–6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, а в окремих випадках і 10</a:t>
            </a:r>
            <a:r>
              <a:rPr lang="uk-UA" sz="1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–7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моль/л.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Метод універсальний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визначають </a:t>
            </a:r>
            <a:r>
              <a:rPr lang="uk-UA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неорганічні й органічні </a:t>
            </a:r>
            <a:r>
              <a:rPr lang="uk-UA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речовини, що </a:t>
            </a:r>
            <a:r>
              <a:rPr lang="uk-UA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поглинають у доступній спектральній </a:t>
            </a:r>
            <a:r>
              <a:rPr lang="uk-UA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ділянці;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реакцій </a:t>
            </a:r>
            <a:r>
              <a:rPr lang="uk-UA" dirty="0" err="1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комплексоутворення</a:t>
            </a:r>
            <a:r>
              <a:rPr lang="uk-UA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розширюють коло таких речовин.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метод </a:t>
            </a:r>
            <a:r>
              <a:rPr lang="uk-UA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простий у реалізації, не вимагає надто дорогої апаратури, відзначається </a:t>
            </a:r>
            <a:r>
              <a:rPr lang="uk-UA" dirty="0" err="1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експресністю</a:t>
            </a:r>
            <a:r>
              <a:rPr lang="uk-UA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аналізу.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1884" y="785794"/>
            <a:ext cx="319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5. Основні поняття фотометрії</a:t>
            </a:r>
            <a:endParaRPr lang="ru-RU" dirty="0"/>
          </a:p>
        </p:txBody>
      </p:sp>
      <p:sp>
        <p:nvSpPr>
          <p:cNvPr id="3636235" name="AutoShape 11" descr="Картинки по запросу spectra vis u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36237" name="AutoShape 13" descr="Картинки по запросу spectra vis u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36239" name="AutoShape 15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36241" name="AutoShape 17" descr="Картинки по запросу spectra vis u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36245" name="Picture 21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045" y="4436193"/>
            <a:ext cx="5240021" cy="218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9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3217" name="Rectangle 1"/>
          <p:cNvSpPr>
            <a:spLocks noChangeArrowheads="1"/>
          </p:cNvSpPr>
          <p:nvPr/>
        </p:nvSpPr>
        <p:spPr bwMode="auto">
          <a:xfrm>
            <a:off x="1291438" y="1199035"/>
            <a:ext cx="899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Здатність поглинати (абсорбувати) світло залежить від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природи речовини 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 її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концентрації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endParaRPr lang="uk-UA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282" y="1428737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Cambria" pitchFamily="18" charset="0"/>
                <a:ea typeface="Times New Roman" pitchFamily="18" charset="0"/>
                <a:sym typeface="Symbol" pitchFamily="18" charset="2"/>
              </a:rPr>
              <a:t>      </a:t>
            </a:r>
            <a:r>
              <a:rPr lang="uk-UA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Кількісна залежність поглинання світла від природи речовини і концентрації забарвленого розчину виражається законами </a:t>
            </a:r>
            <a:r>
              <a:rPr lang="uk-UA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світлопоглинання</a:t>
            </a:r>
            <a:r>
              <a:rPr lang="uk-UA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593218" name="Rectangle 2"/>
          <p:cNvSpPr>
            <a:spLocks noChangeArrowheads="1"/>
          </p:cNvSpPr>
          <p:nvPr/>
        </p:nvSpPr>
        <p:spPr bwMode="auto">
          <a:xfrm>
            <a:off x="674204" y="2821053"/>
            <a:ext cx="108435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Розглянемо поглинання потоку монохроматичного випромінювання з інтенсивністю І</a:t>
            </a:r>
            <a:r>
              <a:rPr lang="uk-UA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прозорим середовищем (розчин, газ, тверде тіло) певної товщини.</a:t>
            </a:r>
            <a:r>
              <a:rPr lang="uk-UA" sz="1400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	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3219" name="Rectangle 3"/>
          <p:cNvSpPr>
            <a:spLocks noChangeArrowheads="1"/>
          </p:cNvSpPr>
          <p:nvPr/>
        </p:nvSpPr>
        <p:spPr bwMode="auto">
          <a:xfrm>
            <a:off x="765313" y="1979347"/>
            <a:ext cx="107740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Основний закон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світлопоглинання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–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закон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Бугера-Ламберта-Бера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встановлює залежність поглинальної здатності речовини від її природи, концентрації та товщини шару, через який проходить монохроматичне світло. </a:t>
            </a:r>
          </a:p>
        </p:txBody>
      </p:sp>
      <p:sp>
        <p:nvSpPr>
          <p:cNvPr id="3593223" name="Rectangle 7"/>
          <p:cNvSpPr>
            <a:spLocks noChangeArrowheads="1"/>
          </p:cNvSpPr>
          <p:nvPr/>
        </p:nvSpPr>
        <p:spPr bwMode="auto">
          <a:xfrm>
            <a:off x="1738282" y="3289230"/>
            <a:ext cx="878687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Cambria" pitchFamily="18" charset="0"/>
                <a:ea typeface="Times New Roman" pitchFamily="18" charset="0"/>
                <a:sym typeface="Symbol" pitchFamily="18" charset="2"/>
              </a:rPr>
              <a:t>При взаємодії електромагнітного випромінювання з речовиною має місце закон збереження енергії, падаючої на речовину в одиницю часу,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падаючий потік випромінювання І</a:t>
            </a:r>
            <a:r>
              <a:rPr lang="uk-UA" sz="1600" baseline="-250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uk-UA" sz="16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 дорівнює сумі поглиненого </a:t>
            </a:r>
            <a:r>
              <a:rPr lang="uk-UA" sz="1600" dirty="0" err="1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Іа</a:t>
            </a:r>
            <a:r>
              <a:rPr lang="uk-UA" sz="16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, відбитого </a:t>
            </a:r>
            <a:r>
              <a:rPr lang="uk-UA" sz="1600" dirty="0" err="1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І</a:t>
            </a:r>
            <a:r>
              <a:rPr lang="uk-UA" sz="1600" baseline="-25000" dirty="0" err="1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r</a:t>
            </a:r>
            <a:r>
              <a:rPr lang="uk-UA" sz="16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sym typeface="Symbol" pitchFamily="18" charset="2"/>
              </a:rPr>
              <a:t> і пропущеного речовиною потоку І:</a:t>
            </a:r>
            <a:endParaRPr lang="ru-RU" sz="1600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  <p:graphicFrame>
        <p:nvGraphicFramePr>
          <p:cNvPr id="3593222" name="Object 6"/>
          <p:cNvGraphicFramePr>
            <a:graphicFrameLocks noChangeAspect="1"/>
          </p:cNvGraphicFramePr>
          <p:nvPr/>
        </p:nvGraphicFramePr>
        <p:xfrm>
          <a:off x="7810512" y="4429132"/>
          <a:ext cx="2396629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952087" imgH="228501" progId="">
                  <p:embed/>
                </p:oleObj>
              </mc:Choice>
              <mc:Fallback>
                <p:oleObj name="Equation" r:id="rId4" imgW="952087" imgH="228501" progId="">
                  <p:embed/>
                  <p:pic>
                    <p:nvPicPr>
                      <p:cNvPr id="3593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12" y="4429132"/>
                        <a:ext cx="2396629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3224" name="Rectangle 8"/>
          <p:cNvSpPr>
            <a:spLocks noChangeArrowheads="1"/>
          </p:cNvSpPr>
          <p:nvPr/>
        </p:nvSpPr>
        <p:spPr bwMode="auto">
          <a:xfrm>
            <a:off x="1524001" y="56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359322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3225" name="Object 9"/>
          <p:cNvGraphicFramePr>
            <a:graphicFrameLocks noChangeAspect="1"/>
          </p:cNvGraphicFramePr>
          <p:nvPr/>
        </p:nvGraphicFramePr>
        <p:xfrm>
          <a:off x="2024034" y="4268166"/>
          <a:ext cx="5643602" cy="246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Picture" r:id="rId6" imgW="3685933" imgH="1598002" progId="Word.Picture.8">
                  <p:embed/>
                </p:oleObj>
              </mc:Choice>
              <mc:Fallback>
                <p:oleObj name="Picture" r:id="rId6" imgW="3685933" imgH="1598002" progId="Word.Picture.8">
                  <p:embed/>
                  <p:pic>
                    <p:nvPicPr>
                      <p:cNvPr id="3593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34" y="4268166"/>
                        <a:ext cx="5643602" cy="2464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095868" y="714356"/>
            <a:ext cx="51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6. Виведення основного закону </a:t>
            </a:r>
            <a:r>
              <a:rPr lang="uk-UA" b="1" dirty="0" err="1"/>
              <a:t>світлопоглинання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6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9121" name="Rectangle 1"/>
          <p:cNvSpPr>
            <a:spLocks noChangeArrowheads="1"/>
          </p:cNvSpPr>
          <p:nvPr/>
        </p:nvSpPr>
        <p:spPr bwMode="auto">
          <a:xfrm>
            <a:off x="1192697" y="1245201"/>
            <a:ext cx="102671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        Об’єктом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фотометричних вимірювань найчастіше є розчин, яким заповнюють кювету – посудину з плоскими паралельними прозорими стінками.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endParaRPr lang="uk-UA" sz="1600" dirty="0" smtClean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При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проходженні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від джерела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світла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інтенсивністю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uk-UA" sz="1600" baseline="-300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через шар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речовини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вміщеної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в кювету,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випромінювання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(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ru-RU" sz="1600" i="1" baseline="-30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r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відбивається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розсіюється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поверхні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розділу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фаз, </a:t>
            </a:r>
            <a:r>
              <a:rPr lang="ru-RU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частина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селективно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поглинається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витрачаючись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збудження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молекул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речовини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-аналіту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(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ru-RU" sz="1600" i="1" baseline="-30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a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),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решта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)- 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виходить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кювети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9122" name="Object 2"/>
          <p:cNvGraphicFramePr>
            <a:graphicFrameLocks noChangeAspect="1"/>
          </p:cNvGraphicFramePr>
          <p:nvPr/>
        </p:nvGraphicFramePr>
        <p:xfrm>
          <a:off x="3881422" y="4572008"/>
          <a:ext cx="4572032" cy="199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Picture" r:id="rId4" imgW="3685933" imgH="1598002" progId="Word.Picture.8">
                  <p:embed/>
                </p:oleObj>
              </mc:Choice>
              <mc:Fallback>
                <p:oleObj name="Picture" r:id="rId4" imgW="3685933" imgH="1598002" progId="Word.Picture.8">
                  <p:embed/>
                  <p:pic>
                    <p:nvPicPr>
                      <p:cNvPr id="3589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22" y="4572008"/>
                        <a:ext cx="4572032" cy="1996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13183" y="2602238"/>
            <a:ext cx="1034663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У фотометрії в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ибирають такі матеріали і геометрію кювети, щоб </a:t>
            </a:r>
            <a:r>
              <a:rPr lang="en-GB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en-GB" sz="1600" baseline="-300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r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&lt; </a:t>
            </a:r>
            <a:r>
              <a:rPr lang="en-GB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en-GB" sz="1600" baseline="-300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a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Для цього матеріал кювети має бути прозорим для падаючого світла, стінки кювети, через які світло заходить і виходить з кювети, повинні бути тонкими і </a:t>
            </a:r>
            <a:r>
              <a:rPr lang="uk-UA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плоскопаралельними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Отже, в</a:t>
            </a:r>
            <a:r>
              <a:rPr lang="uk-UA" sz="16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еличина І</a:t>
            </a:r>
            <a:r>
              <a:rPr lang="en-US" sz="1600" baseline="-300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r</a:t>
            </a:r>
            <a:r>
              <a:rPr lang="uk-UA" sz="16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дуже незначна порівняно з І та </a:t>
            </a:r>
            <a:r>
              <a:rPr lang="uk-UA" sz="1600" dirty="0" err="1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І</a:t>
            </a:r>
            <a:r>
              <a:rPr lang="uk-UA" sz="1600" baseline="-30000" dirty="0" err="1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а</a:t>
            </a:r>
            <a:r>
              <a:rPr lang="uk-UA" sz="16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Для врахування розсіювання і відбивання дослід повторюють з аналогічною кюветою, яка містить тільки розчин для порівняння.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	Тому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величиною І</a:t>
            </a:r>
            <a:r>
              <a:rPr lang="en-US" sz="16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r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можна знехтувати</a:t>
            </a:r>
            <a:r>
              <a:rPr lang="uk-UA" sz="16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Тоді: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  <p:graphicFrame>
        <p:nvGraphicFramePr>
          <p:cNvPr id="3589123" name="Object 3"/>
          <p:cNvGraphicFramePr>
            <a:graphicFrameLocks noChangeAspect="1"/>
          </p:cNvGraphicFramePr>
          <p:nvPr/>
        </p:nvGraphicFramePr>
        <p:xfrm>
          <a:off x="6310315" y="3786190"/>
          <a:ext cx="13573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672808" imgH="228501" progId="">
                  <p:embed/>
                </p:oleObj>
              </mc:Choice>
              <mc:Fallback>
                <p:oleObj name="Equation" r:id="rId6" imgW="672808" imgH="228501" progId="">
                  <p:embed/>
                  <p:pic>
                    <p:nvPicPr>
                      <p:cNvPr id="3589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5" y="3786190"/>
                        <a:ext cx="13573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24033" y="4251102"/>
            <a:ext cx="86804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Величину </a:t>
            </a:r>
            <a:r>
              <a:rPr lang="uk-UA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І</a:t>
            </a:r>
            <a:r>
              <a:rPr lang="uk-UA" sz="1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а</a:t>
            </a:r>
            <a:r>
              <a:rPr lang="uk-UA" sz="14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визначити </a:t>
            </a:r>
            <a:r>
              <a:rPr lang="uk-UA" sz="1400" dirty="0" err="1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інструментально</a:t>
            </a:r>
            <a:r>
              <a:rPr lang="uk-UA" sz="1400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складно</a:t>
            </a:r>
            <a:r>
              <a:rPr lang="uk-UA" sz="14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, тому для оцінки поглинальної здатності порівнюють І</a:t>
            </a:r>
            <a:r>
              <a:rPr lang="uk-UA" sz="1400" baseline="-250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0</a:t>
            </a:r>
            <a:r>
              <a:rPr lang="uk-UA" sz="14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та І.</a:t>
            </a:r>
            <a:r>
              <a:rPr lang="uk-UA" sz="1400" i="1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67306" y="714356"/>
            <a:ext cx="51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6. Виведення основного закону </a:t>
            </a:r>
            <a:r>
              <a:rPr lang="uk-UA" b="1" dirty="0" err="1"/>
              <a:t>світлопоглинання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9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952595" y="612785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2196" name="Rectangle 4"/>
          <p:cNvSpPr>
            <a:spLocks noChangeArrowheads="1"/>
          </p:cNvSpPr>
          <p:nvPr/>
        </p:nvSpPr>
        <p:spPr bwMode="auto">
          <a:xfrm>
            <a:off x="655983" y="1698993"/>
            <a:ext cx="63659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Зв'язок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між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інтенсивностями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падаючого світлового потоку 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І</a:t>
            </a:r>
            <a:r>
              <a:rPr lang="uk-UA" baseline="-30000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0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 світлового потоку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І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що пройшов через шар розчину: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Однорідні шари однакової товщини (</a:t>
            </a:r>
            <a:r>
              <a:rPr lang="ru-RU" i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l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 (при однаковій концентрації) поглинають одну й ту ж частку падаючого світлового потоку.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При поглинанні ЕВ інтенсивність випромінювання, яке проходить, зменшується в геометричній прогресії  (</a:t>
            </a:r>
            <a:r>
              <a:rPr lang="uk-UA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експоненціально</a:t>
            </a:r>
            <a:r>
              <a:rPr lang="uk-UA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Для поглинання всієї світлової енергії необхідний шар розчину безмежної товщини.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Відносна кількість поглиненого середовищем випромінювання не залежить від інтенсивності падаючого випромінювання.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4978" y="785794"/>
            <a:ext cx="51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6. Виведення основного закону </a:t>
            </a:r>
            <a:r>
              <a:rPr lang="uk-UA" b="1" dirty="0" err="1"/>
              <a:t>світлопоглинання</a:t>
            </a:r>
            <a:endParaRPr lang="ru-RU" dirty="0"/>
          </a:p>
        </p:txBody>
      </p:sp>
      <p:pic>
        <p:nvPicPr>
          <p:cNvPr id="3592199" name="Picture 7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808" y="1699404"/>
            <a:ext cx="4525221" cy="33821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4282" y="6133957"/>
            <a:ext cx="1169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Бугер</a:t>
            </a:r>
            <a:r>
              <a:rPr lang="uk-UA" i="1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(1698-1758, </a:t>
            </a:r>
            <a:r>
              <a:rPr lang="uk-UA" sz="1600" i="1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французький</a:t>
            </a:r>
            <a:r>
              <a:rPr lang="uk-UA" i="1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фізик і астроном, засновник фотометрії, Париж, 1729 р.) і </a:t>
            </a:r>
            <a:endParaRPr lang="uk-UA" i="1" dirty="0" smtClean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Ламберт </a:t>
            </a:r>
            <a:r>
              <a:rPr lang="uk-UA" i="1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(1728-1777, німецький фізик, астроном, філософ, математик, 1760 р.)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1170" name="Object 2"/>
          <p:cNvGraphicFramePr>
            <a:graphicFrameLocks noChangeAspect="1"/>
          </p:cNvGraphicFramePr>
          <p:nvPr/>
        </p:nvGraphicFramePr>
        <p:xfrm>
          <a:off x="4738679" y="2357430"/>
          <a:ext cx="155192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736600" imgH="241300" progId="">
                  <p:embed/>
                </p:oleObj>
              </mc:Choice>
              <mc:Fallback>
                <p:oleObj name="Equation" r:id="rId4" imgW="736600" imgH="241300" progId="">
                  <p:embed/>
                  <p:pic>
                    <p:nvPicPr>
                      <p:cNvPr id="3591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79" y="2357430"/>
                        <a:ext cx="1551929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1169" name="Object 1"/>
          <p:cNvGraphicFramePr>
            <a:graphicFrameLocks noChangeAspect="1"/>
          </p:cNvGraphicFramePr>
          <p:nvPr/>
        </p:nvGraphicFramePr>
        <p:xfrm>
          <a:off x="4723796" y="2862448"/>
          <a:ext cx="1943709" cy="92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6" imgW="888614" imgH="431613" progId="">
                  <p:embed/>
                </p:oleObj>
              </mc:Choice>
              <mc:Fallback>
                <p:oleObj name="Equation" r:id="rId6" imgW="888614" imgH="431613" progId="">
                  <p:embed/>
                  <p:pic>
                    <p:nvPicPr>
                      <p:cNvPr id="3591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796" y="2862448"/>
                        <a:ext cx="1943709" cy="923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1171" name="Rectangle 3"/>
          <p:cNvSpPr>
            <a:spLocks noChangeArrowheads="1"/>
          </p:cNvSpPr>
          <p:nvPr/>
        </p:nvSpPr>
        <p:spPr bwMode="auto">
          <a:xfrm>
            <a:off x="1881158" y="1291367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FF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     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Закон </a:t>
            </a:r>
            <a:r>
              <a:rPr lang="uk-UA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Бугера-Ламберта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: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оптична густина прямо пропорційна товщині шару речовини.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      Інтенсивність випромінювання, яке проходить через речовину, зменшується </a:t>
            </a:r>
            <a:r>
              <a:rPr lang="uk-UA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експоненціально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з відстанню, тому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1172" name="Rectangle 4"/>
          <p:cNvSpPr>
            <a:spLocks noChangeArrowheads="1"/>
          </p:cNvSpPr>
          <p:nvPr/>
        </p:nvSpPr>
        <p:spPr bwMode="auto">
          <a:xfrm>
            <a:off x="1524001" y="777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1173" name="Rectangle 5"/>
          <p:cNvSpPr>
            <a:spLocks noChangeArrowheads="1"/>
          </p:cNvSpPr>
          <p:nvPr/>
        </p:nvSpPr>
        <p:spPr bwMode="auto">
          <a:xfrm>
            <a:off x="897704" y="3292456"/>
            <a:ext cx="818201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</a:t>
            </a:r>
            <a:endParaRPr lang="ru-RU" sz="900" dirty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FF"/>
              </a:solidFill>
              <a:latin typeface="+mj-lt"/>
              <a:ea typeface="MS Mincho" pitchFamily="49" charset="-128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де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l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товщина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шару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поглинаючої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речовини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k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–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коефіцієнт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індивідуальних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речовин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залежить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природи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речовини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концентрації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довжин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хвилі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падаючого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світла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температури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 –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пропускання</a:t>
            </a:r>
            <a:r>
              <a:rPr lang="ru-RU" sz="16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трансмісі</a:t>
            </a: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я, прозорість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частка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світлової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пройшла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через шар </a:t>
            </a:r>
            <a:r>
              <a:rPr lang="ru-RU" sz="16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речовини</a:t>
            </a: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характеризує поглинальну здатність монохроматичного потоку середовищем; 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безрозмірна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величина.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95472" y="5214951"/>
            <a:ext cx="8429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Коефіцієнтом пропускання </a:t>
            </a: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прийнято вважати відсотковий вираз</a:t>
            </a:r>
            <a:r>
              <a:rPr lang="en-US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57856" y="5162715"/>
            <a:ext cx="1848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= Т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1174" name="Rectangle 6"/>
          <p:cNvSpPr>
            <a:spLocks noChangeArrowheads="1"/>
          </p:cNvSpPr>
          <p:nvPr/>
        </p:nvSpPr>
        <p:spPr bwMode="auto">
          <a:xfrm>
            <a:off x="2405270" y="5419290"/>
            <a:ext cx="747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      </a:t>
            </a:r>
            <a:endParaRPr lang="uk-UA" sz="1600" dirty="0" smtClean="0">
              <a:solidFill>
                <a:srgbClr val="0000FF"/>
              </a:solidFill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Прологарифмувавши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рівняння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Бугера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-Ламберта одержуємо:</a:t>
            </a:r>
            <a:endParaRPr lang="uk-UA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1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72297"/>
              </p:ext>
            </p:extLst>
          </p:nvPr>
        </p:nvGraphicFramePr>
        <p:xfrm>
          <a:off x="8539329" y="5620549"/>
          <a:ext cx="2126502" cy="77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8" imgW="1079032" imgH="431613" progId="">
                  <p:embed/>
                </p:oleObj>
              </mc:Choice>
              <mc:Fallback>
                <p:oleObj name="Equation" r:id="rId8" imgW="1079032" imgH="431613" progId="">
                  <p:embed/>
                  <p:pic>
                    <p:nvPicPr>
                      <p:cNvPr id="3591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329" y="5620549"/>
                        <a:ext cx="2126502" cy="776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7" descr="Картинки по запросу burger lambert beer law"/>
          <p:cNvPicPr>
            <a:picLocks noChangeAspect="1" noChangeArrowheads="1"/>
          </p:cNvPicPr>
          <p:nvPr/>
        </p:nvPicPr>
        <p:blipFill>
          <a:blip r:embed="rId10" cstate="print"/>
          <a:srcRect l="17500" t="21250" r="17499" b="28750"/>
          <a:stretch>
            <a:fillRect/>
          </a:stretch>
        </p:blipFill>
        <p:spPr bwMode="auto">
          <a:xfrm>
            <a:off x="7682519" y="1888141"/>
            <a:ext cx="2786082" cy="214314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953388" y="3000372"/>
            <a:ext cx="28575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382148" y="3357563"/>
            <a:ext cx="28575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95868" y="714356"/>
            <a:ext cx="51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6. Виведення основного закону </a:t>
            </a:r>
            <a:r>
              <a:rPr lang="uk-UA" b="1" dirty="0" err="1"/>
              <a:t>світлопоглинання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0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952596" y="6617840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0145" name="Rectangle 1"/>
          <p:cNvSpPr>
            <a:spLocks noChangeArrowheads="1"/>
          </p:cNvSpPr>
          <p:nvPr/>
        </p:nvSpPr>
        <p:spPr bwMode="auto">
          <a:xfrm>
            <a:off x="1881158" y="1193529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У 1852 р. Бер (1825-1863, Бонн, німецький фізик) встановив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другий закон про поглинання електромагнітного випромінювання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який виражає зв'язок між інтенсивністю поглинутого монохроматичного потоку і концентрацією речовини в поглинаючому розчині: 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поглинальна здатність речовини в розчині прямо пропорційно залежить від кількості поглинаючих центрів на шляху світлового потоку, тобто концентрації розчину, або коефіцієнт поглинання пропорційний концентрації розчину речовини: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4978" y="642918"/>
            <a:ext cx="51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6. Виведення основного закону </a:t>
            </a:r>
            <a:r>
              <a:rPr lang="uk-UA" b="1" dirty="0" err="1"/>
              <a:t>світлопоглинання</a:t>
            </a:r>
            <a:endParaRPr lang="ru-RU" dirty="0"/>
          </a:p>
        </p:txBody>
      </p:sp>
      <p:sp>
        <p:nvSpPr>
          <p:cNvPr id="3590147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0146" name="Object 2"/>
          <p:cNvGraphicFramePr>
            <a:graphicFrameLocks noChangeAspect="1"/>
          </p:cNvGraphicFramePr>
          <p:nvPr/>
        </p:nvGraphicFramePr>
        <p:xfrm>
          <a:off x="5810248" y="2714620"/>
          <a:ext cx="1143008" cy="38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4" imgW="507780" imgH="177723" progId="">
                  <p:embed/>
                </p:oleObj>
              </mc:Choice>
              <mc:Fallback>
                <p:oleObj name="Equation" r:id="rId4" imgW="507780" imgH="177723" progId="">
                  <p:embed/>
                  <p:pic>
                    <p:nvPicPr>
                      <p:cNvPr id="3590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48" y="2714620"/>
                        <a:ext cx="1143008" cy="386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52596" y="3049784"/>
            <a:ext cx="8215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Закон Бера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: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оптична густина розчину речовини залежить від його молярної концентрації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sp>
        <p:nvSpPr>
          <p:cNvPr id="3590148" name="Rectangle 4"/>
          <p:cNvSpPr>
            <a:spLocks noChangeArrowheads="1"/>
          </p:cNvSpPr>
          <p:nvPr/>
        </p:nvSpPr>
        <p:spPr bwMode="auto">
          <a:xfrm>
            <a:off x="1690306" y="3485051"/>
            <a:ext cx="5968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       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Об'єднаний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закон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Бугера-Ламберта-Бера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(Б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-Л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-Б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вигляд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38316" y="3357562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9015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0149" name="Object 5"/>
          <p:cNvGraphicFramePr>
            <a:graphicFrameLocks noChangeAspect="1"/>
          </p:cNvGraphicFramePr>
          <p:nvPr/>
        </p:nvGraphicFramePr>
        <p:xfrm>
          <a:off x="7453322" y="3429000"/>
          <a:ext cx="1285884" cy="51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6" imgW="774364" imgH="241195" progId="">
                  <p:embed/>
                </p:oleObj>
              </mc:Choice>
              <mc:Fallback>
                <p:oleObj name="Equation" r:id="rId6" imgW="774364" imgH="241195" progId="">
                  <p:embed/>
                  <p:pic>
                    <p:nvPicPr>
                      <p:cNvPr id="3590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22" y="3429000"/>
                        <a:ext cx="1285884" cy="510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15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0151" name="Object 7"/>
          <p:cNvGraphicFramePr>
            <a:graphicFrameLocks noChangeAspect="1"/>
          </p:cNvGraphicFramePr>
          <p:nvPr/>
        </p:nvGraphicFramePr>
        <p:xfrm>
          <a:off x="3667108" y="3929066"/>
          <a:ext cx="1700224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8" imgW="927100" imgH="431800" progId="">
                  <p:embed/>
                </p:oleObj>
              </mc:Choice>
              <mc:Fallback>
                <p:oleObj name="Equation" r:id="rId8" imgW="927100" imgH="431800" progId="">
                  <p:embed/>
                  <p:pic>
                    <p:nvPicPr>
                      <p:cNvPr id="3590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08" y="3929066"/>
                        <a:ext cx="1700224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15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0153" name="Object 9"/>
          <p:cNvGraphicFramePr>
            <a:graphicFrameLocks noChangeAspect="1"/>
          </p:cNvGraphicFramePr>
          <p:nvPr/>
        </p:nvGraphicFramePr>
        <p:xfrm>
          <a:off x="6381752" y="3929066"/>
          <a:ext cx="1500198" cy="73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10" imgW="837836" imgH="406224" progId="">
                  <p:embed/>
                </p:oleObj>
              </mc:Choice>
              <mc:Fallback>
                <p:oleObj name="Equation" r:id="rId10" imgW="837836" imgH="406224" progId="">
                  <p:embed/>
                  <p:pic>
                    <p:nvPicPr>
                      <p:cNvPr id="3590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2" y="3929066"/>
                        <a:ext cx="1500198" cy="735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15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0155" name="Object 11"/>
          <p:cNvGraphicFramePr>
            <a:graphicFrameLocks noChangeAspect="1"/>
          </p:cNvGraphicFramePr>
          <p:nvPr/>
        </p:nvGraphicFramePr>
        <p:xfrm>
          <a:off x="2166910" y="5286389"/>
          <a:ext cx="1071570" cy="72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12" imgW="583947" imgH="393529" progId="">
                  <p:embed/>
                </p:oleObj>
              </mc:Choice>
              <mc:Fallback>
                <p:oleObj name="Equation" r:id="rId12" imgW="583947" imgH="393529" progId="">
                  <p:embed/>
                  <p:pic>
                    <p:nvPicPr>
                      <p:cNvPr id="3590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10" y="5286389"/>
                        <a:ext cx="1071570" cy="727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2238316" y="47148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24034" y="485776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Оптична густина </a:t>
            </a:r>
            <a:r>
              <a:rPr lang="en-GB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A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абсорбційність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sp>
        <p:nvSpPr>
          <p:cNvPr id="359015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0157" name="Object 13"/>
          <p:cNvGraphicFramePr>
            <a:graphicFrameLocks noChangeAspect="1"/>
          </p:cNvGraphicFramePr>
          <p:nvPr/>
        </p:nvGraphicFramePr>
        <p:xfrm>
          <a:off x="3738547" y="5286388"/>
          <a:ext cx="2052219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14" imgW="1143000" imgH="393700" progId="">
                  <p:embed/>
                </p:oleObj>
              </mc:Choice>
              <mc:Fallback>
                <p:oleObj name="Equation" r:id="rId14" imgW="1143000" imgH="393700" progId="">
                  <p:embed/>
                  <p:pic>
                    <p:nvPicPr>
                      <p:cNvPr id="35901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47" y="5286388"/>
                        <a:ext cx="2052219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160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0159" name="Object 15"/>
          <p:cNvGraphicFramePr>
            <a:graphicFrameLocks noChangeAspect="1"/>
          </p:cNvGraphicFramePr>
          <p:nvPr/>
        </p:nvGraphicFramePr>
        <p:xfrm>
          <a:off x="7381884" y="5286388"/>
          <a:ext cx="1285884" cy="36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16" imgW="647419" imgH="177723" progId="">
                  <p:embed/>
                </p:oleObj>
              </mc:Choice>
              <mc:Fallback>
                <p:oleObj name="Equation" r:id="rId16" imgW="647419" imgH="177723" progId="">
                  <p:embed/>
                  <p:pic>
                    <p:nvPicPr>
                      <p:cNvPr id="35901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4" y="5286388"/>
                        <a:ext cx="1285884" cy="365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381885" y="4929199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solidFill>
                  <a:srgbClr val="FF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Закон Б.-Л.-Б. </a:t>
            </a:r>
            <a:endParaRPr lang="ru-RU" sz="1400" dirty="0">
              <a:solidFill>
                <a:srgbClr val="FF0000"/>
              </a:solidFill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953124" y="5500702"/>
            <a:ext cx="642942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67570" y="4714884"/>
            <a:ext cx="1714512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0163" name="Rectangle 19"/>
          <p:cNvSpPr>
            <a:spLocks noChangeArrowheads="1"/>
          </p:cNvSpPr>
          <p:nvPr/>
        </p:nvSpPr>
        <p:spPr bwMode="auto">
          <a:xfrm>
            <a:off x="6784402" y="5750172"/>
            <a:ext cx="4286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e"/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молярний коефіцієнт поглинання;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товщина шару, що поглинає світло, см;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концентрація розчину, моль/л.</a:t>
            </a:r>
            <a:endParaRPr lang="uk-UA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9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8097" name="Rectangle 1"/>
          <p:cNvSpPr>
            <a:spLocks noChangeArrowheads="1"/>
          </p:cNvSpPr>
          <p:nvPr/>
        </p:nvSpPr>
        <p:spPr bwMode="auto">
          <a:xfrm>
            <a:off x="685801" y="1362805"/>
            <a:ext cx="101478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Якщо розчин зовсім не поглинає світла, пропускання дорівнює 100%, а оптична густина – 0. 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При повному поглинанні світла пропускання дорівнює нулю, а оптична густина – нескінченності. </a:t>
            </a:r>
          </a:p>
        </p:txBody>
      </p:sp>
      <p:sp>
        <p:nvSpPr>
          <p:cNvPr id="3588098" name="Rectangle 2"/>
          <p:cNvSpPr>
            <a:spLocks noChangeArrowheads="1"/>
          </p:cNvSpPr>
          <p:nvPr/>
        </p:nvSpPr>
        <p:spPr bwMode="auto">
          <a:xfrm>
            <a:off x="2951922" y="1989228"/>
            <a:ext cx="5072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Закон </a:t>
            </a:r>
            <a:r>
              <a:rPr lang="uk-UA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Бугера-Ламберта-Бера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справедливий для монохроматичного випромінювання  з довжиною хвилі λ, тому в останнє рівняння вводять індекс λ: </a:t>
            </a:r>
          </a:p>
        </p:txBody>
      </p:sp>
      <p:sp>
        <p:nvSpPr>
          <p:cNvPr id="35881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8099" name="Object 3"/>
          <p:cNvGraphicFramePr>
            <a:graphicFrameLocks noChangeAspect="1"/>
          </p:cNvGraphicFramePr>
          <p:nvPr/>
        </p:nvGraphicFramePr>
        <p:xfrm>
          <a:off x="8382017" y="2143116"/>
          <a:ext cx="156687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749300" imgH="228600" progId="">
                  <p:embed/>
                </p:oleObj>
              </mc:Choice>
              <mc:Fallback>
                <p:oleObj name="Equation" r:id="rId4" imgW="749300" imgH="228600" progId="">
                  <p:embed/>
                  <p:pic>
                    <p:nvPicPr>
                      <p:cNvPr id="3588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7" y="2143116"/>
                        <a:ext cx="156687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8101" name="Rectangle 5"/>
          <p:cNvSpPr>
            <a:spLocks noChangeArrowheads="1"/>
          </p:cNvSpPr>
          <p:nvPr/>
        </p:nvSpPr>
        <p:spPr bwMode="auto">
          <a:xfrm>
            <a:off x="1451113" y="2919050"/>
            <a:ext cx="9919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Оптична густина є безрозмірною відносною величиною і може набувати значень від 0 до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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Апаратурні особливості, можливість прояву відхилень від основного закону </a:t>
            </a:r>
            <a:r>
              <a:rPr lang="uk-UA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світлопоглинання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та інше зумовлюють використання в аналізі лише область значень А, що не перевищують одиниці. </a:t>
            </a:r>
            <a:endParaRPr lang="uk-UA" sz="1600" dirty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588103" name="Rectangle 7"/>
          <p:cNvSpPr>
            <a:spLocks noChangeArrowheads="1"/>
          </p:cNvSpPr>
          <p:nvPr/>
        </p:nvSpPr>
        <p:spPr bwMode="auto">
          <a:xfrm>
            <a:off x="1023731" y="3756258"/>
            <a:ext cx="10439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Коефіцієнт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/>
              </a:rPr>
              <a:t></a:t>
            </a:r>
            <a:r>
              <a:rPr lang="en-GB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(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молярний коефіцієнт поглинання) - фізико-хімічна  константа речовини, яка залежить від її будови, хвильового числа випромінювання, що проходить через речовину, температури і не залежить від товщини шару і концентрації поглинаючої речовини.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  <a:p>
            <a:pPr indent="288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Молярний коефіцієнт поглинання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характеризує інтенсивність забарвлення речовини у </a:t>
            </a:r>
            <a:r>
              <a:rPr lang="uk-UA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розчині та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індивідуальні властивості  забарвлених сполук. </a:t>
            </a:r>
          </a:p>
          <a:p>
            <a:pPr indent="288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Фізичний зміст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/>
              </a:rPr>
              <a:t>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 </a:t>
            </a:r>
          </a:p>
          <a:p>
            <a:pPr indent="288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Якщо l=1 см, С=1 моль/л;  тоді А=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/>
              </a:rPr>
              <a:t> </a:t>
            </a:r>
            <a:endParaRPr lang="uk-UA" sz="1600" dirty="0">
              <a:solidFill>
                <a:srgbClr val="0000FF"/>
              </a:solidFill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sp>
        <p:nvSpPr>
          <p:cNvPr id="3588105" name="Rectangle 9"/>
          <p:cNvSpPr>
            <a:spLocks noChangeArrowheads="1"/>
          </p:cNvSpPr>
          <p:nvPr/>
        </p:nvSpPr>
        <p:spPr bwMode="auto">
          <a:xfrm>
            <a:off x="437322" y="5541363"/>
            <a:ext cx="111715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Молярний коефіцієнт поглинання чисельно рівний оптичній густині </a:t>
            </a:r>
            <a:r>
              <a:rPr lang="uk-UA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одномолярного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розчину товщина шару якого 1 см</a:t>
            </a:r>
            <a:r>
              <a:rPr lang="uk-UA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indent="28892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Розмірність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-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/>
              </a:rPr>
              <a:t> 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/>
              </a:rPr>
              <a:t>[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л/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моль∙см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]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5868" y="642918"/>
            <a:ext cx="51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6. Виведення основного закону </a:t>
            </a:r>
            <a:r>
              <a:rPr lang="uk-UA" b="1" dirty="0" err="1"/>
              <a:t>світлопоглинання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5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8337" name="Rectangle 1"/>
          <p:cNvSpPr>
            <a:spLocks noChangeArrowheads="1"/>
          </p:cNvSpPr>
          <p:nvPr/>
        </p:nvSpPr>
        <p:spPr bwMode="auto">
          <a:xfrm>
            <a:off x="745437" y="1191410"/>
            <a:ext cx="1077401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Абсорбційні </a:t>
            </a:r>
            <a:r>
              <a:rPr lang="uk-UA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методи аналізу  ґрунтуються на поглинанні ЕВ частинками речовини, що аналізується. 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Метод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молекулярної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абсорбційної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спектроскопії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один з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фізико-хімічних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методів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широко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аналізі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Обладнання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методу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доступне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зазвичай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з ним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достатньо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просто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працювати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Вимірювання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ІЧ-, УФ- і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видимій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області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електромагнітного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спектру.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поглинанні світла атоми і молекули речовин переходять в енерґетично-збуджений стан. Отримана надлишкова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енерґія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атомів і молекул в одних випадках витрачається на підвищення їх внутрішньої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енерґії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в інших — виділяється у вигляді вторинного випромінювання або витрачається на фотохімічні реакції.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 абсорбційних методів, крім молекулярної абсорбційної спектроскопії, відносять 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161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1) атомно-абсорбційну спектроскопію,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що ґрунтується на поглинанні світлової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енерґії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атомами аналізованої речовини;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161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2)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турбідиметрію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та нефелометрію —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ґрунтуються на поглинанні та розсіюванні світла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диспергованими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частинками аналізованої речовини;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161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3) люмінесцентну (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флуорометричну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 спектроскопію.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Абсорбційні методи мають широке застосування як на промислових підприємствах, </a:t>
            </a:r>
            <a:endParaRPr lang="uk-UA" sz="1600" i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так </a:t>
            </a:r>
            <a:r>
              <a:rPr lang="uk-UA" sz="16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  в науково-дослідних лабораторіях</a:t>
            </a:r>
            <a:r>
              <a:rPr lang="uk-UA" sz="1600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i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8876" y="714356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/>
              <a:t>Класифікація абсорбційних методів </a:t>
            </a:r>
            <a:endParaRPr lang="ru-RU" dirty="0"/>
          </a:p>
        </p:txBody>
      </p:sp>
      <p:pic>
        <p:nvPicPr>
          <p:cNvPr id="10" name="Picture 13" descr="Картинки по запросу molecular absorption spectros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4201" y="4524912"/>
            <a:ext cx="4466641" cy="183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6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38282" y="1214422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 фотометричної реакції і методу. </a:t>
            </a:r>
            <a:endPara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концентрацію розчину виразити в моль/л, то молярний коефіцієнт поглинання буде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дорівнюватитангенсу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кута α нахилу калібрувальної прямої до осі абсцис в системі координат оптична густина А – концентрація С </a:t>
            </a:r>
          </a:p>
        </p:txBody>
      </p:sp>
      <p:pic>
        <p:nvPicPr>
          <p:cNvPr id="8" name="Рисунок 7" descr="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420" y="2679817"/>
            <a:ext cx="3097087" cy="27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7009" name="Rectangle 1"/>
          <p:cNvSpPr>
            <a:spLocks noChangeArrowheads="1"/>
          </p:cNvSpPr>
          <p:nvPr/>
        </p:nvSpPr>
        <p:spPr bwMode="auto">
          <a:xfrm>
            <a:off x="815008" y="5515102"/>
            <a:ext cx="47807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Графічна залежність А від с при </a:t>
            </a:r>
            <a:r>
              <a:rPr lang="en-US" sz="16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onst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разі дотримання основного закону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світлопоглинання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(1), позитивних (2) і негативних (3) відхилень від нього</a:t>
            </a:r>
            <a:endParaRPr lang="uk-UA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7010" name="Rectangle 2"/>
          <p:cNvSpPr>
            <a:spLocks noChangeArrowheads="1"/>
          </p:cNvSpPr>
          <p:nvPr/>
        </p:nvSpPr>
        <p:spPr bwMode="auto">
          <a:xfrm>
            <a:off x="5095868" y="2297568"/>
            <a:ext cx="56435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більший нахил калібрувального графіка до осі оптичних густин, тим більш чутливим є даний фотометричний метод.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і негативні відхилення від закону можуть бути обумовлені явищами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дисоціації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полімеризації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ін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7011" name="Rectangle 3"/>
          <p:cNvSpPr>
            <a:spLocks noChangeArrowheads="1"/>
          </p:cNvSpPr>
          <p:nvPr/>
        </p:nvSpPr>
        <p:spPr bwMode="auto">
          <a:xfrm>
            <a:off x="5024430" y="3719130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концентрація речовини у розчині виражена у відсотках, то</a:t>
            </a:r>
          </a:p>
        </p:txBody>
      </p:sp>
      <p:sp>
        <p:nvSpPr>
          <p:cNvPr id="3627013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270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70" y="4143380"/>
            <a:ext cx="1756184" cy="357190"/>
          </a:xfrm>
          <a:prstGeom prst="rect">
            <a:avLst/>
          </a:prstGeom>
          <a:noFill/>
        </p:spPr>
      </p:pic>
      <p:sp>
        <p:nvSpPr>
          <p:cNvPr id="3627014" name="Rectangle 6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362701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2701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49" y="4786322"/>
            <a:ext cx="453121" cy="428628"/>
          </a:xfrm>
          <a:prstGeom prst="rect">
            <a:avLst/>
          </a:prstGeom>
          <a:noFill/>
        </p:spPr>
      </p:pic>
      <p:sp>
        <p:nvSpPr>
          <p:cNvPr id="3627017" name="Rectangle 9"/>
          <p:cNvSpPr>
            <a:spLocks noChangeArrowheads="1"/>
          </p:cNvSpPr>
          <p:nvPr/>
        </p:nvSpPr>
        <p:spPr bwMode="auto">
          <a:xfrm>
            <a:off x="1524000" y="179488"/>
            <a:ext cx="266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900">
                <a:latin typeface="Arial" pitchFamily="34" charset="0"/>
              </a:rPr>
              <a:t> </a:t>
            </a:r>
            <a:endParaRPr lang="ru-RU"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4714884"/>
            <a:ext cx="435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питомий показник поглинання, тобто оптична густина розчину речовини з концентрацією 1% (10 г/л) у кюветі з товщиною шару 1 см.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7019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2701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55" y="5624167"/>
            <a:ext cx="1357315" cy="54292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095868" y="714356"/>
            <a:ext cx="51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6. Виведення основного закону </a:t>
            </a:r>
            <a:r>
              <a:rPr lang="uk-UA" b="1" dirty="0" err="1"/>
              <a:t>світлопоглинання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7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853" y="939446"/>
            <a:ext cx="6334293" cy="1511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03" y="2480087"/>
            <a:ext cx="4979505" cy="293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8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6289" name="Rectangle 1"/>
          <p:cNvSpPr>
            <a:spLocks noChangeArrowheads="1"/>
          </p:cNvSpPr>
          <p:nvPr/>
        </p:nvSpPr>
        <p:spPr bwMode="auto">
          <a:xfrm>
            <a:off x="1276053" y="1105288"/>
            <a:ext cx="91776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Молекулярно-абсорбційні методи аналізу </a:t>
            </a:r>
            <a:r>
              <a:rPr lang="uk-UA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грунтуються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на поглинанні електромагнітного випромінювання оптичного діапазону  молекулами і складними </a:t>
            </a:r>
            <a:r>
              <a:rPr lang="uk-UA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йонами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досліджуваної речовини.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залежності від енергії поглинутих фотонів розрізняють молекулярну абсорбційну спектроскопію у: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Видимій області –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фотоколориметрія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Ультрафіолетовій і видимій областях – спектрофотометрія (традиційна назва)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Інфрачервоній області – ІЧ-спектроскопія.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6290" name="Rectangle 2"/>
          <p:cNvSpPr>
            <a:spLocks noChangeArrowheads="1"/>
          </p:cNvSpPr>
          <p:nvPr/>
        </p:nvSpPr>
        <p:spPr bwMode="auto">
          <a:xfrm>
            <a:off x="1122309" y="2108237"/>
            <a:ext cx="951506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1400" b="1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Всі 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ці методи об’єднують в </a:t>
            </a:r>
            <a:r>
              <a:rPr lang="uk-UA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фотометричні методи аналізу (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фотометрію</a:t>
            </a:r>
            <a:r>
              <a:rPr lang="uk-UA" sz="1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).</a:t>
            </a:r>
            <a:endParaRPr lang="ru-RU" sz="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400" i="1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Фотометрія ґрунтується на вимірюванні поглинання молекулами світлового потоку.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Поглинання </a:t>
            </a:r>
            <a:r>
              <a:rPr lang="uk-UA" sz="1400" i="1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можна уявити як двоступеневий процес –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1</a:t>
            </a:r>
            <a:r>
              <a:rPr lang="uk-UA" sz="1400" i="1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. Переведення молекули в електронно-збуджений стан</a:t>
            </a:r>
            <a:r>
              <a:rPr lang="en-US" sz="1400" i="1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:  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М + h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ν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→ М*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2. </a:t>
            </a:r>
            <a:r>
              <a:rPr lang="uk-UA" sz="1400" i="1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Наступна релаксація </a:t>
            </a:r>
            <a:r>
              <a:rPr lang="uk-UA" sz="14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- 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М*→ </a:t>
            </a:r>
            <a:r>
              <a:rPr lang="uk-UA" sz="1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М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+ теплота</a:t>
            </a:r>
            <a:r>
              <a:rPr lang="uk-UA" sz="1400" dirty="0"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4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	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 електромагнітного випромінювання молекулами здійснюється тільки тоді, коли енергія фотона дорівнює різниці енергій двох енергетичних рівнів (</a:t>
            </a:r>
            <a:r>
              <a:rPr lang="uk-UA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орбіталей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 молекули.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Тоді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енерґія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кванта співпадає з різницею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енерґій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(ΔЕ) між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квантованими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енерґетичними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рівнями в збудженому (Е</a:t>
            </a:r>
            <a:r>
              <a:rPr lang="uk-UA" sz="1600" baseline="-30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 і початковому (Е</a:t>
            </a:r>
            <a:r>
              <a:rPr lang="uk-UA" sz="1600" baseline="-30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 станах поглинаючої молекули: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ν = ΔЕ = Е</a:t>
            </a:r>
            <a:r>
              <a:rPr lang="uk-UA" sz="1600" b="1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Е</a:t>
            </a:r>
            <a:r>
              <a:rPr lang="uk-UA" sz="1600" b="1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uk-U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	              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 </a:t>
            </a:r>
            <a:r>
              <a:rPr lang="en-US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постійна Планка; ν – частота випромінювання,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що поглинається.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96292" name="Picture 4" descr="Картинки по запросу light absor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067" y="4896290"/>
            <a:ext cx="4143403" cy="1790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12278" y="747279"/>
            <a:ext cx="507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2. Механізм поглинання ЕВ молекулами в МАС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7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5265" name="Rectangle 1"/>
          <p:cNvSpPr>
            <a:spLocks noChangeArrowheads="1"/>
          </p:cNvSpPr>
          <p:nvPr/>
        </p:nvSpPr>
        <p:spPr bwMode="auto">
          <a:xfrm>
            <a:off x="1331843" y="1255082"/>
            <a:ext cx="905040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Час життя збуджених станів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М*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молекули малий (10</a:t>
            </a:r>
            <a:r>
              <a:rPr lang="uk-UA" sz="16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-8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–10</a:t>
            </a:r>
            <a:r>
              <a:rPr lang="uk-UA" sz="16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-9 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с), молекули втрачають енергію збудження (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релаксують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 і повертаються в основний стан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Більшість молекул не випромінює цю енергію у вигляді фотона тієї ж довжини хвилі, що і поглинута. З цієї причини розчин чи речовина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забарвлені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якщо б випромінювання випускалось назад, то вони виглядали би безколірними.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Молекула найчастіше втрачає поглинуту енергію через збільшення своєї кінетичної енергії. 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Молекули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релаксують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процесі зіткнень, при цьому надлишок енергії витрачається у вигляді теплоти, а кінетична енергія молекул, що зіштовхнулися, зростає.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Рідше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у вигляді випромінювання.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Збуджених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молекул у порівнянні з їх загальним числом мало, близько 1 %,  тому теплоту, що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виділилася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не можна </a:t>
            </a:r>
            <a:r>
              <a:rPr lang="uk-UA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детектувати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і вона не впливає на стан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системи.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Іноді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випромінювання все ж випускається, зазвичай більш довгохвильове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явище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флуоресценції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8744" y="714356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2. Механізм поглинання ЕВ молекулами в МАС</a:t>
            </a:r>
            <a:endParaRPr lang="ru-RU" dirty="0"/>
          </a:p>
        </p:txBody>
      </p:sp>
      <p:pic>
        <p:nvPicPr>
          <p:cNvPr id="8" name="Picture 2" descr="Картинки по запросу light absor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083" y="4122767"/>
            <a:ext cx="3739091" cy="224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9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97315" name="Rectangle 3"/>
          <p:cNvSpPr>
            <a:spLocks noChangeArrowheads="1"/>
          </p:cNvSpPr>
          <p:nvPr/>
        </p:nvSpPr>
        <p:spPr bwMode="auto">
          <a:xfrm>
            <a:off x="1738282" y="1091311"/>
            <a:ext cx="87154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Для збудження електронів потрібна енергія, яка перевищує 60 кДж/моль (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≤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2000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нм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). 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Енергія фотонів в оптичному діапазоні електромагнітного спектр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достатня для  переходів електронів в молекулі з одного енергетичного рівня на інший – електронних переходів (електронні переходи здійснюються за час 10</a:t>
            </a:r>
            <a:r>
              <a:rPr lang="uk-UA" sz="16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-16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с). 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Електронні переходи, викликані поглинанням квантів світла, характеризуються появою</a:t>
            </a:r>
            <a:r>
              <a:rPr lang="uk-UA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певних смуг поглинання в електронних спектрах поглинаючих молекул.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Молекулярна абсорбційна спектроскопія у </a:t>
            </a:r>
            <a:r>
              <a:rPr lang="uk-UA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УФ-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і видимому діапазоні ґрунтується на вивченні електронних спектрів молекул, сполук та іонів у розчині. </a:t>
            </a: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7321" name="AutoShape 9" descr="https://www2.chemistry.msu.edu/faculty/reusch/virttxtjml/spectrpy/Images/electrns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97323" name="AutoShape 11" descr="Картинки по запросу molecular absorption spectroscopy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38744" y="785794"/>
            <a:ext cx="507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2. Механізм поглинання ЕВ молекулами в МАС</a:t>
            </a:r>
            <a:endParaRPr lang="ru-RU" dirty="0"/>
          </a:p>
        </p:txBody>
      </p:sp>
      <p:pic>
        <p:nvPicPr>
          <p:cNvPr id="11" name="Picture 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32" y="3214686"/>
            <a:ext cx="6239124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1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760" y="714356"/>
            <a:ext cx="29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3. Аналітичний сигнал МАС</a:t>
            </a:r>
            <a:endParaRPr lang="ru-RU" dirty="0"/>
          </a:p>
        </p:txBody>
      </p:sp>
      <p:sp>
        <p:nvSpPr>
          <p:cNvPr id="3594241" name="Rectangle 1"/>
          <p:cNvSpPr>
            <a:spLocks noChangeArrowheads="1"/>
          </p:cNvSpPr>
          <p:nvPr/>
        </p:nvSpPr>
        <p:spPr bwMode="auto">
          <a:xfrm>
            <a:off x="1391478" y="1284959"/>
            <a:ext cx="97403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Аналітичним сигналом</a:t>
            </a:r>
            <a:r>
              <a:rPr lang="uk-UA" sz="16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 МАС є сукупність енергій фотонів, які молекули здатні поглинати, тобто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спектр поглинання ЕВ</a:t>
            </a:r>
            <a:r>
              <a:rPr lang="uk-UA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або</a:t>
            </a:r>
            <a:r>
              <a:rPr lang="uk-UA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молекулярний абсорбційний </a:t>
            </a: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спектр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Спектр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 речовини – графічне зображення розподілу енергії, яка поглинається нею, за довжинами хвиль.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Способи представлення спектра різні в залежності від величин, які відкладаються по осі абсцис і ординат. По осі ординат відкладають оптичну густину (поглинальну здатність) А, логарифм оптичної густини, пропускання  Т (в частках або відсотках), по осі абсцис – довжину хвилі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λ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частоту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ν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хвильове число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4243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94242" name="Object 2"/>
          <p:cNvGraphicFramePr>
            <a:graphicFrameLocks noChangeAspect="1"/>
          </p:cNvGraphicFramePr>
          <p:nvPr/>
        </p:nvGraphicFramePr>
        <p:xfrm>
          <a:off x="2238349" y="3500439"/>
          <a:ext cx="7260473" cy="275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icture" r:id="rId3" imgW="5752992" imgH="2178243" progId="Word.Picture.8">
                  <p:embed/>
                </p:oleObj>
              </mc:Choice>
              <mc:Fallback>
                <p:oleObj name="Picture" r:id="rId3" imgW="5752992" imgH="2178243" progId="Word.Picture.8">
                  <p:embed/>
                  <p:pic>
                    <p:nvPicPr>
                      <p:cNvPr id="3594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49" y="3500439"/>
                        <a:ext cx="7260473" cy="2752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1026" descr="image 9"/>
          <p:cNvPicPr>
            <a:picLocks noChangeAspect="1" noChangeArrowheads="1"/>
          </p:cNvPicPr>
          <p:nvPr/>
        </p:nvPicPr>
        <p:blipFill>
          <a:blip r:embed="rId4" cstate="print"/>
          <a:srcRect r="49980"/>
          <a:stretch>
            <a:fillRect/>
          </a:stretch>
        </p:blipFill>
        <p:spPr bwMode="auto">
          <a:xfrm>
            <a:off x="1881158" y="4286256"/>
            <a:ext cx="266182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7136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3388" y="714356"/>
            <a:ext cx="202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Поглинання світла</a:t>
            </a:r>
            <a:endParaRPr lang="ru-RU" dirty="0"/>
          </a:p>
        </p:txBody>
      </p:sp>
      <p:sp>
        <p:nvSpPr>
          <p:cNvPr id="3555329" name="Rectangle 1"/>
          <p:cNvSpPr>
            <a:spLocks noChangeArrowheads="1"/>
          </p:cNvSpPr>
          <p:nvPr/>
        </p:nvSpPr>
        <p:spPr bwMode="auto">
          <a:xfrm>
            <a:off x="1738282" y="1232946"/>
            <a:ext cx="871543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Поглинання (абсорбція) світла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 явище зменшення енергії світлової хвилі при її поширенні в речовині внаслідок перетворення енергії хвилі в інші види енергії (внутрішню енергію речовини, енергію вторинного випромінювання в інших напрямах).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38282" y="2285993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Закон </a:t>
            </a:r>
            <a:r>
              <a:rPr lang="uk-UA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Бугера</a:t>
            </a: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: в результаті поглинання інтенсивність світла при проходженні через речовину зменшується:</a:t>
            </a:r>
            <a:endParaRPr lang="ru-RU" sz="16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38282" y="2143116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55331" name="Rectangle 3"/>
          <p:cNvSpPr>
            <a:spLocks noChangeArrowheads="1"/>
          </p:cNvSpPr>
          <p:nvPr/>
        </p:nvSpPr>
        <p:spPr bwMode="auto">
          <a:xfrm>
            <a:off x="1666844" y="2928935"/>
            <a:ext cx="5929354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uk-UA" sz="16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і </a:t>
            </a:r>
            <a:r>
              <a:rPr lang="uk-UA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І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– інтенсивності хвилі на вході і виході шару поглинаючої речовини товщиною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l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 – коефіцієнт поглинання, який залежить від довжини хвилі світла, хімічної природи і стану речовини і не залежний від інтенсивності світла.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10115" y="5329236"/>
            <a:ext cx="3061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Залежність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коефіцієнта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довжини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хвилі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-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спектр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поглинання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матеріалу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</a:p>
        </p:txBody>
      </p:sp>
      <p:pic>
        <p:nvPicPr>
          <p:cNvPr id="3555333" name="Picture 5" descr="http://frutmrut.ru/wp-content/uploads/2011/12/%D0%97%D0%B0%D0%BA%D0%BE%D0%BD-%D0%91%D1%83%D0%B3%D0%B5%D1%80%D0%B0-%D0%9B%D0%B0%D0%BC%D0%B1%D0%B5%D1%80%D1%82%D0%B0-%D0%91%D0%B5%D1%80%D0%B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98" y="2928935"/>
            <a:ext cx="2857500" cy="2400301"/>
          </a:xfrm>
          <a:prstGeom prst="rect">
            <a:avLst/>
          </a:prstGeom>
          <a:noFill/>
        </p:spPr>
      </p:pic>
      <p:graphicFrame>
        <p:nvGraphicFramePr>
          <p:cNvPr id="35553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03971"/>
              </p:ext>
            </p:extLst>
          </p:nvPr>
        </p:nvGraphicFramePr>
        <p:xfrm>
          <a:off x="7839269" y="2285993"/>
          <a:ext cx="25034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6" imgW="863280" imgH="241200" progId="Equation.3">
                  <p:embed/>
                </p:oleObj>
              </mc:Choice>
              <mc:Fallback>
                <p:oleObj name="Формула" r:id="rId6" imgW="863280" imgH="241200" progId="Equation.3">
                  <p:embed/>
                  <p:pic>
                    <p:nvPicPr>
                      <p:cNvPr id="355533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269" y="2285993"/>
                        <a:ext cx="250348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2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7073" name="Rectangle 1"/>
          <p:cNvSpPr>
            <a:spLocks noChangeArrowheads="1"/>
          </p:cNvSpPr>
          <p:nvPr/>
        </p:nvSpPr>
        <p:spPr bwMode="auto">
          <a:xfrm>
            <a:off x="576470" y="1208916"/>
            <a:ext cx="103764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спектрі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речовини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бути одна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смуг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Переважно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смуги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правильну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дзвоноподібну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форму контуру, коли спектр є в координатах “А(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/>
              </a:rPr>
              <a:t>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”. </a:t>
            </a:r>
            <a:r>
              <a:rPr lang="ru-RU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Якщо</a:t>
            </a:r>
            <a:r>
              <a:rPr lang="ru-RU" sz="1600" dirty="0" smtClean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спектрі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речовини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декілька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смуг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, то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окремі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з них часом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перекриватися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тоді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спектр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ускладнюється</a:t>
            </a:r>
            <a:r>
              <a:rPr lang="ru-RU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  <a:p>
            <a:pPr indent="288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 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Причиною розмивання спектрів поглинання молекул є те, що електронні і коливальні рівні розщеплюються на коливальні та обертальні підрівні 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і поглинання супроводжується появою в спектрі великої кількості ліній з близькими довжинами хвиль, які, внаслідок обмеженості розділювальної здатності спектральних приладів, зливаються в смуги поглинання. </a:t>
            </a:r>
            <a:endParaRPr lang="ru-RU" sz="1600" dirty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  <a:p>
            <a:pPr indent="288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Внаслідок різного співвідношення енергій електронних, коливальних і обертальних ліній смуги поглинання в </a:t>
            </a:r>
            <a:r>
              <a:rPr lang="uk-UA" sz="1600" dirty="0" err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УФ-діапазоні</a:t>
            </a:r>
            <a:r>
              <a:rPr lang="uk-UA" sz="1600" dirty="0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 більш розмиті, а в ІЧ-діапазоні складаються з порівняно гострих піків.</a:t>
            </a:r>
            <a:endParaRPr lang="ru-RU" sz="1600" dirty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  <a:sym typeface="Symbol" pitchFamily="18" charset="2"/>
            </a:endParaRPr>
          </a:p>
          <a:p>
            <a:pPr indent="288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Природа смуг поглинання в ультрафіолетовій (10-400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нм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) і видимій (400-760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нм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) областях спектра однакова і пов’язана з числом і положенням електронів в молекулах та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йонах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, а в інфрачервоній області (760-106 </a:t>
            </a:r>
            <a:r>
              <a:rPr lang="uk-UA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нм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  <a:sym typeface="Symbol" pitchFamily="18" charset="2"/>
              </a:rPr>
              <a:t>) – з коливанням атомів в молекулах.</a:t>
            </a:r>
          </a:p>
        </p:txBody>
      </p:sp>
      <p:pic>
        <p:nvPicPr>
          <p:cNvPr id="3587075" name="Picture 3" descr="Картинки по запросу absorption spec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91932"/>
            <a:ext cx="4065104" cy="27660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24760" y="714356"/>
            <a:ext cx="29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3. Аналітичний сигнал МАС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52926" y="6357959"/>
            <a:ext cx="2097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rgbClr val="0000FF"/>
                </a:solidFill>
              </a:rPr>
              <a:t>Спектр поглинання води 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024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7372" y="428605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4. Вплив складу молекул на поглинання ЕВ. Якісний аналіз за спектрами поглинання.</a:t>
            </a:r>
            <a:endParaRPr lang="ru-RU" dirty="0"/>
          </a:p>
        </p:txBody>
      </p:sp>
      <p:sp>
        <p:nvSpPr>
          <p:cNvPr id="3635201" name="Rectangle 1"/>
          <p:cNvSpPr>
            <a:spLocks noChangeArrowheads="1"/>
          </p:cNvSpPr>
          <p:nvPr/>
        </p:nvSpPr>
        <p:spPr bwMode="auto">
          <a:xfrm>
            <a:off x="1524000" y="1274284"/>
            <a:ext cx="935934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Електронні переходи у видимій і УФ-областях спектра (10-760 нм) зумовлені поглинанням випромінювання особливими групами, зв’язками і функціональними групами, які входять в склад молекули. </a:t>
            </a:r>
            <a:r>
              <a:rPr lang="uk-UA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Поглинаючі 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групи в молекулі називаються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хромофорами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а молекули, які містять хромофори, називаються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хромогенами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Зазвичай це групи, для яких характерні переходи 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→π* і π→π*, зокрема:</a:t>
            </a:r>
            <a:endParaRPr lang="uk-UA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2" y="2595587"/>
            <a:ext cx="3029367" cy="1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02" name="Rectangle 2"/>
          <p:cNvSpPr>
            <a:spLocks noChangeArrowheads="1"/>
          </p:cNvSpPr>
          <p:nvPr/>
        </p:nvSpPr>
        <p:spPr bwMode="auto">
          <a:xfrm>
            <a:off x="1451113" y="4006422"/>
            <a:ext cx="5486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Довжина хвилі і інтенсивність поглинання залежать від природи групи.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Довжина хвилі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випромінювання, яке поглинається, відповідає  енергії, необхідній для електронного переходу, а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інтенсивність поглинання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визначається ймовірністю переходу при взаємодії електронної системи молекули з випромінюванням і полярністю збудженого стану.</a:t>
            </a:r>
          </a:p>
        </p:txBody>
      </p:sp>
      <p:sp>
        <p:nvSpPr>
          <p:cNvPr id="3635204" name="AutoShape 4" descr="Картинки по запросу absorption spectra chromophor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35206" name="AutoShape 6" descr="Картинки по запросу absorption spectra chromophor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35210" name="Picture 10" descr="Картинки по запросу Absorption spectra and chromoph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3728" y="4022433"/>
            <a:ext cx="4641673" cy="2335525"/>
          </a:xfrm>
          <a:prstGeom prst="rect">
            <a:avLst/>
          </a:prstGeom>
          <a:noFill/>
        </p:spPr>
      </p:pic>
      <p:sp>
        <p:nvSpPr>
          <p:cNvPr id="3635212" name="AutoShape 12" descr="Картинки по запросу chromophore lis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35214" name="AutoShape 14" descr="Картинки по запросу chromophore lis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2540</Words>
  <Application>Microsoft Office PowerPoint</Application>
  <PresentationFormat>Широкоэкранный</PresentationFormat>
  <Paragraphs>195</Paragraphs>
  <Slides>21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MS Mincho</vt:lpstr>
      <vt:lpstr>Symbol</vt:lpstr>
      <vt:lpstr>SymbolMT</vt:lpstr>
      <vt:lpstr>Times New Roman</vt:lpstr>
      <vt:lpstr>TimesNewRoman</vt:lpstr>
      <vt:lpstr>Тема Office</vt:lpstr>
      <vt:lpstr>Picture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 </cp:lastModifiedBy>
  <cp:revision>10</cp:revision>
  <dcterms:created xsi:type="dcterms:W3CDTF">2021-02-08T22:42:30Z</dcterms:created>
  <dcterms:modified xsi:type="dcterms:W3CDTF">2021-02-21T15:45:13Z</dcterms:modified>
</cp:coreProperties>
</file>