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60" r:id="rId5"/>
    <p:sldId id="271" r:id="rId6"/>
    <p:sldId id="261" r:id="rId7"/>
    <p:sldId id="269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3BAD55-3D99-4253-A25B-75F914EC3460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F65179-3169-48F0-85ED-B0DEC2FEB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508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A02B38C-11E1-4FDD-9655-FC5E1245C76A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4013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2582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C5836BB-0618-4DAD-AAB1-9B7556AD2905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4013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51892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3DE3D7B-10A8-46DA-AD8F-3AF125009A8D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4013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99484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3E3F043-CBA5-4727-AF78-EA4771781357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74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4013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8687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C163777-1C76-4CFD-87ED-B84405551626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4013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36014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D49DB96-D6C2-42FA-952B-DECC3325EA8A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4013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15399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305C55D-5D35-4B5D-AE8F-63FF226E441F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4013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77091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97ABC9B-881D-43C2-BA57-69D01830A800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215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4013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4691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jpeg"/><Relationship Id="rId7" Type="http://schemas.openxmlformats.org/officeDocument/2006/relationships/image" Target="../media/image2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jpeg"/><Relationship Id="rId3" Type="http://schemas.openxmlformats.org/officeDocument/2006/relationships/image" Target="../media/image27.png"/><Relationship Id="rId7" Type="http://schemas.openxmlformats.org/officeDocument/2006/relationships/image" Target="../media/image3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jpeg"/><Relationship Id="rId4" Type="http://schemas.openxmlformats.org/officeDocument/2006/relationships/image" Target="../media/image28.png"/><Relationship Id="rId9" Type="http://schemas.openxmlformats.org/officeDocument/2006/relationships/image" Target="../media/image33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jpeg"/><Relationship Id="rId3" Type="http://schemas.openxmlformats.org/officeDocument/2006/relationships/image" Target="../media/image34.jpeg"/><Relationship Id="rId7" Type="http://schemas.openxmlformats.org/officeDocument/2006/relationships/image" Target="../media/image3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jpeg"/><Relationship Id="rId5" Type="http://schemas.openxmlformats.org/officeDocument/2006/relationships/image" Target="../media/image36.jpeg"/><Relationship Id="rId10" Type="http://schemas.openxmlformats.org/officeDocument/2006/relationships/image" Target="../media/image41.jpeg"/><Relationship Id="rId4" Type="http://schemas.openxmlformats.org/officeDocument/2006/relationships/image" Target="../media/image35.jpeg"/><Relationship Id="rId9" Type="http://schemas.openxmlformats.org/officeDocument/2006/relationships/image" Target="../media/image4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jpeg"/><Relationship Id="rId5" Type="http://schemas.openxmlformats.org/officeDocument/2006/relationships/image" Target="../media/image44.jpeg"/><Relationship Id="rId4" Type="http://schemas.openxmlformats.org/officeDocument/2006/relationships/image" Target="../media/image43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16657" y="284672"/>
            <a:ext cx="9787956" cy="854015"/>
          </a:xfrm>
        </p:spPr>
        <p:txBody>
          <a:bodyPr>
            <a:noAutofit/>
          </a:bodyPr>
          <a:lstStyle/>
          <a:p>
            <a:pPr algn="ctr"/>
            <a:r>
              <a:rPr lang="uk-UA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Лекція 4. </a:t>
            </a:r>
            <a:br>
              <a:rPr lang="uk-UA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Ізомерія комплексних </a:t>
            </a:r>
            <a:r>
              <a:rPr lang="uk-UA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сполук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11547" y="1207699"/>
            <a:ext cx="9693065" cy="4695964"/>
          </a:xfrm>
        </p:spPr>
        <p:txBody>
          <a:bodyPr>
            <a:normAutofit/>
          </a:bodyPr>
          <a:lstStyle/>
          <a:p>
            <a:pPr algn="ctr">
              <a:lnSpc>
                <a:spcPct val="110000"/>
              </a:lnSpc>
              <a:spcBef>
                <a:spcPts val="0"/>
              </a:spcBef>
            </a:pP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</a:t>
            </a:r>
          </a:p>
          <a:p>
            <a:pPr algn="ctr">
              <a:lnSpc>
                <a:spcPct val="110000"/>
              </a:lnSpc>
              <a:spcBef>
                <a:spcPts val="0"/>
              </a:spcBef>
            </a:pP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Види ізомерії комплексних </a:t>
            </a:r>
            <a:r>
              <a:rPr lang="uk-UA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сполук</a:t>
            </a:r>
            <a:endParaRPr lang="en-U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геометрична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uk-UA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структурна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uk-UA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координаційна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(координаційна полімерія),</a:t>
            </a:r>
          </a:p>
          <a:p>
            <a:pPr marL="285750" indent="-28575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сольватна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285750" indent="-28575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іонізаційна, </a:t>
            </a:r>
            <a:endParaRPr lang="uk-UA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сольова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uk-UA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валентна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uk-UA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uk-UA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конформаційна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спінова </a:t>
            </a:r>
            <a:endParaRPr lang="uk-UA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4" descr="Молекула кукурбитурила &quot;бочка&quot;, закрытая с двух сторон треугольными кластерами. В полость супрамолекулярного &quot;хозяина&quot; включен &quot;гость&quot; - молекула пиридина (крупные шары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8052" y="1964165"/>
            <a:ext cx="2591178" cy="3516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9576" y="5753820"/>
            <a:ext cx="8221596" cy="474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111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4160570" y="2482246"/>
            <a:ext cx="2182483" cy="480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49177" rIns="0" bIns="0">
            <a:spAutoFit/>
          </a:bodyPr>
          <a:lstStyle>
            <a:lvl1pPr>
              <a:tabLst>
                <a:tab pos="322263" algn="l"/>
                <a:tab pos="1371600" algn="l"/>
                <a:tab pos="1828800" algn="l"/>
                <a:tab pos="2286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1pPr>
            <a:lvl2pPr>
              <a:tabLst>
                <a:tab pos="322263" algn="l"/>
                <a:tab pos="1371600" algn="l"/>
                <a:tab pos="1828800" algn="l"/>
                <a:tab pos="2286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2pPr>
            <a:lvl3pPr>
              <a:tabLst>
                <a:tab pos="322263" algn="l"/>
                <a:tab pos="1371600" algn="l"/>
                <a:tab pos="1828800" algn="l"/>
                <a:tab pos="2286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3pPr>
            <a:lvl4pPr>
              <a:tabLst>
                <a:tab pos="322263" algn="l"/>
                <a:tab pos="1371600" algn="l"/>
                <a:tab pos="1828800" algn="l"/>
                <a:tab pos="2286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4pPr>
            <a:lvl5pPr>
              <a:tabLst>
                <a:tab pos="322263" algn="l"/>
                <a:tab pos="1371600" algn="l"/>
                <a:tab pos="1828800" algn="l"/>
                <a:tab pos="2286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22263" algn="l"/>
                <a:tab pos="1371600" algn="l"/>
                <a:tab pos="1828800" algn="l"/>
                <a:tab pos="2286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22263" algn="l"/>
                <a:tab pos="1371600" algn="l"/>
                <a:tab pos="1828800" algn="l"/>
                <a:tab pos="2286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22263" algn="l"/>
                <a:tab pos="1371600" algn="l"/>
                <a:tab pos="1828800" algn="l"/>
                <a:tab pos="2286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22263" algn="l"/>
                <a:tab pos="1371600" algn="l"/>
                <a:tab pos="1828800" algn="l"/>
                <a:tab pos="2286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9pPr>
          </a:lstStyle>
          <a:p>
            <a:pPr marL="8145">
              <a:spcBef>
                <a:spcPts val="329"/>
              </a:spcBef>
            </a:pPr>
            <a:r>
              <a:rPr lang="en-US" altLang="en-US" sz="1400" dirty="0" smtClean="0">
                <a:latin typeface="Times New Roman" panose="02020603050405020304" pitchFamily="18" charset="0"/>
              </a:rPr>
              <a:t>«</a:t>
            </a:r>
            <a:r>
              <a:rPr lang="en-US" altLang="en-US" sz="1400" dirty="0" err="1">
                <a:latin typeface="Times New Roman" panose="02020603050405020304" pitchFamily="18" charset="0"/>
              </a:rPr>
              <a:t>тетраедричні</a:t>
            </a:r>
            <a:r>
              <a:rPr lang="en-US" altLang="en-US" sz="1400" dirty="0">
                <a:latin typeface="Times New Roman" panose="02020603050405020304" pitchFamily="18" charset="0"/>
              </a:rPr>
              <a:t>» – </a:t>
            </a:r>
            <a:r>
              <a:rPr lang="en-US" altLang="en-US" sz="1400" dirty="0" err="1">
                <a:latin typeface="Times New Roman" panose="02020603050405020304" pitchFamily="18" charset="0"/>
              </a:rPr>
              <a:t>парамагнітними</a:t>
            </a:r>
            <a:r>
              <a:rPr lang="en-US" altLang="en-US" sz="1400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7079873" y="2570784"/>
            <a:ext cx="2435063" cy="4511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7388" rIns="0" bIns="0">
            <a:spAutoFit/>
          </a:bodyPr>
          <a:lstStyle>
            <a:lvl1pPr>
              <a:tabLst>
                <a:tab pos="1081088" algn="l"/>
                <a:tab pos="2051050" algn="l"/>
                <a:tab pos="2289175" algn="l"/>
                <a:tab pos="2743200" algn="l"/>
                <a:tab pos="3200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1pPr>
            <a:lvl2pPr>
              <a:tabLst>
                <a:tab pos="1081088" algn="l"/>
                <a:tab pos="2051050" algn="l"/>
                <a:tab pos="2289175" algn="l"/>
                <a:tab pos="2743200" algn="l"/>
                <a:tab pos="3200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2pPr>
            <a:lvl3pPr>
              <a:tabLst>
                <a:tab pos="1081088" algn="l"/>
                <a:tab pos="2051050" algn="l"/>
                <a:tab pos="2289175" algn="l"/>
                <a:tab pos="2743200" algn="l"/>
                <a:tab pos="3200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3pPr>
            <a:lvl4pPr>
              <a:tabLst>
                <a:tab pos="1081088" algn="l"/>
                <a:tab pos="2051050" algn="l"/>
                <a:tab pos="2289175" algn="l"/>
                <a:tab pos="2743200" algn="l"/>
                <a:tab pos="3200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4pPr>
            <a:lvl5pPr>
              <a:tabLst>
                <a:tab pos="1081088" algn="l"/>
                <a:tab pos="2051050" algn="l"/>
                <a:tab pos="2289175" algn="l"/>
                <a:tab pos="2743200" algn="l"/>
                <a:tab pos="3200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81088" algn="l"/>
                <a:tab pos="2051050" algn="l"/>
                <a:tab pos="2289175" algn="l"/>
                <a:tab pos="2743200" algn="l"/>
                <a:tab pos="3200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81088" algn="l"/>
                <a:tab pos="2051050" algn="l"/>
                <a:tab pos="2289175" algn="l"/>
                <a:tab pos="2743200" algn="l"/>
                <a:tab pos="3200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81088" algn="l"/>
                <a:tab pos="2051050" algn="l"/>
                <a:tab pos="2289175" algn="l"/>
                <a:tab pos="2743200" algn="l"/>
                <a:tab pos="3200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81088" algn="l"/>
                <a:tab pos="2051050" algn="l"/>
                <a:tab pos="2289175" algn="l"/>
                <a:tab pos="2743200" algn="l"/>
                <a:tab pos="3200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9pPr>
          </a:lstStyle>
          <a:p>
            <a:pPr marL="8145" algn="ctr">
              <a:spcBef>
                <a:spcPts val="64"/>
              </a:spcBef>
            </a:pPr>
            <a:r>
              <a:rPr lang="en-US" altLang="en-US" sz="898" dirty="0">
                <a:latin typeface="Times New Roman" panose="02020603050405020304" pitchFamily="18" charset="0"/>
              </a:rPr>
              <a:t>«</a:t>
            </a:r>
            <a:r>
              <a:rPr lang="en-US" altLang="en-US" sz="1400" dirty="0" err="1">
                <a:latin typeface="Times New Roman" panose="02020603050405020304" pitchFamily="18" charset="0"/>
              </a:rPr>
              <a:t>квадратні</a:t>
            </a:r>
            <a:r>
              <a:rPr lang="en-US" altLang="en-US" sz="1400" dirty="0">
                <a:latin typeface="Times New Roman" panose="02020603050405020304" pitchFamily="18" charset="0"/>
              </a:rPr>
              <a:t>»	</a:t>
            </a:r>
            <a:r>
              <a:rPr lang="en-US" altLang="en-US" sz="1400" dirty="0" err="1" smtClean="0">
                <a:latin typeface="Times New Roman" panose="02020603050405020304" pitchFamily="18" charset="0"/>
              </a:rPr>
              <a:t>комплекси</a:t>
            </a:r>
            <a:endParaRPr lang="uk-UA" altLang="en-US" sz="1400" dirty="0" smtClean="0">
              <a:latin typeface="Times New Roman" panose="02020603050405020304" pitchFamily="18" charset="0"/>
            </a:endParaRPr>
          </a:p>
          <a:p>
            <a:pPr marL="8145" algn="ctr">
              <a:spcBef>
                <a:spcPts val="64"/>
              </a:spcBef>
            </a:pPr>
            <a:r>
              <a:rPr lang="en-US" altLang="en-US" sz="1400" dirty="0" err="1" smtClean="0">
                <a:latin typeface="Times New Roman" panose="02020603050405020304" pitchFamily="18" charset="0"/>
              </a:rPr>
              <a:t>діамагнітними</a:t>
            </a:r>
            <a:r>
              <a:rPr lang="en-US" altLang="en-US" sz="1400" dirty="0">
                <a:latin typeface="Times New Roman" panose="02020603050405020304" pitchFamily="18" charset="0"/>
              </a:rPr>
              <a:t>,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684404" y="2935671"/>
            <a:ext cx="11112242" cy="1080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47561" rIns="0" bIns="0">
            <a:spAutoFit/>
          </a:bodyPr>
          <a:lstStyle>
            <a:lvl1pPr>
              <a:tabLst>
                <a:tab pos="4484688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1pPr>
            <a:lvl2pPr>
              <a:tabLst>
                <a:tab pos="4484688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2pPr>
            <a:lvl3pPr>
              <a:tabLst>
                <a:tab pos="4484688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3pPr>
            <a:lvl4pPr>
              <a:tabLst>
                <a:tab pos="4484688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4pPr>
            <a:lvl5pPr>
              <a:tabLst>
                <a:tab pos="4484688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84688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84688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84688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84688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9pPr>
          </a:lstStyle>
          <a:p>
            <a:pPr marL="569098">
              <a:spcBef>
                <a:spcPts val="377"/>
              </a:spcBef>
            </a:pPr>
            <a:r>
              <a:rPr lang="en-US" altLang="en-US" b="1" i="1" dirty="0" err="1" smtClean="0">
                <a:latin typeface="Times New Roman" panose="02020603050405020304" pitchFamily="18" charset="0"/>
              </a:rPr>
              <a:t>Топологічна</a:t>
            </a:r>
            <a:r>
              <a:rPr lang="en-US" altLang="en-US" b="1" i="1" dirty="0" smtClean="0">
                <a:latin typeface="Times New Roman" panose="02020603050405020304" pitchFamily="18" charset="0"/>
              </a:rPr>
              <a:t> </a:t>
            </a:r>
            <a:r>
              <a:rPr lang="en-US" altLang="en-US" b="1" i="1" dirty="0" err="1">
                <a:latin typeface="Times New Roman" panose="02020603050405020304" pitchFamily="18" charset="0"/>
              </a:rPr>
              <a:t>ізомерія</a:t>
            </a:r>
            <a:r>
              <a:rPr lang="en-US" altLang="en-US" b="1" i="1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пов’язана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із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різним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розташуванням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smtClean="0">
                <a:latin typeface="Times New Roman" panose="02020603050405020304" pitchFamily="18" charset="0"/>
              </a:rPr>
              <a:t>у</a:t>
            </a:r>
            <a:r>
              <a:rPr lang="uk-UA" altLang="en-US" dirty="0" smtClean="0">
                <a:latin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</a:rPr>
              <a:t>координаційному</a:t>
            </a:r>
            <a:r>
              <a:rPr lang="en-US" altLang="en-US" dirty="0" smtClean="0">
                <a:latin typeface="Times New Roman" panose="02020603050405020304" pitchFamily="18" charset="0"/>
              </a:rPr>
              <a:t>  </a:t>
            </a:r>
            <a:r>
              <a:rPr lang="en-US" altLang="en-US" dirty="0" err="1">
                <a:latin typeface="Times New Roman" panose="02020603050405020304" pitchFamily="18" charset="0"/>
              </a:rPr>
              <a:t>поліедрі</a:t>
            </a:r>
            <a:r>
              <a:rPr lang="en-US" altLang="en-US" dirty="0">
                <a:latin typeface="Times New Roman" panose="02020603050405020304" pitchFamily="18" charset="0"/>
              </a:rPr>
              <a:t>	</a:t>
            </a:r>
            <a:r>
              <a:rPr lang="en-US" altLang="en-US" dirty="0" err="1">
                <a:latin typeface="Times New Roman" panose="02020603050405020304" pitchFamily="18" charset="0"/>
              </a:rPr>
              <a:t>донорних</a:t>
            </a:r>
            <a:r>
              <a:rPr lang="en-US" altLang="en-US" dirty="0">
                <a:latin typeface="Times New Roman" panose="02020603050405020304" pitchFamily="18" charset="0"/>
              </a:rPr>
              <a:t>	</a:t>
            </a:r>
            <a:r>
              <a:rPr lang="en-US" altLang="en-US" dirty="0" err="1" smtClean="0">
                <a:latin typeface="Times New Roman" panose="02020603050405020304" pitchFamily="18" charset="0"/>
              </a:rPr>
              <a:t>атомів</a:t>
            </a:r>
            <a:r>
              <a:rPr lang="uk-UA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</a:rPr>
              <a:t>полідентатного</a:t>
            </a:r>
            <a:r>
              <a:rPr lang="en-US" altLang="en-US" dirty="0">
                <a:latin typeface="Times New Roman" panose="02020603050405020304" pitchFamily="18" charset="0"/>
              </a:rPr>
              <a:t>	</a:t>
            </a:r>
            <a:r>
              <a:rPr lang="en-US" altLang="en-US" dirty="0" err="1" smtClean="0">
                <a:latin typeface="Times New Roman" panose="02020603050405020304" pitchFamily="18" charset="0"/>
              </a:rPr>
              <a:t>ліганду</a:t>
            </a:r>
            <a:r>
              <a:rPr lang="en-US" altLang="en-US" dirty="0" smtClean="0">
                <a:latin typeface="Times New Roman" panose="02020603050405020304" pitchFamily="18" charset="0"/>
              </a:rPr>
              <a:t>.</a:t>
            </a:r>
            <a:r>
              <a:rPr lang="uk-UA" altLang="en-US" dirty="0" smtClean="0">
                <a:latin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</a:rPr>
              <a:t>Наприклад</a:t>
            </a:r>
            <a:r>
              <a:rPr lang="en-US" altLang="en-US" dirty="0" smtClean="0">
                <a:latin typeface="Times New Roman" panose="02020603050405020304" pitchFamily="18" charset="0"/>
              </a:rPr>
              <a:t>,</a:t>
            </a:r>
            <a:r>
              <a:rPr lang="uk-UA" altLang="en-US" dirty="0" smtClean="0">
                <a:latin typeface="Times New Roman" panose="02020603050405020304" pitchFamily="18" charset="0"/>
              </a:rPr>
              <a:t> </a:t>
            </a:r>
            <a:r>
              <a:rPr lang="uk-UA" altLang="en-US" dirty="0" err="1" smtClean="0">
                <a:latin typeface="Times New Roman" panose="02020603050405020304" pitchFamily="18" charset="0"/>
              </a:rPr>
              <a:t>пентаетиленгексамін</a:t>
            </a:r>
            <a:r>
              <a:rPr lang="uk-UA" altLang="en-US" dirty="0" smtClean="0">
                <a:latin typeface="Times New Roman" panose="02020603050405020304" pitchFamily="18" charset="0"/>
              </a:rPr>
              <a:t> (</a:t>
            </a:r>
            <a:r>
              <a:rPr lang="uk-UA" altLang="en-US" dirty="0" err="1" smtClean="0">
                <a:latin typeface="Times New Roman" panose="02020603050405020304" pitchFamily="18" charset="0"/>
              </a:rPr>
              <a:t>лінпен</a:t>
            </a:r>
            <a:r>
              <a:rPr lang="uk-UA" altLang="en-US" dirty="0" smtClean="0">
                <a:latin typeface="Times New Roman" panose="02020603050405020304" pitchFamily="18" charset="0"/>
              </a:rPr>
              <a:t>) з катіоном утворює 4 топологічні ізомери</a:t>
            </a:r>
          </a:p>
          <a:p>
            <a:pPr marL="8145" indent="224992">
              <a:lnSpc>
                <a:spcPts val="1395"/>
              </a:lnSpc>
              <a:spcBef>
                <a:spcPts val="56"/>
              </a:spcBef>
            </a:pPr>
            <a:endParaRPr lang="en-US" altLang="en-US" dirty="0">
              <a:latin typeface="Times New Roman" panose="02020603050405020304" pitchFamily="18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5251811" y="4381822"/>
            <a:ext cx="240425" cy="145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7388" rIns="0" bIns="0">
            <a:spAutoFit/>
          </a:bodyPr>
          <a:lstStyle/>
          <a:p>
            <a:pPr marL="8145">
              <a:spcBef>
                <a:spcPts val="64"/>
              </a:spcBef>
            </a:pPr>
            <a:r>
              <a:rPr lang="en-US" altLang="en-US" sz="898" dirty="0">
                <a:solidFill>
                  <a:srgbClr val="000000"/>
                </a:solidFill>
                <a:latin typeface="Times New Roman" panose="02020603050405020304" pitchFamily="18" charset="0"/>
              </a:rPr>
              <a:t>б)</a:t>
            </a:r>
          </a:p>
        </p:txBody>
      </p:sp>
      <p:pic>
        <p:nvPicPr>
          <p:cNvPr id="8202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5207" y="3918513"/>
            <a:ext cx="1960179" cy="16943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203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9604" y="3918513"/>
            <a:ext cx="1884359" cy="16204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204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3877" y="3971611"/>
            <a:ext cx="1984074" cy="1628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205" name="Picture 1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397" y="1237286"/>
            <a:ext cx="2491656" cy="1255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206" name="Picture 1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2017" y="980869"/>
            <a:ext cx="1589673" cy="155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207" name="Picture 1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2407" y="3971611"/>
            <a:ext cx="1887240" cy="1564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1923691" y="4348549"/>
            <a:ext cx="319177" cy="145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7388" rIns="0" bIns="0">
            <a:spAutoFit/>
          </a:bodyPr>
          <a:lstStyle/>
          <a:p>
            <a:pPr marL="8145">
              <a:spcBef>
                <a:spcPts val="64"/>
              </a:spcBef>
            </a:pPr>
            <a:r>
              <a:rPr lang="en-US" altLang="en-US" sz="898">
                <a:solidFill>
                  <a:srgbClr val="000000"/>
                </a:solidFill>
                <a:latin typeface="Times New Roman" panose="02020603050405020304" pitchFamily="18" charset="0"/>
              </a:rPr>
              <a:t>а)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521212" y="24399"/>
            <a:ext cx="1143862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2841" indent="224992" algn="just">
              <a:spcBef>
                <a:spcPts val="217"/>
              </a:spcBef>
            </a:pPr>
            <a:r>
              <a:rPr lang="en-US" altLang="en-US" b="1" i="1" dirty="0" err="1">
                <a:latin typeface="Times New Roman" panose="02020603050405020304" pitchFamily="18" charset="0"/>
              </a:rPr>
              <a:t>Аллогональна</a:t>
            </a:r>
            <a:r>
              <a:rPr lang="en-US" altLang="en-US" b="1" i="1" dirty="0">
                <a:latin typeface="Times New Roman" panose="02020603050405020304" pitchFamily="18" charset="0"/>
              </a:rPr>
              <a:t> </a:t>
            </a:r>
            <a:r>
              <a:rPr lang="en-US" altLang="en-US" b="1" i="1" dirty="0" err="1">
                <a:latin typeface="Times New Roman" panose="02020603050405020304" pitchFamily="18" charset="0"/>
              </a:rPr>
              <a:t>ізомерія</a:t>
            </a:r>
            <a:r>
              <a:rPr lang="en-US" altLang="en-US" b="1" i="1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полягає</a:t>
            </a:r>
            <a:r>
              <a:rPr lang="en-US" altLang="en-US" dirty="0">
                <a:latin typeface="Times New Roman" panose="02020603050405020304" pitchFamily="18" charset="0"/>
              </a:rPr>
              <a:t> в </a:t>
            </a:r>
            <a:r>
              <a:rPr lang="en-US" altLang="en-US" dirty="0" err="1">
                <a:latin typeface="Times New Roman" panose="02020603050405020304" pitchFamily="18" charset="0"/>
              </a:rPr>
              <a:t>тому</a:t>
            </a:r>
            <a:r>
              <a:rPr lang="en-US" altLang="en-US" dirty="0">
                <a:latin typeface="Times New Roman" panose="02020603050405020304" pitchFamily="18" charset="0"/>
              </a:rPr>
              <a:t>, </a:t>
            </a:r>
            <a:r>
              <a:rPr lang="en-US" altLang="en-US" dirty="0" err="1">
                <a:latin typeface="Times New Roman" panose="02020603050405020304" pitchFamily="18" charset="0"/>
              </a:rPr>
              <a:t>що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внутрішні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координаційні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</a:rPr>
              <a:t>сфери</a:t>
            </a:r>
            <a:r>
              <a:rPr lang="uk-UA" altLang="en-US" dirty="0" smtClean="0">
                <a:latin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</a:rPr>
              <a:t>комплексів-ізомерів</a:t>
            </a:r>
            <a:r>
              <a:rPr lang="en-US" altLang="en-US" dirty="0" smtClean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розрізняються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геометрією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координаційного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поліедру</a:t>
            </a:r>
            <a:r>
              <a:rPr lang="en-US" altLang="en-US" dirty="0">
                <a:latin typeface="Times New Roman" panose="02020603050405020304" pitchFamily="18" charset="0"/>
              </a:rPr>
              <a:t>.  </a:t>
            </a:r>
            <a:r>
              <a:rPr lang="en-US" altLang="en-US" dirty="0" err="1">
                <a:latin typeface="Times New Roman" panose="02020603050405020304" pitchFamily="18" charset="0"/>
              </a:rPr>
              <a:t>Наприклад</a:t>
            </a:r>
            <a:r>
              <a:rPr lang="en-US" altLang="en-US" dirty="0">
                <a:latin typeface="Times New Roman" panose="02020603050405020304" pitchFamily="18" charset="0"/>
              </a:rPr>
              <a:t>, </a:t>
            </a:r>
            <a:r>
              <a:rPr lang="en-US" altLang="en-US" dirty="0" err="1">
                <a:latin typeface="Times New Roman" panose="02020603050405020304" pitchFamily="18" charset="0"/>
              </a:rPr>
              <a:t>комплекси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Нікелю</a:t>
            </a:r>
            <a:r>
              <a:rPr lang="en-US" altLang="en-US" dirty="0">
                <a:latin typeface="Times New Roman" panose="02020603050405020304" pitchFamily="18" charset="0"/>
              </a:rPr>
              <a:t> з N-</a:t>
            </a:r>
            <a:r>
              <a:rPr lang="en-US" altLang="en-US" dirty="0" err="1">
                <a:latin typeface="Times New Roman" panose="02020603050405020304" pitchFamily="18" charset="0"/>
              </a:rPr>
              <a:t>алкіл</a:t>
            </a:r>
            <a:r>
              <a:rPr lang="en-US" altLang="en-US" dirty="0">
                <a:latin typeface="Times New Roman" panose="02020603050405020304" pitchFamily="18" charset="0"/>
              </a:rPr>
              <a:t>-</a:t>
            </a:r>
            <a:r>
              <a:rPr lang="en-US" altLang="en-US" dirty="0" err="1">
                <a:latin typeface="Times New Roman" panose="02020603050405020304" pitchFamily="18" charset="0"/>
              </a:rPr>
              <a:t>саліцальдимінами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можуть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існувати</a:t>
            </a:r>
            <a:r>
              <a:rPr lang="en-US" altLang="en-US" dirty="0">
                <a:latin typeface="Times New Roman" panose="02020603050405020304" pitchFamily="18" charset="0"/>
              </a:rPr>
              <a:t> у  </a:t>
            </a:r>
            <a:r>
              <a:rPr lang="en-US" altLang="en-US" dirty="0" err="1">
                <a:latin typeface="Times New Roman" panose="02020603050405020304" pitchFamily="18" charset="0"/>
              </a:rPr>
              <a:t>вигляді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як</a:t>
            </a:r>
            <a:r>
              <a:rPr lang="en-US" altLang="en-US" dirty="0">
                <a:latin typeface="Times New Roman" panose="02020603050405020304" pitchFamily="18" charset="0"/>
              </a:rPr>
              <a:t> «</a:t>
            </a:r>
            <a:r>
              <a:rPr lang="en-US" altLang="en-US" dirty="0" err="1">
                <a:latin typeface="Times New Roman" panose="02020603050405020304" pitchFamily="18" charset="0"/>
              </a:rPr>
              <a:t>тетраедра</a:t>
            </a:r>
            <a:r>
              <a:rPr lang="en-US" altLang="en-US" dirty="0">
                <a:latin typeface="Times New Roman" panose="02020603050405020304" pitchFamily="18" charset="0"/>
              </a:rPr>
              <a:t>», </a:t>
            </a:r>
            <a:r>
              <a:rPr lang="en-US" altLang="en-US" dirty="0" err="1">
                <a:latin typeface="Times New Roman" panose="02020603050405020304" pitchFamily="18" charset="0"/>
              </a:rPr>
              <a:t>так</a:t>
            </a:r>
            <a:r>
              <a:rPr lang="en-US" altLang="en-US" dirty="0">
                <a:latin typeface="Times New Roman" panose="02020603050405020304" pitchFamily="18" charset="0"/>
              </a:rPr>
              <a:t> і «</a:t>
            </a:r>
            <a:r>
              <a:rPr lang="en-US" altLang="en-US" dirty="0" err="1">
                <a:latin typeface="Times New Roman" panose="02020603050405020304" pitchFamily="18" charset="0"/>
              </a:rPr>
              <a:t>плоского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квадрата</a:t>
            </a:r>
            <a:r>
              <a:rPr lang="en-US" altLang="en-US" dirty="0">
                <a:latin typeface="Times New Roman" panose="02020603050405020304" pitchFamily="18" charset="0"/>
              </a:rPr>
              <a:t>», </a:t>
            </a:r>
            <a:r>
              <a:rPr lang="en-US" altLang="en-US" dirty="0" err="1">
                <a:latin typeface="Times New Roman" panose="02020603050405020304" pitchFamily="18" charset="0"/>
              </a:rPr>
              <a:t>причому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вони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відрізняються</a:t>
            </a:r>
            <a:endParaRPr lang="en-US" altLang="en-US" dirty="0">
              <a:latin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04770" y="6010931"/>
            <a:ext cx="9060527" cy="5616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4697" algn="just">
              <a:spcBef>
                <a:spcPts val="441"/>
              </a:spcBef>
            </a:pPr>
            <a:r>
              <a:rPr lang="en-US" altLang="en-US" sz="1000" dirty="0" err="1">
                <a:latin typeface="Times New Roman" panose="02020603050405020304" pitchFamily="18" charset="0"/>
              </a:rPr>
              <a:t>Ліганд</a:t>
            </a:r>
            <a:r>
              <a:rPr lang="en-US" altLang="en-US" sz="1000" dirty="0">
                <a:latin typeface="Times New Roman" panose="02020603050405020304" pitchFamily="18" charset="0"/>
              </a:rPr>
              <a:t> </a:t>
            </a:r>
            <a:r>
              <a:rPr lang="en-US" altLang="en-US" sz="1000" dirty="0" err="1">
                <a:latin typeface="Times New Roman" panose="02020603050405020304" pitchFamily="18" charset="0"/>
              </a:rPr>
              <a:t>пентаетиленгексамін</a:t>
            </a:r>
            <a:r>
              <a:rPr lang="en-US" altLang="en-US" sz="1000" dirty="0">
                <a:latin typeface="Times New Roman" panose="02020603050405020304" pitchFamily="18" charset="0"/>
              </a:rPr>
              <a:t> </a:t>
            </a:r>
            <a:r>
              <a:rPr lang="en-US" altLang="en-US" sz="1000" dirty="0" err="1">
                <a:latin typeface="Times New Roman" panose="02020603050405020304" pitchFamily="18" charset="0"/>
              </a:rPr>
              <a:t>має</a:t>
            </a:r>
            <a:r>
              <a:rPr lang="en-US" altLang="en-US" sz="1000" dirty="0">
                <a:latin typeface="Times New Roman" panose="02020603050405020304" pitchFamily="18" charset="0"/>
              </a:rPr>
              <a:t> </a:t>
            </a:r>
            <a:r>
              <a:rPr lang="en-US" altLang="en-US" sz="1000" dirty="0" err="1">
                <a:latin typeface="Times New Roman" panose="02020603050405020304" pitchFamily="18" charset="0"/>
              </a:rPr>
              <a:t>формулу</a:t>
            </a:r>
            <a:r>
              <a:rPr lang="en-US" altLang="en-US" sz="1000" dirty="0">
                <a:latin typeface="Times New Roman" panose="02020603050405020304" pitchFamily="18" charset="0"/>
              </a:rPr>
              <a:t>:</a:t>
            </a:r>
          </a:p>
          <a:p>
            <a:pPr marL="13235" algn="ctr">
              <a:spcBef>
                <a:spcPts val="337"/>
              </a:spcBef>
            </a:pPr>
            <a:r>
              <a:rPr lang="en-US" altLang="en-US" dirty="0" smtClean="0">
                <a:latin typeface="Times New Roman" panose="02020603050405020304" pitchFamily="18" charset="0"/>
              </a:rPr>
              <a:t>H</a:t>
            </a:r>
            <a:r>
              <a:rPr lang="en-US" altLang="en-US" baseline="-9000" dirty="0" smtClean="0">
                <a:latin typeface="Times New Roman" panose="02020603050405020304" pitchFamily="18" charset="0"/>
              </a:rPr>
              <a:t>2</a:t>
            </a:r>
            <a:r>
              <a:rPr lang="en-US" altLang="en-US" dirty="0" smtClean="0">
                <a:latin typeface="Times New Roman" panose="02020603050405020304" pitchFamily="18" charset="0"/>
              </a:rPr>
              <a:t>N–CH=CH–NH–CH=CH–NH–CH=CH–NH–CH=CH–NH–CH=CH–NH</a:t>
            </a:r>
            <a:r>
              <a:rPr lang="en-US" altLang="en-US" baseline="-9000" dirty="0" smtClean="0">
                <a:latin typeface="Times New Roman" panose="02020603050405020304" pitchFamily="18" charset="0"/>
              </a:rPr>
              <a:t>2</a:t>
            </a:r>
            <a:endParaRPr lang="uk-UA" altLang="en-US" sz="900" baseline="-90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430806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646981" y="384846"/>
            <a:ext cx="10489721" cy="2310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55873" rIns="0" bIns="0">
            <a:spAutoFit/>
          </a:bodyPr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9pPr>
          </a:lstStyle>
          <a:p>
            <a:pPr marL="13235">
              <a:spcBef>
                <a:spcPts val="8"/>
              </a:spcBef>
            </a:pPr>
            <a:endParaRPr lang="en-US" altLang="en-US" dirty="0">
              <a:latin typeface="Times New Roman" panose="02020603050405020304" pitchFamily="18" charset="0"/>
            </a:endParaRPr>
          </a:p>
          <a:p>
            <a:pPr marL="621019"/>
            <a:r>
              <a:rPr lang="en-US" altLang="en-US" b="1" i="1" dirty="0" err="1" smtClean="0">
                <a:latin typeface="Times New Roman" panose="02020603050405020304" pitchFamily="18" charset="0"/>
              </a:rPr>
              <a:t>Просторова</a:t>
            </a:r>
            <a:r>
              <a:rPr lang="en-US" altLang="en-US" b="1" i="1" dirty="0" smtClean="0">
                <a:latin typeface="Times New Roman" panose="02020603050405020304" pitchFamily="18" charset="0"/>
              </a:rPr>
              <a:t> </a:t>
            </a:r>
            <a:r>
              <a:rPr lang="en-US" altLang="en-US" b="1" i="1" dirty="0" err="1">
                <a:latin typeface="Times New Roman" panose="02020603050405020304" pitchFamily="18" charset="0"/>
              </a:rPr>
              <a:t>інтерпретація</a:t>
            </a:r>
            <a:r>
              <a:rPr lang="en-US" altLang="en-US" b="1" i="1" dirty="0">
                <a:latin typeface="Times New Roman" panose="02020603050405020304" pitchFamily="18" charset="0"/>
              </a:rPr>
              <a:t> </a:t>
            </a:r>
            <a:r>
              <a:rPr lang="en-US" altLang="en-US" b="1" i="1" dirty="0" err="1">
                <a:latin typeface="Times New Roman" panose="02020603050405020304" pitchFamily="18" charset="0"/>
              </a:rPr>
              <a:t>координаційних</a:t>
            </a:r>
            <a:r>
              <a:rPr lang="en-US" altLang="en-US" b="1" i="1" dirty="0">
                <a:latin typeface="Times New Roman" panose="02020603050405020304" pitchFamily="18" charset="0"/>
              </a:rPr>
              <a:t> </a:t>
            </a:r>
            <a:r>
              <a:rPr lang="en-US" altLang="en-US" b="1" i="1" dirty="0" err="1">
                <a:latin typeface="Times New Roman" panose="02020603050405020304" pitchFamily="18" charset="0"/>
              </a:rPr>
              <a:t>чисел</a:t>
            </a:r>
            <a:endParaRPr lang="en-US" altLang="en-US" b="1" i="1" dirty="0">
              <a:latin typeface="Times New Roman" panose="02020603050405020304" pitchFamily="18" charset="0"/>
            </a:endParaRPr>
          </a:p>
          <a:p>
            <a:pPr marL="40723" indent="224992" algn="just"/>
            <a:r>
              <a:rPr lang="en-US" altLang="en-US" dirty="0" smtClean="0">
                <a:latin typeface="Times New Roman" panose="02020603050405020304" pitchFamily="18" charset="0"/>
              </a:rPr>
              <a:t>З </a:t>
            </a:r>
            <a:r>
              <a:rPr lang="en-US" altLang="en-US" dirty="0" err="1">
                <a:latin typeface="Times New Roman" panose="02020603050405020304" pitchFamily="18" charset="0"/>
              </a:rPr>
              <a:t>перших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кроків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становлення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координаційної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хімії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виникало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питання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про</a:t>
            </a:r>
            <a:r>
              <a:rPr lang="en-US" altLang="en-US" dirty="0">
                <a:latin typeface="Times New Roman" panose="02020603050405020304" pitchFamily="18" charset="0"/>
              </a:rPr>
              <a:t>  </a:t>
            </a:r>
            <a:r>
              <a:rPr lang="en-US" altLang="en-US" dirty="0" err="1">
                <a:latin typeface="Times New Roman" panose="02020603050405020304" pitchFamily="18" charset="0"/>
              </a:rPr>
              <a:t>просторову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будову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координаційних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сполук</a:t>
            </a:r>
            <a:r>
              <a:rPr lang="en-US" altLang="en-US" dirty="0">
                <a:latin typeface="Times New Roman" panose="02020603050405020304" pitchFamily="18" charset="0"/>
              </a:rPr>
              <a:t>.</a:t>
            </a:r>
          </a:p>
          <a:p>
            <a:pPr marL="40723" indent="224992" algn="just">
              <a:spcBef>
                <a:spcPts val="88"/>
              </a:spcBef>
            </a:pPr>
            <a:r>
              <a:rPr lang="en-US" altLang="en-US" dirty="0" err="1">
                <a:latin typeface="Times New Roman" panose="02020603050405020304" pitchFamily="18" charset="0"/>
              </a:rPr>
              <a:t>А.Вернер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прийняв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для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всіх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комплексів</a:t>
            </a:r>
            <a:r>
              <a:rPr lang="en-US" altLang="en-US" dirty="0">
                <a:latin typeface="Times New Roman" panose="02020603050405020304" pitchFamily="18" charset="0"/>
              </a:rPr>
              <a:t> з КЧ=6 </a:t>
            </a:r>
            <a:r>
              <a:rPr lang="en-US" altLang="en-US" dirty="0" err="1">
                <a:latin typeface="Times New Roman" panose="02020603050405020304" pitchFamily="18" charset="0"/>
              </a:rPr>
              <a:t>октаедричну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будову</a:t>
            </a:r>
            <a:r>
              <a:rPr lang="en-US" altLang="en-US" dirty="0">
                <a:latin typeface="Times New Roman" panose="02020603050405020304" pitchFamily="18" charset="0"/>
              </a:rPr>
              <a:t>. </a:t>
            </a:r>
            <a:r>
              <a:rPr lang="en-US" altLang="en-US" dirty="0" err="1">
                <a:latin typeface="Times New Roman" panose="02020603050405020304" pitchFamily="18" charset="0"/>
              </a:rPr>
              <a:t>Тому</a:t>
            </a:r>
            <a:r>
              <a:rPr lang="en-US" altLang="en-US" dirty="0">
                <a:latin typeface="Times New Roman" panose="02020603050405020304" pitchFamily="18" charset="0"/>
              </a:rPr>
              <a:t>  </a:t>
            </a:r>
            <a:r>
              <a:rPr lang="en-US" altLang="en-US" dirty="0" err="1">
                <a:latin typeface="Times New Roman" panose="02020603050405020304" pitchFamily="18" charset="0"/>
              </a:rPr>
              <a:t>розглянемо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можливі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варіанти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будови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комплексних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сполук</a:t>
            </a:r>
            <a:r>
              <a:rPr lang="en-US" altLang="en-US" dirty="0">
                <a:latin typeface="Times New Roman" panose="02020603050405020304" pitchFamily="18" charset="0"/>
              </a:rPr>
              <a:t> з </a:t>
            </a:r>
            <a:r>
              <a:rPr lang="en-US" altLang="en-US" dirty="0" err="1">
                <a:latin typeface="Times New Roman" panose="02020603050405020304" pitchFamily="18" charset="0"/>
              </a:rPr>
              <a:t>різними</a:t>
            </a:r>
            <a:r>
              <a:rPr lang="en-US" altLang="en-US" dirty="0">
                <a:latin typeface="Times New Roman" panose="02020603050405020304" pitchFamily="18" charset="0"/>
              </a:rPr>
              <a:t>  </a:t>
            </a:r>
            <a:r>
              <a:rPr lang="en-US" altLang="en-US" dirty="0" err="1">
                <a:latin typeface="Times New Roman" panose="02020603050405020304" pitchFamily="18" charset="0"/>
              </a:rPr>
              <a:t>координаційними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числами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центрального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атома</a:t>
            </a:r>
            <a:r>
              <a:rPr lang="en-US" altLang="en-US" dirty="0">
                <a:latin typeface="Times New Roman" panose="02020603050405020304" pitchFamily="18" charset="0"/>
              </a:rPr>
              <a:t>.</a:t>
            </a:r>
          </a:p>
          <a:p>
            <a:pPr marL="264697" indent="224992" algn="just">
              <a:spcBef>
                <a:spcPts val="217"/>
              </a:spcBef>
            </a:pPr>
            <a:r>
              <a:rPr lang="en-US" altLang="en-US" b="1" i="1" dirty="0">
                <a:latin typeface="Times New Roman" panose="02020603050405020304" pitchFamily="18" charset="0"/>
              </a:rPr>
              <a:t>КЧ=2</a:t>
            </a:r>
            <a:r>
              <a:rPr lang="en-US" altLang="en-US" dirty="0">
                <a:latin typeface="Times New Roman" panose="02020603050405020304" pitchFamily="18" charset="0"/>
              </a:rPr>
              <a:t>. </a:t>
            </a:r>
            <a:r>
              <a:rPr lang="en-US" altLang="en-US" dirty="0" err="1">
                <a:latin typeface="Times New Roman" panose="02020603050405020304" pitchFamily="18" charset="0"/>
              </a:rPr>
              <a:t>Найбільш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характерне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для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елементів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підгрупи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міді</a:t>
            </a:r>
            <a:r>
              <a:rPr lang="en-US" altLang="en-US" dirty="0">
                <a:latin typeface="Times New Roman" panose="02020603050405020304" pitchFamily="18" charset="0"/>
              </a:rPr>
              <a:t> у </a:t>
            </a:r>
            <a:r>
              <a:rPr lang="en-US" altLang="en-US" dirty="0" err="1" smtClean="0">
                <a:latin typeface="Times New Roman" panose="02020603050405020304" pitchFamily="18" charset="0"/>
              </a:rPr>
              <a:t>ступені</a:t>
            </a:r>
            <a:r>
              <a:rPr lang="uk-UA" altLang="en-US" dirty="0" smtClean="0">
                <a:latin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</a:rPr>
              <a:t>окиснення</a:t>
            </a:r>
            <a:r>
              <a:rPr lang="en-US" altLang="en-US" dirty="0" smtClean="0">
                <a:latin typeface="Times New Roman" panose="02020603050405020304" pitchFamily="18" charset="0"/>
              </a:rPr>
              <a:t> </a:t>
            </a:r>
            <a:r>
              <a:rPr lang="en-US" altLang="en-US" dirty="0">
                <a:latin typeface="Times New Roman" panose="02020603050405020304" pitchFamily="18" charset="0"/>
              </a:rPr>
              <a:t>+1 (Cu</a:t>
            </a:r>
            <a:r>
              <a:rPr lang="en-US" altLang="en-US" baseline="30000" dirty="0">
                <a:latin typeface="Times New Roman" panose="02020603050405020304" pitchFamily="18" charset="0"/>
              </a:rPr>
              <a:t>+1</a:t>
            </a:r>
            <a:r>
              <a:rPr lang="en-US" altLang="en-US" dirty="0">
                <a:latin typeface="Times New Roman" panose="02020603050405020304" pitchFamily="18" charset="0"/>
              </a:rPr>
              <a:t>, Ag</a:t>
            </a:r>
            <a:r>
              <a:rPr lang="en-US" altLang="en-US" baseline="30000" dirty="0">
                <a:latin typeface="Times New Roman" panose="02020603050405020304" pitchFamily="18" charset="0"/>
              </a:rPr>
              <a:t>+1</a:t>
            </a:r>
            <a:r>
              <a:rPr lang="en-US" altLang="en-US" dirty="0">
                <a:latin typeface="Times New Roman" panose="02020603050405020304" pitchFamily="18" charset="0"/>
              </a:rPr>
              <a:t>, Au</a:t>
            </a:r>
            <a:r>
              <a:rPr lang="en-US" altLang="en-US" baseline="30000" dirty="0">
                <a:latin typeface="Times New Roman" panose="02020603050405020304" pitchFamily="18" charset="0"/>
              </a:rPr>
              <a:t>+1</a:t>
            </a:r>
            <a:r>
              <a:rPr lang="en-US" altLang="en-US" dirty="0">
                <a:latin typeface="Times New Roman" panose="02020603050405020304" pitchFamily="18" charset="0"/>
              </a:rPr>
              <a:t>). </a:t>
            </a:r>
            <a:r>
              <a:rPr lang="en-US" altLang="en-US" dirty="0" err="1">
                <a:latin typeface="Times New Roman" panose="02020603050405020304" pitchFamily="18" charset="0"/>
              </a:rPr>
              <a:t>Для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цих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комплексних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сполук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можливі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дві</a:t>
            </a:r>
            <a:r>
              <a:rPr lang="en-US" altLang="en-US" dirty="0">
                <a:latin typeface="Times New Roman" panose="02020603050405020304" pitchFamily="18" charset="0"/>
              </a:rPr>
              <a:t>  </a:t>
            </a:r>
            <a:r>
              <a:rPr lang="en-US" altLang="en-US" dirty="0" err="1">
                <a:latin typeface="Times New Roman" panose="02020603050405020304" pitchFamily="18" charset="0"/>
              </a:rPr>
              <a:t>геометричні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конфігурації</a:t>
            </a:r>
            <a:r>
              <a:rPr lang="en-US" altLang="en-US" dirty="0">
                <a:latin typeface="Times New Roman" panose="02020603050405020304" pitchFamily="18" charset="0"/>
              </a:rPr>
              <a:t> – </a:t>
            </a:r>
            <a:r>
              <a:rPr lang="en-US" altLang="en-US" dirty="0" err="1">
                <a:latin typeface="Times New Roman" panose="02020603050405020304" pitchFamily="18" charset="0"/>
              </a:rPr>
              <a:t>лінійна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та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кутова</a:t>
            </a:r>
            <a:r>
              <a:rPr lang="en-US" altLang="en-US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3655536" y="3260601"/>
            <a:ext cx="1913082" cy="222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7388" rIns="0" bIns="0">
            <a:spAutoFit/>
          </a:bodyPr>
          <a:lstStyle>
            <a:lvl1pPr>
              <a:tabLst>
                <a:tab pos="457200" algn="l"/>
                <a:tab pos="914400" algn="l"/>
                <a:tab pos="1371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1pPr>
            <a:lvl2pPr>
              <a:tabLst>
                <a:tab pos="457200" algn="l"/>
                <a:tab pos="914400" algn="l"/>
                <a:tab pos="1371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2pPr>
            <a:lvl3pPr>
              <a:tabLst>
                <a:tab pos="457200" algn="l"/>
                <a:tab pos="914400" algn="l"/>
                <a:tab pos="1371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3pPr>
            <a:lvl4pPr>
              <a:tabLst>
                <a:tab pos="457200" algn="l"/>
                <a:tab pos="914400" algn="l"/>
                <a:tab pos="1371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4pPr>
            <a:lvl5pPr>
              <a:tabLst>
                <a:tab pos="457200" algn="l"/>
                <a:tab pos="914400" algn="l"/>
                <a:tab pos="1371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9pPr>
          </a:lstStyle>
          <a:p>
            <a:pPr marL="8145">
              <a:spcBef>
                <a:spcPts val="64"/>
              </a:spcBef>
            </a:pPr>
            <a:r>
              <a:rPr lang="en-US" altLang="en-US" sz="1400" i="1" dirty="0" err="1">
                <a:latin typeface="Times New Roman" panose="02020603050405020304" pitchFamily="18" charset="0"/>
              </a:rPr>
              <a:t>лінійна</a:t>
            </a:r>
            <a:r>
              <a:rPr lang="en-US" altLang="en-US" sz="1400" i="1" dirty="0">
                <a:latin typeface="Times New Roman" panose="02020603050405020304" pitchFamily="18" charset="0"/>
              </a:rPr>
              <a:t> </a:t>
            </a:r>
            <a:r>
              <a:rPr lang="en-US" altLang="en-US" sz="1400" i="1" dirty="0" err="1">
                <a:latin typeface="Times New Roman" panose="02020603050405020304" pitchFamily="18" charset="0"/>
              </a:rPr>
              <a:t>конфігурація</a:t>
            </a:r>
            <a:endParaRPr lang="en-US" altLang="en-US" sz="1400" i="1" dirty="0">
              <a:latin typeface="Times New Roman" panose="02020603050405020304" pitchFamily="18" charset="0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5509129" y="2937548"/>
            <a:ext cx="4195587" cy="5281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7388" rIns="0" bIns="0">
            <a:spAutoFit/>
          </a:bodyPr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9pPr>
          </a:lstStyle>
          <a:p>
            <a:pPr marL="24434">
              <a:spcBef>
                <a:spcPts val="64"/>
              </a:spcBef>
            </a:pPr>
            <a:r>
              <a:rPr lang="en-US" altLang="en-US" sz="898" i="1" dirty="0">
                <a:latin typeface="Times New Roman" panose="02020603050405020304" pitchFamily="18" charset="0"/>
              </a:rPr>
              <a:t>(</a:t>
            </a:r>
            <a:r>
              <a:rPr lang="en-US" altLang="en-US" sz="1400" i="1" dirty="0" err="1">
                <a:latin typeface="Times New Roman" panose="02020603050405020304" pitchFamily="18" charset="0"/>
              </a:rPr>
              <a:t>комплексний</a:t>
            </a:r>
            <a:r>
              <a:rPr lang="en-US" altLang="en-US" sz="1400" i="1" dirty="0">
                <a:latin typeface="Times New Roman" panose="02020603050405020304" pitchFamily="18" charset="0"/>
              </a:rPr>
              <a:t> </a:t>
            </a:r>
            <a:r>
              <a:rPr lang="en-US" altLang="en-US" sz="1400" i="1" dirty="0" err="1">
                <a:latin typeface="Times New Roman" panose="02020603050405020304" pitchFamily="18" charset="0"/>
              </a:rPr>
              <a:t>іон</a:t>
            </a:r>
            <a:r>
              <a:rPr lang="en-US" altLang="en-US" sz="1400" i="1" dirty="0">
                <a:latin typeface="Times New Roman" panose="02020603050405020304" pitchFamily="18" charset="0"/>
              </a:rPr>
              <a:t> [Ag(NH</a:t>
            </a:r>
            <a:r>
              <a:rPr lang="en-US" altLang="en-US" sz="1400" i="1" baseline="-9000" dirty="0">
                <a:latin typeface="Times New Roman" panose="02020603050405020304" pitchFamily="18" charset="0"/>
              </a:rPr>
              <a:t>3</a:t>
            </a:r>
            <a:r>
              <a:rPr lang="en-US" altLang="en-US" sz="1400" i="1" dirty="0">
                <a:latin typeface="Times New Roman" panose="02020603050405020304" pitchFamily="18" charset="0"/>
              </a:rPr>
              <a:t>)</a:t>
            </a:r>
            <a:r>
              <a:rPr lang="en-US" altLang="en-US" sz="1400" i="1" baseline="-9000" dirty="0">
                <a:latin typeface="Times New Roman" panose="02020603050405020304" pitchFamily="18" charset="0"/>
              </a:rPr>
              <a:t>2</a:t>
            </a:r>
            <a:r>
              <a:rPr lang="en-US" altLang="en-US" sz="1400" i="1" dirty="0">
                <a:latin typeface="Times New Roman" panose="02020603050405020304" pitchFamily="18" charset="0"/>
              </a:rPr>
              <a:t>]</a:t>
            </a:r>
            <a:r>
              <a:rPr lang="en-US" altLang="en-US" sz="1400" i="1" baseline="27000" dirty="0">
                <a:latin typeface="Times New Roman" panose="02020603050405020304" pitchFamily="18" charset="0"/>
              </a:rPr>
              <a:t>+</a:t>
            </a:r>
            <a:r>
              <a:rPr lang="en-US" altLang="en-US" sz="1400" i="1" dirty="0">
                <a:latin typeface="Times New Roman" panose="02020603050405020304" pitchFamily="18" charset="0"/>
              </a:rPr>
              <a:t>)</a:t>
            </a:r>
          </a:p>
          <a:p>
            <a:pPr marL="1490445">
              <a:spcBef>
                <a:spcPts val="714"/>
              </a:spcBef>
            </a:pPr>
            <a:r>
              <a:rPr lang="uk-UA" altLang="en-US" sz="898" i="1" dirty="0" smtClean="0">
                <a:latin typeface="Times New Roman" panose="02020603050405020304" pitchFamily="18" charset="0"/>
              </a:rPr>
              <a:t>                                </a:t>
            </a:r>
            <a:r>
              <a:rPr lang="en-US" altLang="en-US" sz="1400" i="1" dirty="0" err="1" smtClean="0">
                <a:latin typeface="Times New Roman" panose="02020603050405020304" pitchFamily="18" charset="0"/>
              </a:rPr>
              <a:t>кутова</a:t>
            </a:r>
            <a:r>
              <a:rPr lang="en-US" altLang="en-US" sz="1400" i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1400" i="1" dirty="0" err="1">
                <a:latin typeface="Times New Roman" panose="02020603050405020304" pitchFamily="18" charset="0"/>
              </a:rPr>
              <a:t>конфігурація</a:t>
            </a:r>
            <a:endParaRPr lang="en-US" altLang="en-US" sz="1400" i="1" dirty="0">
              <a:latin typeface="Times New Roman" panose="02020603050405020304" pitchFamily="18" charset="0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789317" y="3387323"/>
            <a:ext cx="10205048" cy="64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7388" rIns="0" bIns="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9pPr>
          </a:lstStyle>
          <a:p>
            <a:pPr marL="8145" indent="224992">
              <a:lnSpc>
                <a:spcPct val="129000"/>
              </a:lnSpc>
              <a:spcBef>
                <a:spcPts val="64"/>
              </a:spcBef>
            </a:pPr>
            <a:r>
              <a:rPr lang="en-US" altLang="en-US" sz="1600" b="1" dirty="0">
                <a:latin typeface="Times New Roman" panose="02020603050405020304" pitchFamily="18" charset="0"/>
              </a:rPr>
              <a:t>КЧ=3</a:t>
            </a:r>
            <a:r>
              <a:rPr lang="en-US" altLang="en-US" sz="1600" dirty="0">
                <a:latin typeface="Times New Roman" panose="02020603050405020304" pitchFamily="18" charset="0"/>
              </a:rPr>
              <a:t>. </a:t>
            </a:r>
            <a:r>
              <a:rPr lang="en-US" altLang="en-US" sz="1600" dirty="0" err="1">
                <a:latin typeface="Times New Roman" panose="02020603050405020304" pitchFamily="18" charset="0"/>
              </a:rPr>
              <a:t>Таких</a:t>
            </a:r>
            <a:r>
              <a:rPr lang="en-US" altLang="en-US" sz="1600" dirty="0">
                <a:latin typeface="Times New Roman" panose="02020603050405020304" pitchFamily="18" charset="0"/>
              </a:rPr>
              <a:t> </a:t>
            </a:r>
            <a:r>
              <a:rPr lang="en-US" altLang="en-US" sz="1600" dirty="0" err="1">
                <a:latin typeface="Times New Roman" panose="02020603050405020304" pitchFamily="18" charset="0"/>
              </a:rPr>
              <a:t>сполук</a:t>
            </a:r>
            <a:r>
              <a:rPr lang="en-US" altLang="en-US" sz="1600" dirty="0">
                <a:latin typeface="Times New Roman" panose="02020603050405020304" pitchFamily="18" charset="0"/>
              </a:rPr>
              <a:t> </a:t>
            </a:r>
            <a:r>
              <a:rPr lang="en-US" altLang="en-US" sz="1600" dirty="0" err="1">
                <a:latin typeface="Times New Roman" panose="02020603050405020304" pitchFamily="18" charset="0"/>
              </a:rPr>
              <a:t>небагато</a:t>
            </a:r>
            <a:r>
              <a:rPr lang="en-US" altLang="en-US" sz="1600" dirty="0">
                <a:latin typeface="Times New Roman" panose="02020603050405020304" pitchFamily="18" charset="0"/>
              </a:rPr>
              <a:t>. </a:t>
            </a:r>
            <a:r>
              <a:rPr lang="en-US" altLang="en-US" sz="1600" dirty="0" err="1">
                <a:latin typeface="Times New Roman" panose="02020603050405020304" pitchFamily="18" charset="0"/>
              </a:rPr>
              <a:t>Для</a:t>
            </a:r>
            <a:r>
              <a:rPr lang="en-US" altLang="en-US" sz="1600" dirty="0">
                <a:latin typeface="Times New Roman" panose="02020603050405020304" pitchFamily="18" charset="0"/>
              </a:rPr>
              <a:t> </a:t>
            </a:r>
            <a:r>
              <a:rPr lang="en-US" altLang="en-US" sz="1600" dirty="0" err="1">
                <a:latin typeface="Times New Roman" panose="02020603050405020304" pitchFamily="18" charset="0"/>
              </a:rPr>
              <a:t>них</a:t>
            </a:r>
            <a:r>
              <a:rPr lang="en-US" altLang="en-US" sz="1600" dirty="0">
                <a:latin typeface="Times New Roman" panose="02020603050405020304" pitchFamily="18" charset="0"/>
              </a:rPr>
              <a:t> </a:t>
            </a:r>
            <a:r>
              <a:rPr lang="en-US" altLang="en-US" sz="1600" dirty="0" err="1">
                <a:latin typeface="Times New Roman" panose="02020603050405020304" pitchFamily="18" charset="0"/>
              </a:rPr>
              <a:t>характерною</a:t>
            </a:r>
            <a:r>
              <a:rPr lang="en-US" altLang="en-US" sz="1600" dirty="0">
                <a:latin typeface="Times New Roman" panose="02020603050405020304" pitchFamily="18" charset="0"/>
              </a:rPr>
              <a:t> є </a:t>
            </a:r>
            <a:r>
              <a:rPr lang="en-US" altLang="en-US" sz="1600" dirty="0" err="1" smtClean="0">
                <a:latin typeface="Times New Roman" panose="02020603050405020304" pitchFamily="18" charset="0"/>
              </a:rPr>
              <a:t>конфігурація</a:t>
            </a:r>
            <a:r>
              <a:rPr lang="en-US" altLang="en-US" sz="1600" dirty="0" smtClean="0">
                <a:latin typeface="Times New Roman" panose="02020603050405020304" pitchFamily="18" charset="0"/>
              </a:rPr>
              <a:t>  </a:t>
            </a:r>
            <a:r>
              <a:rPr lang="en-US" altLang="en-US" sz="1600" dirty="0" err="1">
                <a:latin typeface="Times New Roman" panose="02020603050405020304" pitchFamily="18" charset="0"/>
              </a:rPr>
              <a:t>трикутника</a:t>
            </a:r>
            <a:r>
              <a:rPr lang="en-US" altLang="en-US" sz="1600" dirty="0">
                <a:latin typeface="Times New Roman" panose="02020603050405020304" pitchFamily="18" charset="0"/>
              </a:rPr>
              <a:t>. </a:t>
            </a:r>
            <a:r>
              <a:rPr lang="en-US" altLang="en-US" sz="1600" dirty="0" err="1">
                <a:latin typeface="Times New Roman" panose="02020603050405020304" pitchFamily="18" charset="0"/>
              </a:rPr>
              <a:t>Часто</a:t>
            </a:r>
            <a:r>
              <a:rPr lang="en-US" altLang="en-US" sz="1600" dirty="0">
                <a:latin typeface="Times New Roman" panose="02020603050405020304" pitchFamily="18" charset="0"/>
              </a:rPr>
              <a:t> </a:t>
            </a:r>
            <a:r>
              <a:rPr lang="en-US" altLang="en-US" sz="1600" dirty="0" err="1">
                <a:latin typeface="Times New Roman" panose="02020603050405020304" pitchFamily="18" charset="0"/>
              </a:rPr>
              <a:t>центральний</a:t>
            </a:r>
            <a:r>
              <a:rPr lang="en-US" altLang="en-US" sz="1600" dirty="0">
                <a:latin typeface="Times New Roman" panose="02020603050405020304" pitchFamily="18" charset="0"/>
              </a:rPr>
              <a:t> </a:t>
            </a:r>
            <a:r>
              <a:rPr lang="en-US" altLang="en-US" sz="1600" dirty="0" err="1">
                <a:latin typeface="Times New Roman" panose="02020603050405020304" pitchFamily="18" charset="0"/>
              </a:rPr>
              <a:t>атома</a:t>
            </a:r>
            <a:r>
              <a:rPr lang="en-US" altLang="en-US" sz="1600" dirty="0">
                <a:latin typeface="Times New Roman" panose="02020603050405020304" pitchFamily="18" charset="0"/>
              </a:rPr>
              <a:t> </a:t>
            </a:r>
            <a:r>
              <a:rPr lang="en-US" altLang="en-US" sz="1600" dirty="0" err="1">
                <a:latin typeface="Times New Roman" panose="02020603050405020304" pitchFamily="18" charset="0"/>
              </a:rPr>
              <a:t>розташовується</a:t>
            </a:r>
            <a:r>
              <a:rPr lang="en-US" altLang="en-US" sz="1600" dirty="0">
                <a:latin typeface="Times New Roman" panose="02020603050405020304" pitchFamily="18" charset="0"/>
              </a:rPr>
              <a:t> </a:t>
            </a:r>
            <a:r>
              <a:rPr lang="en-US" altLang="en-US" sz="1600" dirty="0" err="1">
                <a:latin typeface="Times New Roman" panose="02020603050405020304" pitchFamily="18" charset="0"/>
              </a:rPr>
              <a:t>не</a:t>
            </a:r>
            <a:r>
              <a:rPr lang="en-US" altLang="en-US" sz="1600" dirty="0">
                <a:latin typeface="Times New Roman" panose="02020603050405020304" pitchFamily="18" charset="0"/>
              </a:rPr>
              <a:t> в </a:t>
            </a:r>
            <a:r>
              <a:rPr lang="en-US" altLang="en-US" sz="1600" dirty="0" err="1">
                <a:latin typeface="Times New Roman" panose="02020603050405020304" pitchFamily="18" charset="0"/>
              </a:rPr>
              <a:t>центрі</a:t>
            </a:r>
            <a:r>
              <a:rPr lang="en-US" altLang="en-US" sz="1600" dirty="0">
                <a:latin typeface="Times New Roman" panose="02020603050405020304" pitchFamily="18" charset="0"/>
              </a:rPr>
              <a:t> </a:t>
            </a:r>
            <a:r>
              <a:rPr lang="en-US" altLang="en-US" sz="1600" dirty="0" err="1">
                <a:latin typeface="Times New Roman" panose="02020603050405020304" pitchFamily="18" charset="0"/>
              </a:rPr>
              <a:t>трикутника</a:t>
            </a:r>
            <a:r>
              <a:rPr lang="en-US" altLang="en-US" sz="1600" dirty="0">
                <a:latin typeface="Times New Roman" panose="02020603050405020304" pitchFamily="18" charset="0"/>
              </a:rPr>
              <a:t>, а  </a:t>
            </a:r>
            <a:r>
              <a:rPr lang="en-US" altLang="en-US" sz="1600" dirty="0" err="1">
                <a:latin typeface="Times New Roman" panose="02020603050405020304" pitchFamily="18" charset="0"/>
              </a:rPr>
              <a:t>над</a:t>
            </a:r>
            <a:r>
              <a:rPr lang="en-US" altLang="en-US" sz="1600" dirty="0">
                <a:latin typeface="Times New Roman" panose="02020603050405020304" pitchFamily="18" charset="0"/>
              </a:rPr>
              <a:t> </a:t>
            </a:r>
            <a:r>
              <a:rPr lang="en-US" altLang="en-US" sz="1600" dirty="0" err="1">
                <a:latin typeface="Times New Roman" panose="02020603050405020304" pitchFamily="18" charset="0"/>
              </a:rPr>
              <a:t>ним</a:t>
            </a:r>
            <a:r>
              <a:rPr lang="en-US" altLang="en-US" sz="1600" dirty="0">
                <a:latin typeface="Times New Roman" panose="02020603050405020304" pitchFamily="18" charset="0"/>
              </a:rPr>
              <a:t> (</a:t>
            </a:r>
            <a:r>
              <a:rPr lang="en-US" altLang="en-US" sz="1600" dirty="0" err="1">
                <a:latin typeface="Times New Roman" panose="02020603050405020304" pitchFamily="18" charset="0"/>
              </a:rPr>
              <a:t>тригональна</a:t>
            </a:r>
            <a:r>
              <a:rPr lang="en-US" altLang="en-US" sz="1600" dirty="0">
                <a:latin typeface="Times New Roman" panose="02020603050405020304" pitchFamily="18" charset="0"/>
              </a:rPr>
              <a:t> </a:t>
            </a:r>
            <a:r>
              <a:rPr lang="en-US" altLang="en-US" sz="1600" dirty="0" err="1">
                <a:latin typeface="Times New Roman" panose="02020603050405020304" pitchFamily="18" charset="0"/>
              </a:rPr>
              <a:t>піраміда</a:t>
            </a:r>
            <a:r>
              <a:rPr lang="en-US" altLang="en-US" sz="1600" dirty="0">
                <a:latin typeface="Times New Roman" panose="02020603050405020304" pitchFamily="18" charset="0"/>
              </a:rPr>
              <a:t>).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1783729" y="4200746"/>
            <a:ext cx="8574656" cy="5667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7388" rIns="0" bIns="0">
            <a:spAutoFit/>
          </a:bodyPr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9pPr>
          </a:lstStyle>
          <a:p>
            <a:pPr algn="ctr">
              <a:spcBef>
                <a:spcPts val="64"/>
              </a:spcBef>
            </a:pPr>
            <a:r>
              <a:rPr lang="en-US" altLang="en-US" sz="1400" i="1" dirty="0">
                <a:latin typeface="Times New Roman" panose="02020603050405020304" pitchFamily="18" charset="0"/>
              </a:rPr>
              <a:t>(</a:t>
            </a:r>
            <a:r>
              <a:rPr lang="en-US" altLang="en-US" sz="1400" i="1" dirty="0" err="1">
                <a:latin typeface="Times New Roman" panose="02020603050405020304" pitchFamily="18" charset="0"/>
              </a:rPr>
              <a:t>комплексний</a:t>
            </a:r>
            <a:r>
              <a:rPr lang="en-US" altLang="en-US" sz="1400" i="1" dirty="0">
                <a:latin typeface="Times New Roman" panose="02020603050405020304" pitchFamily="18" charset="0"/>
              </a:rPr>
              <a:t> </a:t>
            </a:r>
            <a:r>
              <a:rPr lang="en-US" altLang="en-US" sz="1400" i="1" dirty="0" err="1">
                <a:latin typeface="Times New Roman" panose="02020603050405020304" pitchFamily="18" charset="0"/>
              </a:rPr>
              <a:t>іон</a:t>
            </a:r>
            <a:r>
              <a:rPr lang="en-US" altLang="en-US" sz="1400" i="1" dirty="0">
                <a:latin typeface="Times New Roman" panose="02020603050405020304" pitchFamily="18" charset="0"/>
              </a:rPr>
              <a:t> [HgI</a:t>
            </a:r>
            <a:r>
              <a:rPr lang="en-US" altLang="en-US" sz="1400" i="1" baseline="-9000" dirty="0">
                <a:latin typeface="Times New Roman" panose="02020603050405020304" pitchFamily="18" charset="0"/>
              </a:rPr>
              <a:t>3</a:t>
            </a:r>
            <a:r>
              <a:rPr lang="en-US" altLang="en-US" sz="1400" i="1" dirty="0">
                <a:latin typeface="Times New Roman" panose="02020603050405020304" pitchFamily="18" charset="0"/>
              </a:rPr>
              <a:t>]</a:t>
            </a:r>
            <a:r>
              <a:rPr lang="en-US" altLang="en-US" sz="1400" i="1" baseline="27000" dirty="0">
                <a:latin typeface="Times New Roman" panose="02020603050405020304" pitchFamily="18" charset="0"/>
              </a:rPr>
              <a:t>–</a:t>
            </a:r>
            <a:r>
              <a:rPr lang="en-US" altLang="en-US" sz="1400" i="1" dirty="0">
                <a:latin typeface="Times New Roman" panose="02020603050405020304" pitchFamily="18" charset="0"/>
              </a:rPr>
              <a:t>)</a:t>
            </a:r>
          </a:p>
          <a:p>
            <a:pPr>
              <a:spcBef>
                <a:spcPts val="16"/>
              </a:spcBef>
            </a:pPr>
            <a:endParaRPr lang="en-US" altLang="en-US" sz="834" dirty="0">
              <a:latin typeface="Times New Roman" panose="02020603050405020304" pitchFamily="18" charset="0"/>
            </a:endParaRPr>
          </a:p>
          <a:p>
            <a:pPr marL="466273"/>
            <a:r>
              <a:rPr lang="uk-UA" altLang="en-US" sz="898" i="1" dirty="0" smtClean="0">
                <a:latin typeface="Times New Roman" panose="02020603050405020304" pitchFamily="18" charset="0"/>
              </a:rPr>
              <a:t>	</a:t>
            </a:r>
            <a:r>
              <a:rPr lang="uk-UA" altLang="en-US" sz="1400" i="1" dirty="0" smtClean="0">
                <a:latin typeface="Times New Roman" panose="02020603050405020304" pitchFamily="18" charset="0"/>
              </a:rPr>
              <a:t>			</a:t>
            </a:r>
            <a:r>
              <a:rPr lang="en-US" altLang="en-US" sz="1400" i="1" dirty="0" err="1" smtClean="0">
                <a:latin typeface="Times New Roman" panose="02020603050405020304" pitchFamily="18" charset="0"/>
              </a:rPr>
              <a:t>трикутник</a:t>
            </a:r>
            <a:r>
              <a:rPr lang="uk-UA" altLang="en-US" sz="1400" i="1" dirty="0" smtClean="0">
                <a:latin typeface="Times New Roman" panose="02020603050405020304" pitchFamily="18" charset="0"/>
              </a:rPr>
              <a:t> 	   		</a:t>
            </a:r>
            <a:r>
              <a:rPr lang="en-US" altLang="en-US" sz="1400" i="1" dirty="0">
                <a:latin typeface="Times New Roman" panose="02020603050405020304" pitchFamily="18" charset="0"/>
              </a:rPr>
              <a:t>	</a:t>
            </a:r>
            <a:r>
              <a:rPr lang="uk-UA" altLang="en-US" sz="1400" i="1" dirty="0" smtClean="0">
                <a:latin typeface="Times New Roman" panose="02020603050405020304" pitchFamily="18" charset="0"/>
              </a:rPr>
              <a:t>		</a:t>
            </a:r>
            <a:r>
              <a:rPr lang="en-US" altLang="en-US" sz="1400" i="1" dirty="0" err="1" smtClean="0">
                <a:latin typeface="Times New Roman" panose="02020603050405020304" pitchFamily="18" charset="0"/>
              </a:rPr>
              <a:t>тригональна</a:t>
            </a:r>
            <a:r>
              <a:rPr lang="en-US" altLang="en-US" sz="1400" i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1400" i="1" dirty="0" err="1" smtClean="0">
                <a:latin typeface="Times New Roman" panose="02020603050405020304" pitchFamily="18" charset="0"/>
              </a:rPr>
              <a:t>піраміда</a:t>
            </a:r>
            <a:endParaRPr lang="en-US" altLang="en-US" sz="1400" i="1" dirty="0">
              <a:latin typeface="Times New Roman" panose="02020603050405020304" pitchFamily="18" charset="0"/>
            </a:endParaRP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2484408" y="5837852"/>
            <a:ext cx="2615878" cy="580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49177" rIns="0" bIns="0">
            <a:spAutoFit/>
          </a:bodyPr>
          <a:lstStyle>
            <a:lvl1pPr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9pPr>
          </a:lstStyle>
          <a:p>
            <a:pPr marL="349196">
              <a:spcBef>
                <a:spcPts val="393"/>
              </a:spcBef>
            </a:pPr>
            <a:r>
              <a:rPr lang="en-US" altLang="en-US" sz="1600" i="1" dirty="0" err="1">
                <a:latin typeface="Times New Roman" panose="02020603050405020304" pitchFamily="18" charset="0"/>
              </a:rPr>
              <a:t>квадрат</a:t>
            </a:r>
            <a:endParaRPr lang="en-US" altLang="en-US" sz="1600" i="1" dirty="0">
              <a:latin typeface="Times New Roman" panose="02020603050405020304" pitchFamily="18" charset="0"/>
            </a:endParaRPr>
          </a:p>
          <a:p>
            <a:pPr marL="24434">
              <a:spcBef>
                <a:spcPts val="321"/>
              </a:spcBef>
            </a:pPr>
            <a:r>
              <a:rPr lang="en-US" altLang="en-US" sz="1600" i="1" dirty="0">
                <a:latin typeface="Times New Roman" panose="02020603050405020304" pitchFamily="18" charset="0"/>
              </a:rPr>
              <a:t>(</a:t>
            </a:r>
            <a:r>
              <a:rPr lang="en-US" altLang="en-US" sz="1600" i="1" dirty="0" err="1">
                <a:latin typeface="Times New Roman" panose="02020603050405020304" pitchFamily="18" charset="0"/>
              </a:rPr>
              <a:t>комплексний</a:t>
            </a:r>
            <a:r>
              <a:rPr lang="en-US" altLang="en-US" sz="1600" i="1" dirty="0">
                <a:latin typeface="Times New Roman" panose="02020603050405020304" pitchFamily="18" charset="0"/>
              </a:rPr>
              <a:t> </a:t>
            </a:r>
            <a:r>
              <a:rPr lang="en-US" altLang="en-US" sz="1600" i="1" dirty="0" err="1">
                <a:latin typeface="Times New Roman" panose="02020603050405020304" pitchFamily="18" charset="0"/>
              </a:rPr>
              <a:t>іон</a:t>
            </a:r>
            <a:r>
              <a:rPr lang="en-US" altLang="en-US" sz="1600" i="1" dirty="0">
                <a:latin typeface="Times New Roman" panose="02020603050405020304" pitchFamily="18" charset="0"/>
              </a:rPr>
              <a:t> [PtCl</a:t>
            </a:r>
            <a:r>
              <a:rPr lang="en-US" altLang="en-US" sz="1600" i="1" baseline="-9000" dirty="0">
                <a:latin typeface="Times New Roman" panose="02020603050405020304" pitchFamily="18" charset="0"/>
              </a:rPr>
              <a:t>4</a:t>
            </a:r>
            <a:r>
              <a:rPr lang="en-US" altLang="en-US" sz="1600" i="1" dirty="0">
                <a:latin typeface="Times New Roman" panose="02020603050405020304" pitchFamily="18" charset="0"/>
              </a:rPr>
              <a:t>]</a:t>
            </a:r>
            <a:r>
              <a:rPr lang="en-US" altLang="en-US" sz="1600" i="1" baseline="27000" dirty="0">
                <a:latin typeface="Times New Roman" panose="02020603050405020304" pitchFamily="18" charset="0"/>
              </a:rPr>
              <a:t>2–</a:t>
            </a:r>
            <a:r>
              <a:rPr lang="en-US" altLang="en-US" sz="1600" i="1" dirty="0"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5318948" y="5837852"/>
            <a:ext cx="3488622" cy="581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8081" rIns="0" bIns="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9pPr>
          </a:lstStyle>
          <a:p>
            <a:pPr marL="444894" indent="-419442">
              <a:lnSpc>
                <a:spcPct val="130000"/>
              </a:lnSpc>
              <a:spcBef>
                <a:spcPts val="64"/>
              </a:spcBef>
            </a:pPr>
            <a:r>
              <a:rPr lang="en-US" altLang="en-US" sz="1400" i="1" dirty="0" err="1">
                <a:latin typeface="Times New Roman" panose="02020603050405020304" pitchFamily="18" charset="0"/>
              </a:rPr>
              <a:t>тетраедр</a:t>
            </a:r>
            <a:r>
              <a:rPr lang="en-US" altLang="en-US" sz="1400" i="1" dirty="0">
                <a:latin typeface="Times New Roman" panose="02020603050405020304" pitchFamily="18" charset="0"/>
              </a:rPr>
              <a:t>	</a:t>
            </a:r>
            <a:r>
              <a:rPr lang="uk-UA" altLang="en-US" sz="1400" i="1" dirty="0" smtClean="0">
                <a:latin typeface="Times New Roman" panose="02020603050405020304" pitchFamily="18" charset="0"/>
              </a:rPr>
              <a:t>                   </a:t>
            </a:r>
            <a:r>
              <a:rPr lang="en-US" altLang="en-US" sz="1400" i="1" dirty="0" err="1" smtClean="0">
                <a:latin typeface="Times New Roman" panose="02020603050405020304" pitchFamily="18" charset="0"/>
              </a:rPr>
              <a:t>квадратна</a:t>
            </a:r>
            <a:r>
              <a:rPr lang="en-US" altLang="en-US" sz="1400" i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1400" i="1" dirty="0" err="1">
                <a:latin typeface="Times New Roman" panose="02020603050405020304" pitchFamily="18" charset="0"/>
              </a:rPr>
              <a:t>піраміда</a:t>
            </a:r>
            <a:r>
              <a:rPr lang="en-US" altLang="en-US" sz="1400" i="1" dirty="0">
                <a:latin typeface="Times New Roman" panose="02020603050405020304" pitchFamily="18" charset="0"/>
              </a:rPr>
              <a:t>  </a:t>
            </a:r>
            <a:endParaRPr lang="uk-UA" altLang="en-US" sz="1400" i="1" dirty="0" smtClean="0">
              <a:latin typeface="Times New Roman" panose="02020603050405020304" pitchFamily="18" charset="0"/>
            </a:endParaRPr>
          </a:p>
          <a:p>
            <a:pPr marL="444894" indent="-419442">
              <a:lnSpc>
                <a:spcPct val="130000"/>
              </a:lnSpc>
              <a:spcBef>
                <a:spcPts val="64"/>
              </a:spcBef>
            </a:pPr>
            <a:r>
              <a:rPr lang="en-US" altLang="en-US" sz="1400" i="1" dirty="0" smtClean="0">
                <a:latin typeface="Times New Roman" panose="02020603050405020304" pitchFamily="18" charset="0"/>
              </a:rPr>
              <a:t>(</a:t>
            </a:r>
            <a:r>
              <a:rPr lang="en-US" altLang="en-US" sz="1400" i="1" dirty="0" err="1">
                <a:latin typeface="Times New Roman" panose="02020603050405020304" pitchFamily="18" charset="0"/>
              </a:rPr>
              <a:t>комплексний</a:t>
            </a:r>
            <a:r>
              <a:rPr lang="en-US" altLang="en-US" sz="1400" i="1" dirty="0">
                <a:latin typeface="Times New Roman" panose="02020603050405020304" pitchFamily="18" charset="0"/>
              </a:rPr>
              <a:t> </a:t>
            </a:r>
            <a:r>
              <a:rPr lang="en-US" altLang="en-US" sz="1400" i="1" dirty="0" err="1">
                <a:latin typeface="Times New Roman" panose="02020603050405020304" pitchFamily="18" charset="0"/>
              </a:rPr>
              <a:t>іон</a:t>
            </a:r>
            <a:r>
              <a:rPr lang="en-US" altLang="en-US" sz="1400" i="1" dirty="0">
                <a:latin typeface="Times New Roman" panose="02020603050405020304" pitchFamily="18" charset="0"/>
              </a:rPr>
              <a:t> [Co(NСS)</a:t>
            </a:r>
            <a:r>
              <a:rPr lang="en-US" altLang="en-US" sz="1400" i="1" baseline="-9000" dirty="0">
                <a:latin typeface="Times New Roman" panose="02020603050405020304" pitchFamily="18" charset="0"/>
              </a:rPr>
              <a:t>4</a:t>
            </a:r>
            <a:r>
              <a:rPr lang="en-US" altLang="en-US" sz="1400" i="1" dirty="0">
                <a:latin typeface="Times New Roman" panose="02020603050405020304" pitchFamily="18" charset="0"/>
              </a:rPr>
              <a:t>]</a:t>
            </a:r>
            <a:r>
              <a:rPr lang="en-US" altLang="en-US" sz="1400" i="1" baseline="27000" dirty="0">
                <a:latin typeface="Times New Roman" panose="02020603050405020304" pitchFamily="18" charset="0"/>
              </a:rPr>
              <a:t>2–</a:t>
            </a:r>
            <a:r>
              <a:rPr lang="en-US" altLang="en-US" sz="1400" i="1" dirty="0">
                <a:latin typeface="Times New Roman" panose="02020603050405020304" pitchFamily="18" charset="0"/>
              </a:rPr>
              <a:t>)</a:t>
            </a:r>
          </a:p>
        </p:txBody>
      </p:sp>
      <p:pic>
        <p:nvPicPr>
          <p:cNvPr id="9225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5532" y="2767084"/>
            <a:ext cx="969842" cy="385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226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457" y="4137837"/>
            <a:ext cx="746276" cy="43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227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1607" y="4116800"/>
            <a:ext cx="777837" cy="43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228" name="Picture 1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7676" y="5085564"/>
            <a:ext cx="1099561" cy="812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229" name="Picture 1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8948" y="4897977"/>
            <a:ext cx="995587" cy="10072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230" name="Picture 1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0701" y="5181341"/>
            <a:ext cx="828743" cy="621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231" name="Picture 1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457" y="2913256"/>
            <a:ext cx="1142829" cy="2764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04644" y="4689225"/>
            <a:ext cx="11149643" cy="4469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289" indent="224992">
              <a:lnSpc>
                <a:spcPct val="128000"/>
              </a:lnSpc>
              <a:spcBef>
                <a:spcPts val="32"/>
              </a:spcBef>
            </a:pPr>
            <a:r>
              <a:rPr lang="en-US" altLang="en-US" b="1" i="1" dirty="0">
                <a:latin typeface="Times New Roman" panose="02020603050405020304" pitchFamily="18" charset="0"/>
              </a:rPr>
              <a:t>КЧ=4</a:t>
            </a:r>
            <a:r>
              <a:rPr lang="en-US" altLang="en-US" dirty="0">
                <a:latin typeface="Times New Roman" panose="02020603050405020304" pitchFamily="18" charset="0"/>
              </a:rPr>
              <a:t>. </a:t>
            </a:r>
            <a:r>
              <a:rPr lang="en-US" altLang="en-US" dirty="0" err="1">
                <a:latin typeface="Times New Roman" panose="02020603050405020304" pitchFamily="18" charset="0"/>
              </a:rPr>
              <a:t>Ці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сполуки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досить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поширені</a:t>
            </a:r>
            <a:r>
              <a:rPr lang="en-US" altLang="en-US" dirty="0">
                <a:latin typeface="Times New Roman" panose="02020603050405020304" pitchFamily="18" charset="0"/>
              </a:rPr>
              <a:t>. </a:t>
            </a:r>
            <a:r>
              <a:rPr lang="en-US" altLang="en-US" dirty="0" err="1">
                <a:latin typeface="Times New Roman" panose="02020603050405020304" pitchFamily="18" charset="0"/>
              </a:rPr>
              <a:t>Для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них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характерні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конфігурації</a:t>
            </a:r>
            <a:r>
              <a:rPr lang="en-US" altLang="en-US" dirty="0">
                <a:latin typeface="Times New Roman" panose="02020603050405020304" pitchFamily="18" charset="0"/>
              </a:rPr>
              <a:t>:  </a:t>
            </a:r>
            <a:r>
              <a:rPr lang="en-US" altLang="en-US" dirty="0" err="1">
                <a:latin typeface="Times New Roman" panose="02020603050405020304" pitchFamily="18" charset="0"/>
              </a:rPr>
              <a:t>квадрат</a:t>
            </a:r>
            <a:r>
              <a:rPr lang="en-US" altLang="en-US" dirty="0">
                <a:latin typeface="Times New Roman" panose="02020603050405020304" pitchFamily="18" charset="0"/>
              </a:rPr>
              <a:t>, </a:t>
            </a:r>
            <a:r>
              <a:rPr lang="en-US" altLang="en-US" dirty="0" err="1">
                <a:latin typeface="Times New Roman" panose="02020603050405020304" pitchFamily="18" charset="0"/>
              </a:rPr>
              <a:t>тетраедр</a:t>
            </a:r>
            <a:r>
              <a:rPr lang="en-US" altLang="en-US" dirty="0">
                <a:latin typeface="Times New Roman" panose="02020603050405020304" pitchFamily="18" charset="0"/>
              </a:rPr>
              <a:t>, </a:t>
            </a:r>
            <a:r>
              <a:rPr lang="en-US" altLang="en-US" dirty="0" err="1">
                <a:latin typeface="Times New Roman" panose="02020603050405020304" pitchFamily="18" charset="0"/>
              </a:rPr>
              <a:t>квадратна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піраміда</a:t>
            </a:r>
            <a:r>
              <a:rPr lang="en-US" altLang="en-US" dirty="0"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52314" y="6374241"/>
            <a:ext cx="47720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145">
              <a:spcBef>
                <a:spcPts val="64"/>
              </a:spcBef>
            </a:pPr>
            <a:r>
              <a:rPr lang="en-US" altLang="en-US" dirty="0" err="1">
                <a:latin typeface="Times New Roman" panose="02020603050405020304" pitchFamily="18" charset="0"/>
              </a:rPr>
              <a:t>Найбільш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вигідною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конфігурацією</a:t>
            </a:r>
            <a:r>
              <a:rPr lang="en-US" altLang="en-US" dirty="0">
                <a:latin typeface="Times New Roman" panose="02020603050405020304" pitchFamily="18" charset="0"/>
              </a:rPr>
              <a:t> є </a:t>
            </a:r>
            <a:r>
              <a:rPr lang="en-US" altLang="en-US" dirty="0" err="1">
                <a:latin typeface="Times New Roman" panose="02020603050405020304" pitchFamily="18" charset="0"/>
              </a:rPr>
              <a:t>тетраедр</a:t>
            </a:r>
            <a:r>
              <a:rPr lang="en-US" altLang="en-US" dirty="0">
                <a:latin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6098548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1414731" y="394010"/>
            <a:ext cx="10282687" cy="64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7388" rIns="0" bIns="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9pPr>
          </a:lstStyle>
          <a:p>
            <a:pPr marL="24434" indent="179179" algn="just">
              <a:lnSpc>
                <a:spcPct val="129000"/>
              </a:lnSpc>
              <a:spcBef>
                <a:spcPts val="64"/>
              </a:spcBef>
            </a:pPr>
            <a:r>
              <a:rPr lang="en-US" altLang="en-US" sz="1600" b="1" i="1" dirty="0">
                <a:latin typeface="Times New Roman" panose="02020603050405020304" pitchFamily="18" charset="0"/>
              </a:rPr>
              <a:t>КЧ=5</a:t>
            </a:r>
            <a:r>
              <a:rPr lang="en-US" altLang="en-US" sz="1600" dirty="0">
                <a:latin typeface="Times New Roman" panose="02020603050405020304" pitchFamily="18" charset="0"/>
              </a:rPr>
              <a:t>. </a:t>
            </a:r>
            <a:r>
              <a:rPr lang="en-US" altLang="en-US" sz="1600" dirty="0" err="1">
                <a:latin typeface="Times New Roman" panose="02020603050405020304" pitchFamily="18" charset="0"/>
              </a:rPr>
              <a:t>За</a:t>
            </a:r>
            <a:r>
              <a:rPr lang="en-US" altLang="en-US" sz="1600" dirty="0">
                <a:latin typeface="Times New Roman" panose="02020603050405020304" pitchFamily="18" charset="0"/>
              </a:rPr>
              <a:t> </a:t>
            </a:r>
            <a:r>
              <a:rPr lang="en-US" altLang="en-US" sz="1600" dirty="0" err="1">
                <a:latin typeface="Times New Roman" panose="02020603050405020304" pitchFamily="18" charset="0"/>
              </a:rPr>
              <a:t>будовою</a:t>
            </a:r>
            <a:r>
              <a:rPr lang="en-US" altLang="en-US" sz="1600" dirty="0">
                <a:latin typeface="Times New Roman" panose="02020603050405020304" pitchFamily="18" charset="0"/>
              </a:rPr>
              <a:t> </a:t>
            </a:r>
            <a:r>
              <a:rPr lang="en-US" altLang="en-US" sz="1600" dirty="0" err="1">
                <a:latin typeface="Times New Roman" panose="02020603050405020304" pitchFamily="18" charset="0"/>
              </a:rPr>
              <a:t>ці</a:t>
            </a:r>
            <a:r>
              <a:rPr lang="en-US" altLang="en-US" sz="1600" dirty="0">
                <a:latin typeface="Times New Roman" panose="02020603050405020304" pitchFamily="18" charset="0"/>
              </a:rPr>
              <a:t> </a:t>
            </a:r>
            <a:r>
              <a:rPr lang="en-US" altLang="en-US" sz="1600" dirty="0" err="1">
                <a:latin typeface="Times New Roman" panose="02020603050405020304" pitchFamily="18" charset="0"/>
              </a:rPr>
              <a:t>комплекси</a:t>
            </a:r>
            <a:r>
              <a:rPr lang="en-US" altLang="en-US" sz="1600" dirty="0">
                <a:latin typeface="Times New Roman" panose="02020603050405020304" pitchFamily="18" charset="0"/>
              </a:rPr>
              <a:t> </a:t>
            </a:r>
            <a:r>
              <a:rPr lang="en-US" altLang="en-US" sz="1600" dirty="0" err="1">
                <a:latin typeface="Times New Roman" panose="02020603050405020304" pitchFamily="18" charset="0"/>
              </a:rPr>
              <a:t>можуть</a:t>
            </a:r>
            <a:r>
              <a:rPr lang="en-US" altLang="en-US" sz="1600" dirty="0">
                <a:latin typeface="Times New Roman" panose="02020603050405020304" pitchFamily="18" charset="0"/>
              </a:rPr>
              <a:t> </a:t>
            </a:r>
            <a:r>
              <a:rPr lang="en-US" altLang="en-US" sz="1600" dirty="0" err="1">
                <a:latin typeface="Times New Roman" panose="02020603050405020304" pitchFamily="18" charset="0"/>
              </a:rPr>
              <a:t>бути</a:t>
            </a:r>
            <a:r>
              <a:rPr lang="en-US" altLang="en-US" sz="1600" dirty="0">
                <a:latin typeface="Times New Roman" panose="02020603050405020304" pitchFamily="18" charset="0"/>
              </a:rPr>
              <a:t> </a:t>
            </a:r>
            <a:r>
              <a:rPr lang="en-US" altLang="en-US" sz="1600" dirty="0" err="1">
                <a:latin typeface="Times New Roman" panose="02020603050405020304" pitchFamily="18" charset="0"/>
              </a:rPr>
              <a:t>як</a:t>
            </a:r>
            <a:r>
              <a:rPr lang="en-US" altLang="en-US" sz="1600" dirty="0">
                <a:latin typeface="Times New Roman" panose="02020603050405020304" pitchFamily="18" charset="0"/>
              </a:rPr>
              <a:t> </a:t>
            </a:r>
            <a:r>
              <a:rPr lang="en-US" altLang="en-US" sz="1600" dirty="0" err="1">
                <a:latin typeface="Times New Roman" panose="02020603050405020304" pitchFamily="18" charset="0"/>
              </a:rPr>
              <a:t>тетрагонально</a:t>
            </a:r>
            <a:r>
              <a:rPr lang="en-US" altLang="en-US" sz="1600" dirty="0">
                <a:latin typeface="Times New Roman" panose="02020603050405020304" pitchFamily="18" charset="0"/>
              </a:rPr>
              <a:t>– </a:t>
            </a:r>
            <a:r>
              <a:rPr lang="en-US" altLang="en-US" sz="1600" dirty="0" err="1">
                <a:latin typeface="Times New Roman" panose="02020603050405020304" pitchFamily="18" charset="0"/>
              </a:rPr>
              <a:t>пірамідальні</a:t>
            </a:r>
            <a:r>
              <a:rPr lang="en-US" altLang="en-US" sz="1600" dirty="0">
                <a:latin typeface="Times New Roman" panose="02020603050405020304" pitchFamily="18" charset="0"/>
              </a:rPr>
              <a:t>  (</a:t>
            </a:r>
            <a:r>
              <a:rPr lang="en-US" altLang="en-US" sz="1600" dirty="0" err="1">
                <a:latin typeface="Times New Roman" panose="02020603050405020304" pitchFamily="18" charset="0"/>
              </a:rPr>
              <a:t>комплексний</a:t>
            </a:r>
            <a:r>
              <a:rPr lang="en-US" altLang="en-US" sz="1600" dirty="0">
                <a:latin typeface="Times New Roman" panose="02020603050405020304" pitchFamily="18" charset="0"/>
              </a:rPr>
              <a:t> </a:t>
            </a:r>
            <a:r>
              <a:rPr lang="en-US" altLang="en-US" sz="1600" dirty="0" err="1">
                <a:latin typeface="Times New Roman" panose="02020603050405020304" pitchFamily="18" charset="0"/>
              </a:rPr>
              <a:t>іон</a:t>
            </a:r>
            <a:r>
              <a:rPr lang="en-US" altLang="en-US" sz="1600" dirty="0">
                <a:latin typeface="Times New Roman" panose="02020603050405020304" pitchFamily="18" charset="0"/>
              </a:rPr>
              <a:t> [Ni(CN)</a:t>
            </a:r>
            <a:r>
              <a:rPr lang="en-US" altLang="en-US" sz="1600" baseline="-9000" dirty="0">
                <a:latin typeface="Times New Roman" panose="02020603050405020304" pitchFamily="18" charset="0"/>
              </a:rPr>
              <a:t>5</a:t>
            </a:r>
            <a:r>
              <a:rPr lang="en-US" altLang="en-US" sz="1600" dirty="0">
                <a:latin typeface="Times New Roman" panose="02020603050405020304" pitchFamily="18" charset="0"/>
              </a:rPr>
              <a:t>]</a:t>
            </a:r>
            <a:r>
              <a:rPr lang="en-US" altLang="en-US" sz="1600" baseline="30000" dirty="0">
                <a:latin typeface="Times New Roman" panose="02020603050405020304" pitchFamily="18" charset="0"/>
              </a:rPr>
              <a:t>3–</a:t>
            </a:r>
            <a:r>
              <a:rPr lang="en-US" altLang="en-US" sz="1600" dirty="0">
                <a:latin typeface="Times New Roman" panose="02020603050405020304" pitchFamily="18" charset="0"/>
              </a:rPr>
              <a:t>), </a:t>
            </a:r>
            <a:r>
              <a:rPr lang="en-US" altLang="en-US" sz="1600" dirty="0" err="1">
                <a:latin typeface="Times New Roman" panose="02020603050405020304" pitchFamily="18" charset="0"/>
              </a:rPr>
              <a:t>так</a:t>
            </a:r>
            <a:r>
              <a:rPr lang="en-US" altLang="en-US" sz="1600" dirty="0">
                <a:latin typeface="Times New Roman" panose="02020603050405020304" pitchFamily="18" charset="0"/>
              </a:rPr>
              <a:t> і </a:t>
            </a:r>
            <a:r>
              <a:rPr lang="en-US" altLang="en-US" sz="1600" dirty="0" err="1">
                <a:latin typeface="Times New Roman" panose="02020603050405020304" pitchFamily="18" charset="0"/>
              </a:rPr>
              <a:t>тригонально-біпірамідальні</a:t>
            </a:r>
            <a:r>
              <a:rPr lang="en-US" altLang="en-US" sz="1600" dirty="0">
                <a:latin typeface="Times New Roman" panose="02020603050405020304" pitchFamily="18" charset="0"/>
              </a:rPr>
              <a:t> (</a:t>
            </a:r>
            <a:r>
              <a:rPr lang="en-US" altLang="en-US" sz="1600" dirty="0" err="1">
                <a:latin typeface="Times New Roman" panose="02020603050405020304" pitchFamily="18" charset="0"/>
              </a:rPr>
              <a:t>косплексний</a:t>
            </a:r>
            <a:r>
              <a:rPr lang="en-US" altLang="en-US" sz="1600" dirty="0">
                <a:latin typeface="Times New Roman" panose="02020603050405020304" pitchFamily="18" charset="0"/>
              </a:rPr>
              <a:t>  </a:t>
            </a:r>
            <a:r>
              <a:rPr lang="en-US" altLang="en-US" sz="1600" dirty="0" err="1">
                <a:latin typeface="Times New Roman" panose="02020603050405020304" pitchFamily="18" charset="0"/>
              </a:rPr>
              <a:t>іон</a:t>
            </a:r>
            <a:r>
              <a:rPr lang="en-US" altLang="en-US" sz="1600" dirty="0">
                <a:latin typeface="Times New Roman" panose="02020603050405020304" pitchFamily="18" charset="0"/>
              </a:rPr>
              <a:t> [CuCl</a:t>
            </a:r>
            <a:r>
              <a:rPr lang="en-US" altLang="en-US" sz="1600" baseline="-9000" dirty="0">
                <a:latin typeface="Times New Roman" panose="02020603050405020304" pitchFamily="18" charset="0"/>
              </a:rPr>
              <a:t>5</a:t>
            </a:r>
            <a:r>
              <a:rPr lang="en-US" altLang="en-US" sz="1600" dirty="0">
                <a:latin typeface="Times New Roman" panose="02020603050405020304" pitchFamily="18" charset="0"/>
              </a:rPr>
              <a:t>]</a:t>
            </a:r>
            <a:r>
              <a:rPr lang="en-US" altLang="en-US" sz="1600" baseline="30000" dirty="0">
                <a:latin typeface="Times New Roman" panose="02020603050405020304" pitchFamily="18" charset="0"/>
              </a:rPr>
              <a:t>3–</a:t>
            </a:r>
            <a:r>
              <a:rPr lang="en-US" altLang="en-US" sz="1600" dirty="0">
                <a:latin typeface="Times New Roman" panose="02020603050405020304" pitchFamily="18" charset="0"/>
              </a:rPr>
              <a:t>).</a:t>
            </a: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1414731" y="1299743"/>
            <a:ext cx="2659841" cy="572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8081" rIns="0" bIns="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9pPr>
          </a:lstStyle>
          <a:p>
            <a:pPr marL="24434" indent="72283">
              <a:lnSpc>
                <a:spcPct val="128000"/>
              </a:lnSpc>
              <a:spcBef>
                <a:spcPts val="64"/>
              </a:spcBef>
            </a:pPr>
            <a:r>
              <a:rPr lang="en-US" altLang="en-US" sz="1400" i="1" dirty="0" err="1">
                <a:latin typeface="Times New Roman" panose="02020603050405020304" pitchFamily="18" charset="0"/>
              </a:rPr>
              <a:t>тетрагональна</a:t>
            </a:r>
            <a:r>
              <a:rPr lang="en-US" altLang="en-US" sz="1400" i="1" dirty="0">
                <a:latin typeface="Times New Roman" panose="02020603050405020304" pitchFamily="18" charset="0"/>
              </a:rPr>
              <a:t> </a:t>
            </a:r>
            <a:r>
              <a:rPr lang="en-US" altLang="en-US" sz="1400" i="1" dirty="0" err="1" smtClean="0">
                <a:latin typeface="Times New Roman" panose="02020603050405020304" pitchFamily="18" charset="0"/>
              </a:rPr>
              <a:t>піраміда</a:t>
            </a:r>
            <a:endParaRPr lang="uk-UA" altLang="en-US" sz="1400" i="1" dirty="0" smtClean="0">
              <a:latin typeface="Times New Roman" panose="02020603050405020304" pitchFamily="18" charset="0"/>
            </a:endParaRPr>
          </a:p>
          <a:p>
            <a:pPr marL="24434" indent="72283">
              <a:lnSpc>
                <a:spcPct val="128000"/>
              </a:lnSpc>
              <a:spcBef>
                <a:spcPts val="64"/>
              </a:spcBef>
            </a:pPr>
            <a:r>
              <a:rPr lang="en-US" altLang="en-US" sz="1400" i="1" dirty="0" smtClean="0">
                <a:latin typeface="Times New Roman" panose="02020603050405020304" pitchFamily="18" charset="0"/>
              </a:rPr>
              <a:t>  </a:t>
            </a:r>
            <a:r>
              <a:rPr lang="en-US" altLang="en-US" sz="1400" i="1" dirty="0">
                <a:latin typeface="Times New Roman" panose="02020603050405020304" pitchFamily="18" charset="0"/>
              </a:rPr>
              <a:t>(</a:t>
            </a:r>
            <a:r>
              <a:rPr lang="en-US" altLang="en-US" sz="1400" i="1" dirty="0" err="1">
                <a:latin typeface="Times New Roman" panose="02020603050405020304" pitchFamily="18" charset="0"/>
              </a:rPr>
              <a:t>комплексний</a:t>
            </a:r>
            <a:r>
              <a:rPr lang="en-US" altLang="en-US" sz="1400" i="1" dirty="0">
                <a:latin typeface="Times New Roman" panose="02020603050405020304" pitchFamily="18" charset="0"/>
              </a:rPr>
              <a:t> </a:t>
            </a:r>
            <a:r>
              <a:rPr lang="en-US" altLang="en-US" sz="1400" i="1" dirty="0" err="1">
                <a:latin typeface="Times New Roman" panose="02020603050405020304" pitchFamily="18" charset="0"/>
              </a:rPr>
              <a:t>іон</a:t>
            </a:r>
            <a:r>
              <a:rPr lang="en-US" altLang="en-US" sz="1400" i="1" dirty="0">
                <a:latin typeface="Times New Roman" panose="02020603050405020304" pitchFamily="18" charset="0"/>
              </a:rPr>
              <a:t> Ni(CN)</a:t>
            </a:r>
            <a:r>
              <a:rPr lang="en-US" altLang="en-US" sz="1400" i="1" baseline="-9000" dirty="0">
                <a:latin typeface="Times New Roman" panose="02020603050405020304" pitchFamily="18" charset="0"/>
              </a:rPr>
              <a:t>5</a:t>
            </a:r>
            <a:r>
              <a:rPr lang="en-US" altLang="en-US" sz="1400" i="1" dirty="0">
                <a:latin typeface="Times New Roman" panose="02020603050405020304" pitchFamily="18" charset="0"/>
              </a:rPr>
              <a:t>]</a:t>
            </a:r>
            <a:r>
              <a:rPr lang="en-US" altLang="en-US" sz="1400" i="1" baseline="27000" dirty="0">
                <a:latin typeface="Times New Roman" panose="02020603050405020304" pitchFamily="18" charset="0"/>
              </a:rPr>
              <a:t>3–</a:t>
            </a:r>
            <a:r>
              <a:rPr lang="en-US" altLang="en-US" sz="1400" i="1" dirty="0"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7919492" y="1231345"/>
            <a:ext cx="2313690" cy="572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8081" rIns="0" bIns="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9pPr>
          </a:lstStyle>
          <a:p>
            <a:pPr marL="32578" indent="70247">
              <a:lnSpc>
                <a:spcPct val="128000"/>
              </a:lnSpc>
              <a:spcBef>
                <a:spcPts val="64"/>
              </a:spcBef>
            </a:pPr>
            <a:r>
              <a:rPr lang="en-US" altLang="en-US" sz="1400" i="1" dirty="0" err="1">
                <a:latin typeface="Times New Roman" panose="02020603050405020304" pitchFamily="18" charset="0"/>
              </a:rPr>
              <a:t>тригональна</a:t>
            </a:r>
            <a:r>
              <a:rPr lang="en-US" altLang="en-US" sz="1400" i="1" dirty="0">
                <a:latin typeface="Times New Roman" panose="02020603050405020304" pitchFamily="18" charset="0"/>
              </a:rPr>
              <a:t>	</a:t>
            </a:r>
            <a:r>
              <a:rPr lang="en-US" altLang="en-US" sz="1400" i="1" dirty="0" err="1">
                <a:latin typeface="Times New Roman" panose="02020603050405020304" pitchFamily="18" charset="0"/>
              </a:rPr>
              <a:t>біпіраміда</a:t>
            </a:r>
            <a:r>
              <a:rPr lang="en-US" altLang="en-US" sz="1400" i="1" dirty="0">
                <a:latin typeface="Times New Roman" panose="02020603050405020304" pitchFamily="18" charset="0"/>
              </a:rPr>
              <a:t>  </a:t>
            </a:r>
            <a:endParaRPr lang="uk-UA" altLang="en-US" sz="1400" i="1" dirty="0" smtClean="0">
              <a:latin typeface="Times New Roman" panose="02020603050405020304" pitchFamily="18" charset="0"/>
            </a:endParaRPr>
          </a:p>
          <a:p>
            <a:pPr marL="32578" indent="70247">
              <a:lnSpc>
                <a:spcPct val="128000"/>
              </a:lnSpc>
              <a:spcBef>
                <a:spcPts val="64"/>
              </a:spcBef>
            </a:pPr>
            <a:r>
              <a:rPr lang="en-US" altLang="en-US" sz="1400" i="1" dirty="0" smtClean="0">
                <a:latin typeface="Times New Roman" panose="02020603050405020304" pitchFamily="18" charset="0"/>
              </a:rPr>
              <a:t>(</a:t>
            </a:r>
            <a:r>
              <a:rPr lang="en-US" altLang="en-US" sz="1400" i="1" dirty="0" err="1">
                <a:latin typeface="Times New Roman" panose="02020603050405020304" pitchFamily="18" charset="0"/>
              </a:rPr>
              <a:t>косплексний</a:t>
            </a:r>
            <a:r>
              <a:rPr lang="en-US" altLang="en-US" sz="1400" i="1" dirty="0">
                <a:latin typeface="Times New Roman" panose="02020603050405020304" pitchFamily="18" charset="0"/>
              </a:rPr>
              <a:t> </a:t>
            </a:r>
            <a:r>
              <a:rPr lang="en-US" altLang="en-US" sz="1400" i="1" dirty="0" err="1">
                <a:latin typeface="Times New Roman" panose="02020603050405020304" pitchFamily="18" charset="0"/>
              </a:rPr>
              <a:t>іон</a:t>
            </a:r>
            <a:r>
              <a:rPr lang="en-US" altLang="en-US" sz="1400" i="1" dirty="0">
                <a:latin typeface="Times New Roman" panose="02020603050405020304" pitchFamily="18" charset="0"/>
              </a:rPr>
              <a:t> [CuCl</a:t>
            </a:r>
            <a:r>
              <a:rPr lang="en-US" altLang="en-US" sz="1400" i="1" baseline="-9000" dirty="0">
                <a:latin typeface="Times New Roman" panose="02020603050405020304" pitchFamily="18" charset="0"/>
              </a:rPr>
              <a:t>5</a:t>
            </a:r>
            <a:r>
              <a:rPr lang="en-US" altLang="en-US" sz="1400" i="1" dirty="0">
                <a:latin typeface="Times New Roman" panose="02020603050405020304" pitchFamily="18" charset="0"/>
              </a:rPr>
              <a:t>]</a:t>
            </a:r>
            <a:r>
              <a:rPr lang="en-US" altLang="en-US" sz="1400" i="1" baseline="27000" dirty="0">
                <a:latin typeface="Times New Roman" panose="02020603050405020304" pitchFamily="18" charset="0"/>
              </a:rPr>
              <a:t>3–</a:t>
            </a:r>
            <a:r>
              <a:rPr lang="en-US" altLang="en-US" sz="1400" i="1" dirty="0"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1030519" y="2199647"/>
            <a:ext cx="10537503" cy="4999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7388" rIns="0" bIns="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9pPr>
          </a:lstStyle>
          <a:p>
            <a:pPr marL="8145" indent="224992" algn="just">
              <a:spcBef>
                <a:spcPts val="64"/>
              </a:spcBef>
            </a:pPr>
            <a:r>
              <a:rPr lang="en-US" altLang="en-US" sz="1600" b="1" i="1" dirty="0">
                <a:latin typeface="Times New Roman" panose="02020603050405020304" pitchFamily="18" charset="0"/>
              </a:rPr>
              <a:t>КЧ=6. </a:t>
            </a:r>
            <a:r>
              <a:rPr lang="en-US" altLang="en-US" sz="1600" dirty="0" err="1">
                <a:latin typeface="Times New Roman" panose="02020603050405020304" pitchFamily="18" charset="0"/>
              </a:rPr>
              <a:t>Такі</a:t>
            </a:r>
            <a:r>
              <a:rPr lang="en-US" altLang="en-US" sz="1600" dirty="0">
                <a:latin typeface="Times New Roman" panose="02020603050405020304" pitchFamily="18" charset="0"/>
              </a:rPr>
              <a:t> </a:t>
            </a:r>
            <a:r>
              <a:rPr lang="en-US" altLang="en-US" sz="1600" dirty="0" err="1">
                <a:latin typeface="Times New Roman" panose="02020603050405020304" pitchFamily="18" charset="0"/>
              </a:rPr>
              <a:t>сполуки</a:t>
            </a:r>
            <a:r>
              <a:rPr lang="en-US" altLang="en-US" sz="1600" dirty="0">
                <a:latin typeface="Times New Roman" panose="02020603050405020304" pitchFamily="18" charset="0"/>
              </a:rPr>
              <a:t> </a:t>
            </a:r>
            <a:r>
              <a:rPr lang="en-US" altLang="en-US" sz="1600" dirty="0" err="1">
                <a:latin typeface="Times New Roman" panose="02020603050405020304" pitchFamily="18" charset="0"/>
              </a:rPr>
              <a:t>реалізовуються</a:t>
            </a:r>
            <a:r>
              <a:rPr lang="en-US" altLang="en-US" sz="1600" dirty="0">
                <a:latin typeface="Times New Roman" panose="02020603050405020304" pitchFamily="18" charset="0"/>
              </a:rPr>
              <a:t> в </a:t>
            </a:r>
            <a:r>
              <a:rPr lang="en-US" altLang="en-US" sz="1600" dirty="0" err="1">
                <a:latin typeface="Times New Roman" panose="02020603050405020304" pitchFamily="18" charset="0"/>
              </a:rPr>
              <a:t>октаедрі</a:t>
            </a:r>
            <a:r>
              <a:rPr lang="en-US" altLang="en-US" sz="1600" dirty="0">
                <a:latin typeface="Times New Roman" panose="02020603050405020304" pitchFamily="18" charset="0"/>
              </a:rPr>
              <a:t> (</a:t>
            </a:r>
            <a:r>
              <a:rPr lang="en-US" altLang="en-US" sz="1600" dirty="0" err="1">
                <a:latin typeface="Times New Roman" panose="02020603050405020304" pitchFamily="18" charset="0"/>
              </a:rPr>
              <a:t>тетрагональна</a:t>
            </a:r>
            <a:r>
              <a:rPr lang="en-US" altLang="en-US" sz="1600" dirty="0">
                <a:latin typeface="Times New Roman" panose="02020603050405020304" pitchFamily="18" charset="0"/>
              </a:rPr>
              <a:t> </a:t>
            </a:r>
            <a:r>
              <a:rPr lang="en-US" altLang="en-US" sz="1600" dirty="0" err="1">
                <a:latin typeface="Times New Roman" panose="02020603050405020304" pitchFamily="18" charset="0"/>
              </a:rPr>
              <a:t>біпіраміда</a:t>
            </a:r>
            <a:r>
              <a:rPr lang="en-US" altLang="en-US" sz="1600" dirty="0">
                <a:latin typeface="Times New Roman" panose="02020603050405020304" pitchFamily="18" charset="0"/>
              </a:rPr>
              <a:t>),  </a:t>
            </a:r>
            <a:r>
              <a:rPr lang="en-US" altLang="en-US" sz="1600" dirty="0" err="1">
                <a:latin typeface="Times New Roman" panose="02020603050405020304" pitchFamily="18" charset="0"/>
              </a:rPr>
              <a:t>плоскому</a:t>
            </a:r>
            <a:r>
              <a:rPr lang="en-US" altLang="en-US" sz="1600" dirty="0">
                <a:latin typeface="Times New Roman" panose="02020603050405020304" pitchFamily="18" charset="0"/>
              </a:rPr>
              <a:t> </a:t>
            </a:r>
            <a:r>
              <a:rPr lang="en-US" altLang="en-US" sz="1600" dirty="0" err="1">
                <a:latin typeface="Times New Roman" panose="02020603050405020304" pitchFamily="18" charset="0"/>
              </a:rPr>
              <a:t>шестикутнику</a:t>
            </a:r>
            <a:r>
              <a:rPr lang="en-US" altLang="en-US" sz="1600" dirty="0">
                <a:latin typeface="Times New Roman" panose="02020603050405020304" pitchFamily="18" charset="0"/>
              </a:rPr>
              <a:t>, </a:t>
            </a:r>
            <a:r>
              <a:rPr lang="en-US" altLang="en-US" sz="1600" dirty="0" err="1">
                <a:latin typeface="Times New Roman" panose="02020603050405020304" pitchFamily="18" charset="0"/>
              </a:rPr>
              <a:t>тригранній</a:t>
            </a:r>
            <a:r>
              <a:rPr lang="en-US" altLang="en-US" sz="1600" dirty="0">
                <a:latin typeface="Times New Roman" panose="02020603050405020304" pitchFamily="18" charset="0"/>
              </a:rPr>
              <a:t> </a:t>
            </a:r>
            <a:r>
              <a:rPr lang="en-US" altLang="en-US" sz="1600" dirty="0" err="1">
                <a:latin typeface="Times New Roman" panose="02020603050405020304" pitchFamily="18" charset="0"/>
              </a:rPr>
              <a:t>призьмі</a:t>
            </a:r>
            <a:r>
              <a:rPr lang="en-US" altLang="en-US" sz="1600" dirty="0">
                <a:latin typeface="Times New Roman" panose="02020603050405020304" pitchFamily="18" charset="0"/>
              </a:rPr>
              <a:t>. </a:t>
            </a:r>
            <a:r>
              <a:rPr lang="en-US" altLang="en-US" sz="1600" dirty="0" err="1">
                <a:latin typeface="Times New Roman" panose="02020603050405020304" pitchFamily="18" charset="0"/>
              </a:rPr>
              <a:t>Координаційних</a:t>
            </a:r>
            <a:r>
              <a:rPr lang="en-US" altLang="en-US" sz="1600" dirty="0">
                <a:latin typeface="Times New Roman" panose="02020603050405020304" pitchFamily="18" charset="0"/>
              </a:rPr>
              <a:t> </a:t>
            </a:r>
            <a:r>
              <a:rPr lang="en-US" altLang="en-US" sz="1600" dirty="0" err="1">
                <a:latin typeface="Times New Roman" panose="02020603050405020304" pitchFamily="18" charset="0"/>
              </a:rPr>
              <a:t>сполук</a:t>
            </a:r>
            <a:r>
              <a:rPr lang="en-US" altLang="en-US" sz="1600" dirty="0">
                <a:latin typeface="Times New Roman" panose="02020603050405020304" pitchFamily="18" charset="0"/>
              </a:rPr>
              <a:t> з КЧ  </a:t>
            </a:r>
            <a:r>
              <a:rPr lang="en-US" altLang="en-US" sz="1600" dirty="0" err="1">
                <a:latin typeface="Times New Roman" panose="02020603050405020304" pitchFamily="18" charset="0"/>
              </a:rPr>
              <a:t>центрального</a:t>
            </a:r>
            <a:r>
              <a:rPr lang="en-US" altLang="en-US" sz="1600" dirty="0">
                <a:latin typeface="Times New Roman" panose="02020603050405020304" pitchFamily="18" charset="0"/>
              </a:rPr>
              <a:t> </a:t>
            </a:r>
            <a:r>
              <a:rPr lang="en-US" altLang="en-US" sz="1600" dirty="0" err="1">
                <a:latin typeface="Times New Roman" panose="02020603050405020304" pitchFamily="18" charset="0"/>
              </a:rPr>
              <a:t>атома</a:t>
            </a:r>
            <a:r>
              <a:rPr lang="en-US" altLang="en-US" sz="1600" dirty="0">
                <a:latin typeface="Times New Roman" panose="02020603050405020304" pitchFamily="18" charset="0"/>
              </a:rPr>
              <a:t> </a:t>
            </a:r>
            <a:r>
              <a:rPr lang="en-US" altLang="en-US" sz="1600" dirty="0" err="1">
                <a:latin typeface="Times New Roman" panose="02020603050405020304" pitchFamily="18" charset="0"/>
              </a:rPr>
              <a:t>рівним</a:t>
            </a:r>
            <a:r>
              <a:rPr lang="en-US" altLang="en-US" sz="1600" dirty="0">
                <a:latin typeface="Times New Roman" panose="02020603050405020304" pitchFamily="18" charset="0"/>
              </a:rPr>
              <a:t> </a:t>
            </a:r>
            <a:r>
              <a:rPr lang="en-US" altLang="en-US" sz="1600" dirty="0" smtClean="0">
                <a:latin typeface="Times New Roman" panose="02020603050405020304" pitchFamily="18" charset="0"/>
              </a:rPr>
              <a:t>6</a:t>
            </a:r>
            <a:r>
              <a:rPr lang="uk-UA" altLang="en-US" sz="1600" dirty="0" smtClean="0">
                <a:latin typeface="Times New Roman" panose="02020603050405020304" pitchFamily="18" charset="0"/>
              </a:rPr>
              <a:t>.</a:t>
            </a:r>
            <a:endParaRPr lang="en-US" altLang="en-US" sz="1600" dirty="0">
              <a:latin typeface="Times New Roman" panose="02020603050405020304" pitchFamily="18" charset="0"/>
            </a:endParaRP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741872" y="3690655"/>
            <a:ext cx="10955546" cy="10322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7388" rIns="0" bIns="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9pPr>
          </a:lstStyle>
          <a:p>
            <a:pPr marL="8145" indent="427587" algn="r">
              <a:lnSpc>
                <a:spcPct val="129000"/>
              </a:lnSpc>
              <a:spcBef>
                <a:spcPts val="64"/>
              </a:spcBef>
            </a:pPr>
            <a:r>
              <a:rPr lang="en-US" altLang="en-US" sz="898" i="1" dirty="0" smtClean="0">
                <a:latin typeface="Times New Roman" panose="02020603050405020304" pitchFamily="18" charset="0"/>
              </a:rPr>
              <a:t> </a:t>
            </a:r>
            <a:endParaRPr lang="uk-UA" altLang="en-US" sz="898" i="1" dirty="0" smtClean="0">
              <a:latin typeface="Times New Roman" panose="02020603050405020304" pitchFamily="18" charset="0"/>
            </a:endParaRPr>
          </a:p>
          <a:p>
            <a:pPr marL="8145" indent="427587" algn="just">
              <a:lnSpc>
                <a:spcPct val="129000"/>
              </a:lnSpc>
              <a:spcBef>
                <a:spcPts val="64"/>
              </a:spcBef>
            </a:pPr>
            <a:r>
              <a:rPr lang="en-US" altLang="en-US" sz="1400" i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1400" b="1" i="1" dirty="0">
                <a:latin typeface="Times New Roman" panose="02020603050405020304" pitchFamily="18" charset="0"/>
              </a:rPr>
              <a:t>КЧ=7</a:t>
            </a:r>
            <a:r>
              <a:rPr lang="en-US" altLang="en-US" sz="1400" b="1" dirty="0">
                <a:latin typeface="Times New Roman" panose="02020603050405020304" pitchFamily="18" charset="0"/>
              </a:rPr>
              <a:t>. </a:t>
            </a:r>
            <a:r>
              <a:rPr lang="en-US" altLang="en-US" sz="1400" dirty="0" err="1">
                <a:latin typeface="Times New Roman" panose="02020603050405020304" pitchFamily="18" charset="0"/>
              </a:rPr>
              <a:t>Сполуки</a:t>
            </a:r>
            <a:r>
              <a:rPr lang="en-US" altLang="en-US" sz="1400" dirty="0">
                <a:latin typeface="Times New Roman" panose="02020603050405020304" pitchFamily="18" charset="0"/>
              </a:rPr>
              <a:t> </a:t>
            </a:r>
            <a:r>
              <a:rPr lang="uk-UA" altLang="en-US" sz="1400" dirty="0" smtClean="0">
                <a:latin typeface="Times New Roman" panose="02020603050405020304" pitchFamily="18" charset="0"/>
              </a:rPr>
              <a:t>з</a:t>
            </a:r>
            <a:r>
              <a:rPr lang="en-US" altLang="en-US" sz="1400" dirty="0" err="1" smtClean="0">
                <a:latin typeface="Times New Roman" panose="02020603050405020304" pitchFamily="18" charset="0"/>
              </a:rPr>
              <a:t>устрічаються</a:t>
            </a:r>
            <a:r>
              <a:rPr lang="en-US" altLang="en-US" sz="1400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1400" dirty="0" err="1">
                <a:latin typeface="Times New Roman" panose="02020603050405020304" pitchFamily="18" charset="0"/>
              </a:rPr>
              <a:t>менше</a:t>
            </a:r>
            <a:r>
              <a:rPr lang="en-US" altLang="en-US" sz="1400" dirty="0">
                <a:latin typeface="Times New Roman" panose="02020603050405020304" pitchFamily="18" charset="0"/>
              </a:rPr>
              <a:t>.  </a:t>
            </a:r>
            <a:r>
              <a:rPr lang="en-US" altLang="en-US" sz="1400" dirty="0" err="1">
                <a:latin typeface="Times New Roman" panose="02020603050405020304" pitchFamily="18" charset="0"/>
              </a:rPr>
              <a:t>Цьому</a:t>
            </a:r>
            <a:r>
              <a:rPr lang="en-US" altLang="en-US" sz="1400" dirty="0">
                <a:latin typeface="Times New Roman" panose="02020603050405020304" pitchFamily="18" charset="0"/>
              </a:rPr>
              <a:t> </a:t>
            </a:r>
            <a:r>
              <a:rPr lang="en-US" altLang="en-US" sz="1400" dirty="0" err="1">
                <a:latin typeface="Times New Roman" panose="02020603050405020304" pitchFamily="18" charset="0"/>
              </a:rPr>
              <a:t>числу</a:t>
            </a:r>
            <a:r>
              <a:rPr lang="en-US" altLang="en-US" sz="1400" dirty="0">
                <a:latin typeface="Times New Roman" panose="02020603050405020304" pitchFamily="18" charset="0"/>
              </a:rPr>
              <a:t> </a:t>
            </a:r>
            <a:r>
              <a:rPr lang="en-US" altLang="en-US" sz="1400" dirty="0" err="1">
                <a:latin typeface="Times New Roman" panose="02020603050405020304" pitchFamily="18" charset="0"/>
              </a:rPr>
              <a:t>відповідають</a:t>
            </a:r>
            <a:r>
              <a:rPr lang="en-US" altLang="en-US" sz="1400" dirty="0">
                <a:latin typeface="Times New Roman" panose="02020603050405020304" pitchFamily="18" charset="0"/>
              </a:rPr>
              <a:t> </a:t>
            </a:r>
            <a:r>
              <a:rPr lang="en-US" altLang="en-US" sz="1400" dirty="0" err="1">
                <a:latin typeface="Times New Roman" panose="02020603050405020304" pitchFamily="18" charset="0"/>
              </a:rPr>
              <a:t>три</a:t>
            </a:r>
            <a:r>
              <a:rPr lang="en-US" altLang="en-US" sz="1400" dirty="0">
                <a:latin typeface="Times New Roman" panose="02020603050405020304" pitchFamily="18" charset="0"/>
              </a:rPr>
              <a:t> </a:t>
            </a:r>
            <a:r>
              <a:rPr lang="en-US" altLang="en-US" sz="1400" dirty="0" err="1">
                <a:latin typeface="Times New Roman" panose="02020603050405020304" pitchFamily="18" charset="0"/>
              </a:rPr>
              <a:t>геометричні</a:t>
            </a:r>
            <a:r>
              <a:rPr lang="en-US" altLang="en-US" sz="1400" dirty="0">
                <a:latin typeface="Times New Roman" panose="02020603050405020304" pitchFamily="18" charset="0"/>
              </a:rPr>
              <a:t> </a:t>
            </a:r>
            <a:r>
              <a:rPr lang="en-US" altLang="en-US" sz="1400" dirty="0" err="1">
                <a:latin typeface="Times New Roman" panose="02020603050405020304" pitchFamily="18" charset="0"/>
              </a:rPr>
              <a:t>поліедри</a:t>
            </a:r>
            <a:r>
              <a:rPr lang="en-US" altLang="en-US" sz="1400" dirty="0">
                <a:latin typeface="Times New Roman" panose="02020603050405020304" pitchFamily="18" charset="0"/>
              </a:rPr>
              <a:t>: 1) </a:t>
            </a:r>
            <a:r>
              <a:rPr lang="en-US" altLang="en-US" sz="1400" dirty="0" err="1">
                <a:latin typeface="Times New Roman" panose="02020603050405020304" pitchFamily="18" charset="0"/>
              </a:rPr>
              <a:t>тригонльна</a:t>
            </a:r>
            <a:r>
              <a:rPr lang="en-US" altLang="en-US" sz="1400" dirty="0">
                <a:latin typeface="Times New Roman" panose="02020603050405020304" pitchFamily="18" charset="0"/>
              </a:rPr>
              <a:t> </a:t>
            </a:r>
            <a:r>
              <a:rPr lang="en-US" altLang="en-US" sz="1400" dirty="0" err="1">
                <a:latin typeface="Times New Roman" panose="02020603050405020304" pitchFamily="18" charset="0"/>
              </a:rPr>
              <a:t>призма</a:t>
            </a:r>
            <a:r>
              <a:rPr lang="en-US" altLang="en-US" sz="1400" dirty="0">
                <a:latin typeface="Times New Roman" panose="02020603050405020304" pitchFamily="18" charset="0"/>
              </a:rPr>
              <a:t>, в  </a:t>
            </a:r>
            <a:r>
              <a:rPr lang="en-US" altLang="en-US" sz="1400" dirty="0" err="1">
                <a:latin typeface="Times New Roman" panose="02020603050405020304" pitchFamily="18" charset="0"/>
              </a:rPr>
              <a:t>якій</a:t>
            </a:r>
            <a:r>
              <a:rPr lang="en-US" altLang="en-US" sz="1400" dirty="0">
                <a:latin typeface="Times New Roman" panose="02020603050405020304" pitchFamily="18" charset="0"/>
              </a:rPr>
              <a:t>	</a:t>
            </a:r>
            <a:r>
              <a:rPr lang="en-US" altLang="en-US" sz="1400" dirty="0" err="1">
                <a:latin typeface="Times New Roman" panose="02020603050405020304" pitchFamily="18" charset="0"/>
              </a:rPr>
              <a:t>сьомий</a:t>
            </a:r>
            <a:r>
              <a:rPr lang="en-US" altLang="en-US" sz="1400" dirty="0">
                <a:latin typeface="Times New Roman" panose="02020603050405020304" pitchFamily="18" charset="0"/>
              </a:rPr>
              <a:t>	</a:t>
            </a:r>
            <a:r>
              <a:rPr lang="en-US" altLang="en-US" sz="1400" dirty="0" err="1">
                <a:latin typeface="Times New Roman" panose="02020603050405020304" pitchFamily="18" charset="0"/>
              </a:rPr>
              <a:t>ліганд</a:t>
            </a:r>
            <a:r>
              <a:rPr lang="en-US" altLang="en-US" sz="1400" dirty="0">
                <a:latin typeface="Times New Roman" panose="02020603050405020304" pitchFamily="18" charset="0"/>
              </a:rPr>
              <a:t>	</a:t>
            </a:r>
            <a:r>
              <a:rPr lang="en-US" altLang="en-US" sz="1400" dirty="0" err="1">
                <a:latin typeface="Times New Roman" panose="02020603050405020304" pitchFamily="18" charset="0"/>
              </a:rPr>
              <a:t>розташований</a:t>
            </a:r>
            <a:r>
              <a:rPr lang="en-US" altLang="en-US" sz="1400" dirty="0">
                <a:latin typeface="Times New Roman" panose="02020603050405020304" pitchFamily="18" charset="0"/>
              </a:rPr>
              <a:t>	</a:t>
            </a:r>
            <a:r>
              <a:rPr lang="en-US" altLang="en-US" sz="1400" dirty="0" err="1">
                <a:latin typeface="Times New Roman" panose="02020603050405020304" pitchFamily="18" charset="0"/>
              </a:rPr>
              <a:t>над</a:t>
            </a:r>
            <a:r>
              <a:rPr lang="en-US" altLang="en-US" sz="1400" dirty="0">
                <a:latin typeface="Times New Roman" panose="02020603050405020304" pitchFamily="18" charset="0"/>
              </a:rPr>
              <a:t>	</a:t>
            </a:r>
            <a:r>
              <a:rPr lang="en-US" altLang="en-US" sz="1400" dirty="0" err="1">
                <a:latin typeface="Times New Roman" panose="02020603050405020304" pitchFamily="18" charset="0"/>
              </a:rPr>
              <a:t>центром</a:t>
            </a:r>
            <a:r>
              <a:rPr lang="en-US" altLang="en-US" sz="1400" dirty="0">
                <a:latin typeface="Times New Roman" panose="02020603050405020304" pitchFamily="18" charset="0"/>
              </a:rPr>
              <a:t>	</a:t>
            </a:r>
            <a:r>
              <a:rPr lang="en-US" altLang="en-US" sz="1400" dirty="0" err="1" smtClean="0">
                <a:latin typeface="Times New Roman" panose="02020603050405020304" pitchFamily="18" charset="0"/>
              </a:rPr>
              <a:t>однієї</a:t>
            </a:r>
            <a:r>
              <a:rPr lang="uk-UA" altLang="en-US" sz="1400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1400" dirty="0">
                <a:latin typeface="Times New Roman" panose="02020603050405020304" pitchFamily="18" charset="0"/>
              </a:rPr>
              <a:t>	з	</a:t>
            </a:r>
            <a:r>
              <a:rPr lang="en-US" altLang="en-US" sz="1400" dirty="0" err="1">
                <a:latin typeface="Times New Roman" panose="02020603050405020304" pitchFamily="18" charset="0"/>
              </a:rPr>
              <a:t>граней</a:t>
            </a:r>
            <a:r>
              <a:rPr lang="en-US" altLang="en-US" sz="1400" dirty="0">
                <a:latin typeface="Times New Roman" panose="02020603050405020304" pitchFamily="18" charset="0"/>
              </a:rPr>
              <a:t>	</a:t>
            </a:r>
            <a:r>
              <a:rPr lang="en-US" altLang="en-US" sz="1400" dirty="0" err="1">
                <a:latin typeface="Times New Roman" panose="02020603050405020304" pitchFamily="18" charset="0"/>
              </a:rPr>
              <a:t>призми</a:t>
            </a:r>
            <a:r>
              <a:rPr lang="en-US" altLang="en-US" sz="1400" dirty="0">
                <a:latin typeface="Times New Roman" panose="02020603050405020304" pitchFamily="18" charset="0"/>
              </a:rPr>
              <a:t>  (</a:t>
            </a:r>
            <a:r>
              <a:rPr lang="en-US" altLang="en-US" sz="1400" dirty="0" err="1">
                <a:latin typeface="Times New Roman" panose="02020603050405020304" pitchFamily="18" charset="0"/>
              </a:rPr>
              <a:t>координаційний</a:t>
            </a:r>
            <a:r>
              <a:rPr lang="en-US" altLang="en-US" sz="1400" dirty="0">
                <a:latin typeface="Times New Roman" panose="02020603050405020304" pitchFamily="18" charset="0"/>
              </a:rPr>
              <a:t> </a:t>
            </a:r>
            <a:r>
              <a:rPr lang="en-US" altLang="en-US" sz="1400" dirty="0" err="1">
                <a:latin typeface="Times New Roman" panose="02020603050405020304" pitchFamily="18" charset="0"/>
              </a:rPr>
              <a:t>поліедр</a:t>
            </a:r>
            <a:r>
              <a:rPr lang="en-US" altLang="en-US" sz="1400" dirty="0">
                <a:latin typeface="Times New Roman" panose="02020603050405020304" pitchFamily="18" charset="0"/>
              </a:rPr>
              <a:t> – </a:t>
            </a:r>
            <a:r>
              <a:rPr lang="en-US" altLang="en-US" sz="1400" dirty="0" err="1">
                <a:latin typeface="Times New Roman" panose="02020603050405020304" pitchFamily="18" charset="0"/>
              </a:rPr>
              <a:t>одношапкова</a:t>
            </a:r>
            <a:r>
              <a:rPr lang="en-US" altLang="en-US" sz="1400" dirty="0">
                <a:latin typeface="Times New Roman" panose="02020603050405020304" pitchFamily="18" charset="0"/>
              </a:rPr>
              <a:t> </a:t>
            </a:r>
            <a:r>
              <a:rPr lang="en-US" altLang="en-US" sz="1400" dirty="0" err="1">
                <a:latin typeface="Times New Roman" panose="02020603050405020304" pitchFamily="18" charset="0"/>
              </a:rPr>
              <a:t>призма</a:t>
            </a:r>
            <a:r>
              <a:rPr lang="en-US" altLang="en-US" sz="1400" dirty="0">
                <a:latin typeface="Times New Roman" panose="02020603050405020304" pitchFamily="18" charset="0"/>
              </a:rPr>
              <a:t>); 2) </a:t>
            </a:r>
            <a:r>
              <a:rPr lang="en-US" altLang="en-US" sz="1400" dirty="0" err="1">
                <a:latin typeface="Times New Roman" panose="02020603050405020304" pitchFamily="18" charset="0"/>
              </a:rPr>
              <a:t>пентагональна</a:t>
            </a:r>
            <a:r>
              <a:rPr lang="en-US" altLang="en-US" sz="1400" dirty="0">
                <a:latin typeface="Times New Roman" panose="02020603050405020304" pitchFamily="18" charset="0"/>
              </a:rPr>
              <a:t> </a:t>
            </a:r>
            <a:r>
              <a:rPr lang="en-US" altLang="en-US" sz="1400" dirty="0" err="1" smtClean="0">
                <a:latin typeface="Times New Roman" panose="02020603050405020304" pitchFamily="18" charset="0"/>
              </a:rPr>
              <a:t>біпіраміда</a:t>
            </a:r>
            <a:r>
              <a:rPr lang="en-US" altLang="en-US" sz="1400" dirty="0" smtClean="0">
                <a:latin typeface="Times New Roman" panose="02020603050405020304" pitchFamily="18" charset="0"/>
              </a:rPr>
              <a:t>;</a:t>
            </a:r>
            <a:r>
              <a:rPr lang="uk-UA" altLang="en-US" sz="1400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1400" dirty="0" smtClean="0">
                <a:latin typeface="Times New Roman" panose="02020603050405020304" pitchFamily="18" charset="0"/>
              </a:rPr>
              <a:t>1</a:t>
            </a:r>
            <a:r>
              <a:rPr lang="en-US" altLang="en-US" sz="1400" dirty="0">
                <a:latin typeface="Times New Roman" panose="02020603050405020304" pitchFamily="18" charset="0"/>
              </a:rPr>
              <a:t>) </a:t>
            </a:r>
            <a:r>
              <a:rPr lang="en-US" altLang="en-US" sz="1400" dirty="0" err="1">
                <a:latin typeface="Times New Roman" panose="02020603050405020304" pitchFamily="18" charset="0"/>
              </a:rPr>
              <a:t>тетрагональна</a:t>
            </a:r>
            <a:r>
              <a:rPr lang="en-US" altLang="en-US" sz="1400" dirty="0">
                <a:latin typeface="Times New Roman" panose="02020603050405020304" pitchFamily="18" charset="0"/>
              </a:rPr>
              <a:t> </a:t>
            </a:r>
            <a:r>
              <a:rPr lang="en-US" altLang="en-US" sz="1400" dirty="0" err="1">
                <a:latin typeface="Times New Roman" panose="02020603050405020304" pitchFamily="18" charset="0"/>
              </a:rPr>
              <a:t>біпіраміда</a:t>
            </a:r>
            <a:r>
              <a:rPr lang="en-US" altLang="en-US" sz="1400" dirty="0">
                <a:latin typeface="Times New Roman" panose="02020603050405020304" pitchFamily="18" charset="0"/>
              </a:rPr>
              <a:t>, в </a:t>
            </a:r>
            <a:r>
              <a:rPr lang="en-US" altLang="en-US" sz="1400" dirty="0" err="1">
                <a:latin typeface="Times New Roman" panose="02020603050405020304" pitchFamily="18" charset="0"/>
              </a:rPr>
              <a:t>якій</a:t>
            </a:r>
            <a:r>
              <a:rPr lang="en-US" altLang="en-US" sz="1400" dirty="0">
                <a:latin typeface="Times New Roman" panose="02020603050405020304" pitchFamily="18" charset="0"/>
              </a:rPr>
              <a:t> </a:t>
            </a:r>
            <a:r>
              <a:rPr lang="en-US" altLang="en-US" sz="1400" dirty="0" err="1">
                <a:latin typeface="Times New Roman" panose="02020603050405020304" pitchFamily="18" charset="0"/>
              </a:rPr>
              <a:t>сьомий</a:t>
            </a:r>
            <a:r>
              <a:rPr lang="en-US" altLang="en-US" sz="1400" dirty="0">
                <a:latin typeface="Times New Roman" panose="02020603050405020304" pitchFamily="18" charset="0"/>
              </a:rPr>
              <a:t> </a:t>
            </a:r>
            <a:r>
              <a:rPr lang="en-US" altLang="en-US" sz="1400" dirty="0" err="1">
                <a:latin typeface="Times New Roman" panose="02020603050405020304" pitchFamily="18" charset="0"/>
              </a:rPr>
              <a:t>ліганд</a:t>
            </a:r>
            <a:r>
              <a:rPr lang="en-US" altLang="en-US" sz="1400" dirty="0">
                <a:latin typeface="Times New Roman" panose="02020603050405020304" pitchFamily="18" charset="0"/>
              </a:rPr>
              <a:t> </a:t>
            </a:r>
            <a:r>
              <a:rPr lang="en-US" altLang="en-US" sz="1400" dirty="0" err="1">
                <a:latin typeface="Times New Roman" panose="02020603050405020304" pitchFamily="18" charset="0"/>
              </a:rPr>
              <a:t>розташований</a:t>
            </a:r>
            <a:r>
              <a:rPr lang="en-US" altLang="en-US" sz="1400" dirty="0">
                <a:latin typeface="Times New Roman" panose="02020603050405020304" pitchFamily="18" charset="0"/>
              </a:rPr>
              <a:t> </a:t>
            </a:r>
            <a:r>
              <a:rPr lang="en-US" altLang="en-US" sz="1400" dirty="0" err="1">
                <a:latin typeface="Times New Roman" panose="02020603050405020304" pitchFamily="18" charset="0"/>
              </a:rPr>
              <a:t>над</a:t>
            </a:r>
            <a:r>
              <a:rPr lang="en-US" altLang="en-US" sz="1400" dirty="0">
                <a:latin typeface="Times New Roman" panose="02020603050405020304" pitchFamily="18" charset="0"/>
              </a:rPr>
              <a:t>  </a:t>
            </a:r>
            <a:r>
              <a:rPr lang="en-US" altLang="en-US" sz="1400" dirty="0" err="1">
                <a:latin typeface="Times New Roman" panose="02020603050405020304" pitchFamily="18" charset="0"/>
              </a:rPr>
              <a:t>центром</a:t>
            </a:r>
            <a:r>
              <a:rPr lang="en-US" altLang="en-US" sz="1400" dirty="0">
                <a:latin typeface="Times New Roman" panose="02020603050405020304" pitchFamily="18" charset="0"/>
              </a:rPr>
              <a:t>  </a:t>
            </a:r>
            <a:r>
              <a:rPr lang="en-US" altLang="en-US" sz="1400" dirty="0" err="1">
                <a:latin typeface="Times New Roman" panose="02020603050405020304" pitchFamily="18" charset="0"/>
              </a:rPr>
              <a:t>однієї</a:t>
            </a:r>
            <a:r>
              <a:rPr lang="en-US" altLang="en-US" sz="1400" dirty="0">
                <a:latin typeface="Times New Roman" panose="02020603050405020304" pitchFamily="18" charset="0"/>
              </a:rPr>
              <a:t> з </a:t>
            </a:r>
            <a:r>
              <a:rPr lang="en-US" altLang="en-US" sz="1400" dirty="0" err="1">
                <a:latin typeface="Times New Roman" panose="02020603050405020304" pitchFamily="18" charset="0"/>
              </a:rPr>
              <a:t>граней</a:t>
            </a:r>
            <a:r>
              <a:rPr lang="en-US" altLang="en-US" sz="1400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3522475" y="6233553"/>
            <a:ext cx="1892679" cy="2536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7388" rIns="0" bIns="0">
            <a:spAutoFit/>
          </a:bodyPr>
          <a:lstStyle>
            <a:lvl1pPr>
              <a:tabLst>
                <a:tab pos="457200" algn="l"/>
                <a:tab pos="914400" algn="l"/>
                <a:tab pos="1371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1pPr>
            <a:lvl2pPr>
              <a:tabLst>
                <a:tab pos="457200" algn="l"/>
                <a:tab pos="914400" algn="l"/>
                <a:tab pos="1371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2pPr>
            <a:lvl3pPr>
              <a:tabLst>
                <a:tab pos="457200" algn="l"/>
                <a:tab pos="914400" algn="l"/>
                <a:tab pos="1371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3pPr>
            <a:lvl4pPr>
              <a:tabLst>
                <a:tab pos="457200" algn="l"/>
                <a:tab pos="914400" algn="l"/>
                <a:tab pos="1371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4pPr>
            <a:lvl5pPr>
              <a:tabLst>
                <a:tab pos="457200" algn="l"/>
                <a:tab pos="914400" algn="l"/>
                <a:tab pos="1371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9pPr>
          </a:lstStyle>
          <a:p>
            <a:pPr marL="8145">
              <a:spcBef>
                <a:spcPts val="64"/>
              </a:spcBef>
            </a:pPr>
            <a:r>
              <a:rPr lang="uk-UA" altLang="en-US" sz="1600" i="1" dirty="0" smtClean="0">
                <a:latin typeface="Times New Roman" panose="02020603050405020304" pitchFamily="18" charset="0"/>
              </a:rPr>
              <a:t>Три</a:t>
            </a:r>
            <a:r>
              <a:rPr lang="en-US" altLang="en-US" sz="1600" i="1" dirty="0" err="1" smtClean="0">
                <a:latin typeface="Times New Roman" panose="02020603050405020304" pitchFamily="18" charset="0"/>
              </a:rPr>
              <a:t>гонльна</a:t>
            </a:r>
            <a:r>
              <a:rPr lang="en-US" altLang="en-US" sz="1600" i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1600" i="1" dirty="0" err="1">
                <a:latin typeface="Times New Roman" panose="02020603050405020304" pitchFamily="18" charset="0"/>
              </a:rPr>
              <a:t>призма</a:t>
            </a:r>
            <a:endParaRPr lang="en-US" altLang="en-US" sz="1600" i="1" dirty="0">
              <a:latin typeface="Times New Roman" panose="02020603050405020304" pitchFamily="18" charset="0"/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5397576" y="6286691"/>
            <a:ext cx="2180420" cy="283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8081" rIns="0" bIns="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9pPr>
          </a:lstStyle>
          <a:p>
            <a:pPr marL="199540" indent="-190378" algn="ctr">
              <a:lnSpc>
                <a:spcPct val="128000"/>
              </a:lnSpc>
              <a:spcBef>
                <a:spcPts val="64"/>
              </a:spcBef>
            </a:pPr>
            <a:r>
              <a:rPr lang="uk-UA" altLang="en-US" sz="1400" i="1" dirty="0" err="1">
                <a:latin typeface="Times New Roman" panose="02020603050405020304" pitchFamily="18" charset="0"/>
              </a:rPr>
              <a:t>П</a:t>
            </a:r>
            <a:r>
              <a:rPr lang="en-US" altLang="en-US" sz="1400" i="1" dirty="0" err="1" smtClean="0">
                <a:latin typeface="Times New Roman" panose="02020603050405020304" pitchFamily="18" charset="0"/>
              </a:rPr>
              <a:t>ентагональна</a:t>
            </a:r>
            <a:r>
              <a:rPr lang="en-US" altLang="en-US" sz="1400" i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1400" i="1" dirty="0" err="1" smtClean="0">
                <a:latin typeface="Times New Roman" panose="02020603050405020304" pitchFamily="18" charset="0"/>
              </a:rPr>
              <a:t>біпіраміда</a:t>
            </a:r>
            <a:endParaRPr lang="en-US" altLang="en-US" sz="1400" i="1" dirty="0">
              <a:latin typeface="Times New Roman" panose="02020603050405020304" pitchFamily="18" charset="0"/>
            </a:endParaRP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8381911" y="6286691"/>
            <a:ext cx="2645612" cy="512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7388" rIns="0" bIns="0">
            <a:spAutoFit/>
          </a:bodyPr>
          <a:lstStyle>
            <a:lvl1pPr>
              <a:tabLst>
                <a:tab pos="457200" algn="l"/>
                <a:tab pos="914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1pPr>
            <a:lvl2pPr>
              <a:tabLst>
                <a:tab pos="457200" algn="l"/>
                <a:tab pos="914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2pPr>
            <a:lvl3pPr>
              <a:tabLst>
                <a:tab pos="457200" algn="l"/>
                <a:tab pos="914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3pPr>
            <a:lvl4pPr>
              <a:tabLst>
                <a:tab pos="457200" algn="l"/>
                <a:tab pos="914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4pPr>
            <a:lvl5pPr>
              <a:tabLst>
                <a:tab pos="457200" algn="l"/>
                <a:tab pos="914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9pPr>
          </a:lstStyle>
          <a:p>
            <a:pPr marL="8145">
              <a:spcBef>
                <a:spcPts val="64"/>
              </a:spcBef>
            </a:pPr>
            <a:r>
              <a:rPr lang="uk-UA" altLang="en-US" sz="1600" i="1" dirty="0" smtClean="0">
                <a:latin typeface="Times New Roman" panose="02020603050405020304" pitchFamily="18" charset="0"/>
              </a:rPr>
              <a:t>Т</a:t>
            </a:r>
            <a:r>
              <a:rPr lang="en-US" altLang="en-US" sz="1600" i="1" dirty="0" err="1" smtClean="0">
                <a:latin typeface="Times New Roman" panose="02020603050405020304" pitchFamily="18" charset="0"/>
              </a:rPr>
              <a:t>етрагональна</a:t>
            </a:r>
            <a:r>
              <a:rPr lang="uk-UA" altLang="en-US" sz="1600" i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1600" i="1" dirty="0" err="1">
                <a:latin typeface="Times New Roman" panose="02020603050405020304" pitchFamily="18" charset="0"/>
              </a:rPr>
              <a:t>біпіраміда</a:t>
            </a:r>
            <a:endParaRPr lang="en-US" altLang="en-US" sz="1600" i="1" dirty="0">
              <a:latin typeface="Times New Roman" panose="02020603050405020304" pitchFamily="18" charset="0"/>
            </a:endParaRPr>
          </a:p>
          <a:p>
            <a:pPr marL="8145">
              <a:spcBef>
                <a:spcPts val="64"/>
              </a:spcBef>
            </a:pPr>
            <a:endParaRPr lang="en-US" altLang="en-US" sz="1600" i="1" dirty="0">
              <a:latin typeface="Times New Roman" panose="02020603050405020304" pitchFamily="18" charset="0"/>
            </a:endParaRPr>
          </a:p>
        </p:txBody>
      </p:sp>
      <p:pic>
        <p:nvPicPr>
          <p:cNvPr id="10249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4087" y="1068032"/>
            <a:ext cx="1235437" cy="998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250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7786" y="934593"/>
            <a:ext cx="1319841" cy="1265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251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1328" y="2837442"/>
            <a:ext cx="973376" cy="10849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252" name="Picture 1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322" y="2802653"/>
            <a:ext cx="1261380" cy="9022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253" name="Picture 1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4717" y="2803488"/>
            <a:ext cx="1026543" cy="1118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254" name="Picture 1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4704" y="4813540"/>
            <a:ext cx="1907102" cy="11525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255" name="Picture 1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9326" y="4669817"/>
            <a:ext cx="1238102" cy="1352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256" name="Picture 16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958" y="4765619"/>
            <a:ext cx="1256759" cy="143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057726" y="3587552"/>
            <a:ext cx="64754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i="1" dirty="0" err="1">
                <a:latin typeface="Times New Roman" panose="02020603050405020304" pitchFamily="18" charset="0"/>
              </a:rPr>
              <a:t>октаедр</a:t>
            </a:r>
            <a:r>
              <a:rPr lang="en-US" altLang="en-US" i="1" dirty="0">
                <a:latin typeface="Times New Roman" panose="02020603050405020304" pitchFamily="18" charset="0"/>
              </a:rPr>
              <a:t>		</a:t>
            </a:r>
            <a:r>
              <a:rPr lang="en-US" altLang="en-US" i="1" dirty="0" err="1">
                <a:latin typeface="Times New Roman" panose="02020603050405020304" pitchFamily="18" charset="0"/>
              </a:rPr>
              <a:t>плоский</a:t>
            </a:r>
            <a:r>
              <a:rPr lang="en-US" altLang="en-US" i="1" dirty="0">
                <a:latin typeface="Times New Roman" panose="02020603050405020304" pitchFamily="18" charset="0"/>
              </a:rPr>
              <a:t> </a:t>
            </a:r>
            <a:r>
              <a:rPr lang="en-US" altLang="en-US" i="1" dirty="0" err="1">
                <a:latin typeface="Times New Roman" panose="02020603050405020304" pitchFamily="18" charset="0"/>
              </a:rPr>
              <a:t>шестикутник</a:t>
            </a:r>
            <a:r>
              <a:rPr lang="en-US" altLang="en-US" i="1" dirty="0">
                <a:latin typeface="Times New Roman" panose="02020603050405020304" pitchFamily="18" charset="0"/>
              </a:rPr>
              <a:t>		</a:t>
            </a:r>
            <a:r>
              <a:rPr lang="en-US" altLang="en-US" i="1" dirty="0" err="1">
                <a:latin typeface="Times New Roman" panose="02020603050405020304" pitchFamily="18" charset="0"/>
              </a:rPr>
              <a:t>тригональна</a:t>
            </a:r>
            <a:r>
              <a:rPr lang="en-US" altLang="en-US" i="1" dirty="0">
                <a:latin typeface="Times New Roman" panose="02020603050405020304" pitchFamily="18" charset="0"/>
              </a:rPr>
              <a:t>	 </a:t>
            </a:r>
            <a:r>
              <a:rPr lang="en-US" altLang="en-US" i="1" dirty="0" err="1" smtClean="0">
                <a:latin typeface="Times New Roman" panose="02020603050405020304" pitchFamily="18" charset="0"/>
              </a:rPr>
              <a:t>при</a:t>
            </a:r>
            <a:r>
              <a:rPr lang="uk-UA" altLang="en-US" i="1" dirty="0" err="1" smtClean="0">
                <a:latin typeface="Times New Roman" panose="02020603050405020304" pitchFamily="18" charset="0"/>
              </a:rPr>
              <a:t>зма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78314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1897811" y="391973"/>
            <a:ext cx="9463178" cy="6483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8081" rIns="0" bIns="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9pPr>
          </a:lstStyle>
          <a:p>
            <a:pPr marL="8145" indent="224992">
              <a:lnSpc>
                <a:spcPct val="130000"/>
              </a:lnSpc>
              <a:spcBef>
                <a:spcPts val="64"/>
              </a:spcBef>
            </a:pPr>
            <a:r>
              <a:rPr lang="en-US" altLang="en-US" sz="1600" b="1" i="1" dirty="0">
                <a:latin typeface="Times New Roman" panose="02020603050405020304" pitchFamily="18" charset="0"/>
              </a:rPr>
              <a:t>КЧ=8</a:t>
            </a:r>
            <a:r>
              <a:rPr lang="en-US" altLang="en-US" sz="1600" dirty="0">
                <a:latin typeface="Times New Roman" panose="02020603050405020304" pitchFamily="18" charset="0"/>
              </a:rPr>
              <a:t>. </a:t>
            </a:r>
            <a:r>
              <a:rPr lang="en-US" altLang="en-US" sz="1600" dirty="0" err="1">
                <a:latin typeface="Times New Roman" panose="02020603050405020304" pitchFamily="18" charset="0"/>
              </a:rPr>
              <a:t>Сполуки</a:t>
            </a:r>
            <a:r>
              <a:rPr lang="en-US" altLang="en-US" sz="1600" dirty="0">
                <a:latin typeface="Times New Roman" panose="02020603050405020304" pitchFamily="18" charset="0"/>
              </a:rPr>
              <a:t> з </a:t>
            </a:r>
            <a:r>
              <a:rPr lang="en-US" altLang="en-US" sz="1600" dirty="0" err="1">
                <a:latin typeface="Times New Roman" panose="02020603050405020304" pitchFamily="18" charset="0"/>
              </a:rPr>
              <a:t>координаційним</a:t>
            </a:r>
            <a:r>
              <a:rPr lang="en-US" altLang="en-US" sz="1600" dirty="0">
                <a:latin typeface="Times New Roman" panose="02020603050405020304" pitchFamily="18" charset="0"/>
              </a:rPr>
              <a:t> </a:t>
            </a:r>
            <a:r>
              <a:rPr lang="en-US" altLang="en-US" sz="1600" dirty="0" err="1">
                <a:latin typeface="Times New Roman" panose="02020603050405020304" pitchFamily="18" charset="0"/>
              </a:rPr>
              <a:t>числом</a:t>
            </a:r>
            <a:r>
              <a:rPr lang="en-US" altLang="en-US" sz="1600" dirty="0">
                <a:latin typeface="Times New Roman" panose="02020603050405020304" pitchFamily="18" charset="0"/>
              </a:rPr>
              <a:t> 8 </a:t>
            </a:r>
            <a:r>
              <a:rPr lang="en-US" altLang="en-US" sz="1600" dirty="0" err="1">
                <a:latin typeface="Times New Roman" panose="02020603050405020304" pitchFamily="18" charset="0"/>
              </a:rPr>
              <a:t>для</a:t>
            </a:r>
            <a:r>
              <a:rPr lang="en-US" altLang="en-US" sz="1600" dirty="0">
                <a:latin typeface="Times New Roman" panose="02020603050405020304" pitchFamily="18" charset="0"/>
              </a:rPr>
              <a:t> </a:t>
            </a:r>
            <a:r>
              <a:rPr lang="en-US" altLang="en-US" sz="1600" dirty="0" err="1">
                <a:latin typeface="Times New Roman" panose="02020603050405020304" pitchFamily="18" charset="0"/>
              </a:rPr>
              <a:t>центрального</a:t>
            </a:r>
            <a:r>
              <a:rPr lang="en-US" altLang="en-US" sz="1600" dirty="0">
                <a:latin typeface="Times New Roman" panose="02020603050405020304" pitchFamily="18" charset="0"/>
              </a:rPr>
              <a:t> </a:t>
            </a:r>
            <a:r>
              <a:rPr lang="en-US" altLang="en-US" sz="1600" dirty="0" err="1">
                <a:latin typeface="Times New Roman" panose="02020603050405020304" pitchFamily="18" charset="0"/>
              </a:rPr>
              <a:t>атома</a:t>
            </a:r>
            <a:r>
              <a:rPr lang="en-US" altLang="en-US" sz="1600" dirty="0">
                <a:latin typeface="Times New Roman" panose="02020603050405020304" pitchFamily="18" charset="0"/>
              </a:rPr>
              <a:t>  </a:t>
            </a:r>
            <a:r>
              <a:rPr lang="en-US" altLang="en-US" sz="1600" dirty="0" err="1">
                <a:latin typeface="Times New Roman" panose="02020603050405020304" pitchFamily="18" charset="0"/>
              </a:rPr>
              <a:t>можуть</a:t>
            </a:r>
            <a:r>
              <a:rPr lang="en-US" altLang="en-US" sz="1600" dirty="0">
                <a:latin typeface="Times New Roman" panose="02020603050405020304" pitchFamily="18" charset="0"/>
              </a:rPr>
              <a:t> </a:t>
            </a:r>
            <a:r>
              <a:rPr lang="en-US" altLang="en-US" sz="1600" dirty="0" err="1">
                <a:latin typeface="Times New Roman" panose="02020603050405020304" pitchFamily="18" charset="0"/>
              </a:rPr>
              <a:t>мати</a:t>
            </a:r>
            <a:r>
              <a:rPr lang="en-US" altLang="en-US" sz="1600" dirty="0">
                <a:latin typeface="Times New Roman" panose="02020603050405020304" pitchFamily="18" charset="0"/>
              </a:rPr>
              <a:t> </a:t>
            </a:r>
            <a:r>
              <a:rPr lang="en-US" altLang="en-US" sz="1600" dirty="0" err="1">
                <a:latin typeface="Times New Roman" panose="02020603050405020304" pitchFamily="18" charset="0"/>
              </a:rPr>
              <a:t>геометричні</a:t>
            </a:r>
            <a:r>
              <a:rPr lang="en-US" altLang="en-US" sz="1600" dirty="0">
                <a:latin typeface="Times New Roman" panose="02020603050405020304" pitchFamily="18" charset="0"/>
              </a:rPr>
              <a:t> </a:t>
            </a:r>
            <a:r>
              <a:rPr lang="en-US" altLang="en-US" sz="1600" dirty="0" err="1">
                <a:latin typeface="Times New Roman" panose="02020603050405020304" pitchFamily="18" charset="0"/>
              </a:rPr>
              <a:t>поліедри</a:t>
            </a:r>
            <a:r>
              <a:rPr lang="en-US" altLang="en-US" sz="1600" dirty="0">
                <a:latin typeface="Times New Roman" panose="02020603050405020304" pitchFamily="18" charset="0"/>
              </a:rPr>
              <a:t>: </a:t>
            </a:r>
            <a:r>
              <a:rPr lang="en-US" altLang="en-US" sz="1600" dirty="0" err="1">
                <a:latin typeface="Times New Roman" panose="02020603050405020304" pitchFamily="18" charset="0"/>
              </a:rPr>
              <a:t>куб</a:t>
            </a:r>
            <a:r>
              <a:rPr lang="en-US" altLang="en-US" sz="1600" dirty="0">
                <a:latin typeface="Times New Roman" panose="02020603050405020304" pitchFamily="18" charset="0"/>
              </a:rPr>
              <a:t>, </a:t>
            </a:r>
            <a:r>
              <a:rPr lang="en-US" altLang="en-US" sz="1600" dirty="0" err="1">
                <a:latin typeface="Times New Roman" panose="02020603050405020304" pitchFamily="18" charset="0"/>
              </a:rPr>
              <a:t>квадратна</a:t>
            </a:r>
            <a:r>
              <a:rPr lang="en-US" altLang="en-US" sz="1600" dirty="0">
                <a:latin typeface="Times New Roman" panose="02020603050405020304" pitchFamily="18" charset="0"/>
              </a:rPr>
              <a:t> </a:t>
            </a:r>
            <a:r>
              <a:rPr lang="en-US" altLang="en-US" sz="1600" dirty="0" err="1">
                <a:latin typeface="Times New Roman" panose="02020603050405020304" pitchFamily="18" charset="0"/>
              </a:rPr>
              <a:t>антипризма</a:t>
            </a:r>
            <a:r>
              <a:rPr lang="en-US" altLang="en-US" sz="1600" dirty="0">
                <a:latin typeface="Times New Roman" panose="02020603050405020304" pitchFamily="18" charset="0"/>
              </a:rPr>
              <a:t>, </a:t>
            </a:r>
            <a:r>
              <a:rPr lang="en-US" altLang="en-US" sz="1600" dirty="0" err="1">
                <a:latin typeface="Times New Roman" panose="02020603050405020304" pitchFamily="18" charset="0"/>
              </a:rPr>
              <a:t>додекаедр</a:t>
            </a:r>
            <a:r>
              <a:rPr lang="en-US" altLang="en-US" sz="1600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3390182" y="2227132"/>
            <a:ext cx="838908" cy="432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47330" rIns="0" bIns="0">
            <a:spAutoFit/>
          </a:bodyPr>
          <a:lstStyle>
            <a:lvl1pPr>
              <a:tabLst>
                <a:tab pos="1331913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1pPr>
            <a:lvl2pPr>
              <a:tabLst>
                <a:tab pos="1331913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2pPr>
            <a:lvl3pPr>
              <a:tabLst>
                <a:tab pos="1331913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3pPr>
            <a:lvl4pPr>
              <a:tabLst>
                <a:tab pos="1331913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4pPr>
            <a:lvl5pPr>
              <a:tabLst>
                <a:tab pos="1331913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331913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331913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331913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331913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9pPr>
          </a:lstStyle>
          <a:p>
            <a:pPr marL="8145">
              <a:spcBef>
                <a:spcPts val="377"/>
              </a:spcBef>
            </a:pPr>
            <a:r>
              <a:rPr lang="en-US" altLang="en-US" sz="1600" i="1" dirty="0" err="1" smtClean="0">
                <a:latin typeface="Times New Roman" panose="02020603050405020304" pitchFamily="18" charset="0"/>
              </a:rPr>
              <a:t>куб</a:t>
            </a:r>
            <a:r>
              <a:rPr lang="en-US" altLang="en-US" sz="898" dirty="0">
                <a:latin typeface="Times New Roman" panose="02020603050405020304" pitchFamily="18" charset="0"/>
              </a:rPr>
              <a:t>	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7543053" y="2255232"/>
            <a:ext cx="1502103" cy="2632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47330" rIns="0" bIns="0">
            <a:spAutoFit/>
          </a:bodyPr>
          <a:lstStyle>
            <a:lvl1pPr>
              <a:tabLst>
                <a:tab pos="457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1pPr>
            <a:lvl2pPr>
              <a:tabLst>
                <a:tab pos="457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2pPr>
            <a:lvl3pPr>
              <a:tabLst>
                <a:tab pos="457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3pPr>
            <a:lvl4pPr>
              <a:tabLst>
                <a:tab pos="457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4pPr>
            <a:lvl5pPr>
              <a:tabLst>
                <a:tab pos="457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9pPr>
          </a:lstStyle>
          <a:p>
            <a:pPr marL="8145">
              <a:spcBef>
                <a:spcPts val="377"/>
              </a:spcBef>
            </a:pPr>
            <a:r>
              <a:rPr lang="en-US" altLang="en-US" sz="1400" i="1" dirty="0" err="1" smtClean="0">
                <a:latin typeface="Times New Roman" panose="02020603050405020304" pitchFamily="18" charset="0"/>
              </a:rPr>
              <a:t>додекаедр</a:t>
            </a:r>
            <a:endParaRPr lang="en-US" altLang="en-US" sz="1400" dirty="0">
              <a:latin typeface="Times New Roman" panose="02020603050405020304" pitchFamily="18" charset="0"/>
            </a:endParaRP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1388853" y="2808830"/>
            <a:ext cx="9730596" cy="2536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7388" rIns="0" bIns="0">
            <a:spAutoFit/>
          </a:bodyPr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9pPr>
          </a:lstStyle>
          <a:p>
            <a:pPr marL="8145">
              <a:spcBef>
                <a:spcPts val="64"/>
              </a:spcBef>
            </a:pPr>
            <a:r>
              <a:rPr lang="en-US" altLang="en-US" sz="1600" b="1" i="1" dirty="0">
                <a:latin typeface="Times New Roman" panose="02020603050405020304" pitchFamily="18" charset="0"/>
              </a:rPr>
              <a:t>КЧ=9 </a:t>
            </a:r>
            <a:r>
              <a:rPr lang="uk-UA" altLang="en-US" sz="1600" b="1" i="1" dirty="0" smtClean="0">
                <a:latin typeface="Times New Roman" panose="02020603050405020304" pitchFamily="18" charset="0"/>
              </a:rPr>
              <a:t>. </a:t>
            </a:r>
            <a:r>
              <a:rPr lang="uk-UA" altLang="en-US" sz="1600" i="1" dirty="0" smtClean="0">
                <a:latin typeface="Times New Roman" panose="02020603050405020304" pitchFamily="18" charset="0"/>
              </a:rPr>
              <a:t>Характерне для комплексів лантаноїдів. Можна представити як </a:t>
            </a:r>
            <a:r>
              <a:rPr lang="en-US" altLang="en-US" sz="1600" dirty="0" err="1" smtClean="0">
                <a:latin typeface="Times New Roman" panose="02020603050405020304" pitchFamily="18" charset="0"/>
              </a:rPr>
              <a:t>тришапкову</a:t>
            </a:r>
            <a:r>
              <a:rPr lang="en-US" altLang="en-US" sz="1600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1600" dirty="0" err="1">
                <a:latin typeface="Times New Roman" panose="02020603050405020304" pitchFamily="18" charset="0"/>
              </a:rPr>
              <a:t>тригранну</a:t>
            </a:r>
            <a:r>
              <a:rPr lang="en-US" altLang="en-US" sz="1600" dirty="0">
                <a:latin typeface="Times New Roman" panose="02020603050405020304" pitchFamily="18" charset="0"/>
              </a:rPr>
              <a:t> </a:t>
            </a:r>
            <a:r>
              <a:rPr lang="en-US" altLang="en-US" sz="1600" dirty="0" err="1">
                <a:latin typeface="Times New Roman" panose="02020603050405020304" pitchFamily="18" charset="0"/>
              </a:rPr>
              <a:t>призму</a:t>
            </a:r>
            <a:r>
              <a:rPr lang="en-US" altLang="en-US" sz="1600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1173192" y="5423134"/>
            <a:ext cx="9946257" cy="825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7388" rIns="0" bIns="0">
            <a:spAutoFit/>
          </a:bodyPr>
          <a:lstStyle>
            <a:lvl1pPr marL="11113" indent="134938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9pPr>
          </a:lstStyle>
          <a:p>
            <a:pPr>
              <a:spcBef>
                <a:spcPts val="16"/>
              </a:spcBef>
            </a:pPr>
            <a:endParaRPr lang="en-US" altLang="en-US" sz="1218" dirty="0">
              <a:latin typeface="Times New Roman" panose="02020603050405020304" pitchFamily="18" charset="0"/>
            </a:endParaRPr>
          </a:p>
          <a:p>
            <a:pPr marL="8145" indent="224992">
              <a:lnSpc>
                <a:spcPct val="128000"/>
              </a:lnSpc>
            </a:pPr>
            <a:r>
              <a:rPr lang="en-US" altLang="en-US" sz="1600" b="1" i="1" dirty="0">
                <a:latin typeface="Times New Roman" panose="02020603050405020304" pitchFamily="18" charset="0"/>
              </a:rPr>
              <a:t>КЧ=10</a:t>
            </a:r>
            <a:r>
              <a:rPr lang="en-US" altLang="en-US" sz="1600" b="1" i="1" dirty="0" smtClean="0">
                <a:latin typeface="Times New Roman" panose="02020603050405020304" pitchFamily="18" charset="0"/>
              </a:rPr>
              <a:t>,</a:t>
            </a:r>
            <a:r>
              <a:rPr lang="uk-UA" altLang="en-US" sz="1600" b="1" i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1600" b="1" i="1" dirty="0" smtClean="0">
                <a:latin typeface="Times New Roman" panose="02020603050405020304" pitchFamily="18" charset="0"/>
              </a:rPr>
              <a:t>12</a:t>
            </a:r>
            <a:r>
              <a:rPr lang="en-US" altLang="en-US" sz="1600" dirty="0">
                <a:latin typeface="Times New Roman" panose="02020603050405020304" pitchFamily="18" charset="0"/>
              </a:rPr>
              <a:t>. </a:t>
            </a:r>
            <a:r>
              <a:rPr lang="en-US" altLang="en-US" sz="1600" dirty="0" err="1">
                <a:latin typeface="Times New Roman" panose="02020603050405020304" pitchFamily="18" charset="0"/>
              </a:rPr>
              <a:t>Геометрична</a:t>
            </a:r>
            <a:r>
              <a:rPr lang="en-US" altLang="en-US" sz="1600" dirty="0">
                <a:latin typeface="Times New Roman" panose="02020603050405020304" pitchFamily="18" charset="0"/>
              </a:rPr>
              <a:t> </a:t>
            </a:r>
            <a:r>
              <a:rPr lang="en-US" altLang="en-US" sz="1600" dirty="0" err="1">
                <a:latin typeface="Times New Roman" panose="02020603050405020304" pitchFamily="18" charset="0"/>
              </a:rPr>
              <a:t>будова</a:t>
            </a:r>
            <a:r>
              <a:rPr lang="en-US" altLang="en-US" sz="1600" dirty="0">
                <a:latin typeface="Times New Roman" panose="02020603050405020304" pitchFamily="18" charset="0"/>
              </a:rPr>
              <a:t> </a:t>
            </a:r>
            <a:r>
              <a:rPr lang="en-US" altLang="en-US" sz="1600" dirty="0" err="1">
                <a:latin typeface="Times New Roman" panose="02020603050405020304" pitchFamily="18" charset="0"/>
              </a:rPr>
              <a:t>надзвичайно</a:t>
            </a:r>
            <a:r>
              <a:rPr lang="en-US" altLang="en-US" sz="1600" dirty="0">
                <a:latin typeface="Times New Roman" panose="02020603050405020304" pitchFamily="18" charset="0"/>
              </a:rPr>
              <a:t> </a:t>
            </a:r>
            <a:r>
              <a:rPr lang="en-US" altLang="en-US" sz="1600" dirty="0" err="1">
                <a:latin typeface="Times New Roman" panose="02020603050405020304" pitchFamily="18" charset="0"/>
              </a:rPr>
              <a:t>складна</a:t>
            </a:r>
            <a:r>
              <a:rPr lang="en-US" altLang="en-US" sz="1600" dirty="0">
                <a:latin typeface="Times New Roman" panose="02020603050405020304" pitchFamily="18" charset="0"/>
              </a:rPr>
              <a:t>. </a:t>
            </a:r>
            <a:r>
              <a:rPr lang="en-US" altLang="en-US" sz="1600" dirty="0" err="1">
                <a:latin typeface="Times New Roman" panose="02020603050405020304" pitchFamily="18" charset="0"/>
              </a:rPr>
              <a:t>Їх</a:t>
            </a:r>
            <a:r>
              <a:rPr lang="en-US" altLang="en-US" sz="1600" dirty="0">
                <a:latin typeface="Times New Roman" panose="02020603050405020304" pitchFamily="18" charset="0"/>
              </a:rPr>
              <a:t> </a:t>
            </a:r>
            <a:r>
              <a:rPr lang="en-US" altLang="en-US" sz="1600" dirty="0" err="1">
                <a:latin typeface="Times New Roman" panose="02020603050405020304" pitchFamily="18" charset="0"/>
              </a:rPr>
              <a:t>форма</a:t>
            </a:r>
            <a:r>
              <a:rPr lang="en-US" altLang="en-US" sz="1600" dirty="0">
                <a:latin typeface="Times New Roman" panose="02020603050405020304" pitchFamily="18" charset="0"/>
              </a:rPr>
              <a:t> </a:t>
            </a:r>
            <a:r>
              <a:rPr lang="en-US" altLang="en-US" sz="1600" dirty="0" err="1">
                <a:latin typeface="Times New Roman" panose="02020603050405020304" pitchFamily="18" charset="0"/>
              </a:rPr>
              <a:t>складається</a:t>
            </a:r>
            <a:r>
              <a:rPr lang="en-US" altLang="en-US" sz="1600" dirty="0">
                <a:latin typeface="Times New Roman" panose="02020603050405020304" pitchFamily="18" charset="0"/>
              </a:rPr>
              <a:t>  </a:t>
            </a:r>
            <a:r>
              <a:rPr lang="en-US" altLang="en-US" sz="1600" dirty="0" err="1">
                <a:latin typeface="Times New Roman" panose="02020603050405020304" pitchFamily="18" charset="0"/>
              </a:rPr>
              <a:t>із</a:t>
            </a:r>
            <a:r>
              <a:rPr lang="en-US" altLang="en-US" sz="1600" dirty="0">
                <a:latin typeface="Times New Roman" panose="02020603050405020304" pitchFamily="18" charset="0"/>
              </a:rPr>
              <a:t> </a:t>
            </a:r>
            <a:r>
              <a:rPr lang="en-US" altLang="en-US" sz="1600" dirty="0" err="1">
                <a:latin typeface="Times New Roman" panose="02020603050405020304" pitchFamily="18" charset="0"/>
              </a:rPr>
              <a:t>форм</a:t>
            </a:r>
            <a:r>
              <a:rPr lang="en-US" altLang="en-US" sz="1600" dirty="0">
                <a:latin typeface="Times New Roman" panose="02020603050405020304" pitchFamily="18" charset="0"/>
              </a:rPr>
              <a:t> </a:t>
            </a:r>
            <a:r>
              <a:rPr lang="en-US" altLang="en-US" sz="1600" dirty="0" err="1">
                <a:latin typeface="Times New Roman" panose="02020603050405020304" pitchFamily="18" charset="0"/>
              </a:rPr>
              <a:t>кількох</a:t>
            </a:r>
            <a:r>
              <a:rPr lang="en-US" altLang="en-US" sz="1600" dirty="0">
                <a:latin typeface="Times New Roman" panose="02020603050405020304" pitchFamily="18" charset="0"/>
              </a:rPr>
              <a:t> </a:t>
            </a:r>
            <a:r>
              <a:rPr lang="en-US" altLang="en-US" sz="1600" dirty="0" err="1">
                <a:latin typeface="Times New Roman" panose="02020603050405020304" pitchFamily="18" charset="0"/>
              </a:rPr>
              <a:t>поліедрів</a:t>
            </a:r>
            <a:r>
              <a:rPr lang="en-US" altLang="en-US" sz="1600" dirty="0">
                <a:latin typeface="Times New Roman" panose="02020603050405020304" pitchFamily="18" charset="0"/>
              </a:rPr>
              <a:t>. </a:t>
            </a:r>
            <a:r>
              <a:rPr lang="en-US" altLang="en-US" sz="1600" dirty="0" err="1">
                <a:latin typeface="Times New Roman" panose="02020603050405020304" pitchFamily="18" charset="0"/>
              </a:rPr>
              <a:t>Тому</a:t>
            </a:r>
            <a:r>
              <a:rPr lang="en-US" altLang="en-US" sz="1600" dirty="0">
                <a:latin typeface="Times New Roman" panose="02020603050405020304" pitchFamily="18" charset="0"/>
              </a:rPr>
              <a:t> </a:t>
            </a:r>
            <a:r>
              <a:rPr lang="en-US" altLang="en-US" sz="1600" dirty="0" err="1">
                <a:latin typeface="Times New Roman" panose="02020603050405020304" pitchFamily="18" charset="0"/>
              </a:rPr>
              <a:t>одночасно</a:t>
            </a:r>
            <a:r>
              <a:rPr lang="en-US" altLang="en-US" sz="1600" dirty="0">
                <a:latin typeface="Times New Roman" panose="02020603050405020304" pitchFamily="18" charset="0"/>
              </a:rPr>
              <a:t> </a:t>
            </a:r>
            <a:r>
              <a:rPr lang="en-US" altLang="en-US" sz="1600" dirty="0" err="1">
                <a:latin typeface="Times New Roman" panose="02020603050405020304" pitchFamily="18" charset="0"/>
              </a:rPr>
              <a:t>представити</a:t>
            </a:r>
            <a:r>
              <a:rPr lang="en-US" altLang="en-US" sz="1600" dirty="0">
                <a:latin typeface="Times New Roman" panose="02020603050405020304" pitchFamily="18" charset="0"/>
              </a:rPr>
              <a:t> </a:t>
            </a:r>
            <a:r>
              <a:rPr lang="en-US" altLang="en-US" sz="1600" dirty="0" err="1">
                <a:latin typeface="Times New Roman" panose="02020603050405020304" pitchFamily="18" charset="0"/>
              </a:rPr>
              <a:t>їх</a:t>
            </a:r>
            <a:r>
              <a:rPr lang="en-US" altLang="en-US" sz="1600" dirty="0">
                <a:latin typeface="Times New Roman" panose="02020603050405020304" pitchFamily="18" charset="0"/>
              </a:rPr>
              <a:t> </a:t>
            </a:r>
            <a:r>
              <a:rPr lang="en-US" altLang="en-US" sz="1600" dirty="0" err="1">
                <a:latin typeface="Times New Roman" panose="02020603050405020304" pitchFamily="18" charset="0"/>
              </a:rPr>
              <a:t>важко</a:t>
            </a:r>
            <a:r>
              <a:rPr lang="en-US" altLang="en-US" sz="1600" dirty="0" smtClean="0">
                <a:latin typeface="Times New Roman" panose="02020603050405020304" pitchFamily="18" charset="0"/>
              </a:rPr>
              <a:t>.</a:t>
            </a:r>
            <a:endParaRPr lang="en-US" altLang="en-US" sz="1600" dirty="0">
              <a:latin typeface="Times New Roman" panose="02020603050405020304" pitchFamily="18" charset="0"/>
            </a:endParaRPr>
          </a:p>
        </p:txBody>
      </p:sp>
      <p:pic>
        <p:nvPicPr>
          <p:cNvPr id="1127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1317" y="1291016"/>
            <a:ext cx="1145375" cy="83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127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7277" y="966158"/>
            <a:ext cx="1194054" cy="11894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1274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3877" y="856883"/>
            <a:ext cx="1299791" cy="1193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1275" name="Picture 1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9398" y="3673841"/>
            <a:ext cx="998767" cy="144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097650" y="4503204"/>
            <a:ext cx="1996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64"/>
              </a:spcBef>
            </a:pPr>
            <a:r>
              <a:rPr lang="en-US" altLang="en-US" i="1" dirty="0" err="1">
                <a:latin typeface="Times New Roman" panose="02020603050405020304" pitchFamily="18" charset="0"/>
              </a:rPr>
              <a:t>тригранна</a:t>
            </a:r>
            <a:r>
              <a:rPr lang="en-US" altLang="en-US" i="1" dirty="0">
                <a:latin typeface="Times New Roman" panose="02020603050405020304" pitchFamily="18" charset="0"/>
              </a:rPr>
              <a:t> </a:t>
            </a:r>
            <a:r>
              <a:rPr lang="en-US" altLang="en-US" i="1" dirty="0" err="1">
                <a:latin typeface="Times New Roman" panose="02020603050405020304" pitchFamily="18" charset="0"/>
              </a:rPr>
              <a:t>призма</a:t>
            </a:r>
            <a:endParaRPr lang="en-US" altLang="en-US" i="1" dirty="0">
              <a:latin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240981" y="2218639"/>
            <a:ext cx="185336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altLang="en-US" sz="1400" i="1" dirty="0">
                <a:latin typeface="Times New Roman" panose="02020603050405020304" pitchFamily="18" charset="0"/>
              </a:rPr>
              <a:t>к</a:t>
            </a:r>
            <a:r>
              <a:rPr lang="en-US" altLang="en-US" sz="1400" i="1" dirty="0" err="1" smtClean="0">
                <a:latin typeface="Times New Roman" panose="02020603050405020304" pitchFamily="18" charset="0"/>
              </a:rPr>
              <a:t>вадратна</a:t>
            </a:r>
            <a:endParaRPr lang="uk-UA" altLang="en-US" sz="1400" i="1" dirty="0" smtClean="0">
              <a:latin typeface="Times New Roman" panose="02020603050405020304" pitchFamily="18" charset="0"/>
            </a:endParaRPr>
          </a:p>
          <a:p>
            <a:r>
              <a:rPr lang="uk-UA" altLang="en-US" sz="1400" i="1" dirty="0" err="1" smtClean="0">
                <a:latin typeface="Times New Roman" panose="02020603050405020304" pitchFamily="18" charset="0"/>
              </a:rPr>
              <a:t>антипризма</a:t>
            </a:r>
            <a:r>
              <a:rPr lang="en-US" altLang="en-US" sz="1400" i="1" dirty="0" smtClean="0">
                <a:latin typeface="Times New Roman" panose="02020603050405020304" pitchFamily="18" charset="0"/>
              </a:rPr>
              <a:t>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87214855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47490"/>
          </a:xfrm>
        </p:spPr>
        <p:txBody>
          <a:bodyPr>
            <a:noAutofit/>
          </a:bodyPr>
          <a:lstStyle/>
          <a:p>
            <a:pPr algn="ctr"/>
            <a:r>
              <a:rPr lang="en-US" altLang="en-US" sz="2800" b="1" i="1" dirty="0" err="1">
                <a:latin typeface="Times New Roman" panose="02020603050405020304" pitchFamily="18" charset="0"/>
              </a:rPr>
              <a:t>Питання</a:t>
            </a:r>
            <a:r>
              <a:rPr lang="en-US" altLang="en-US" sz="2800" b="1" i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latin typeface="Times New Roman" panose="02020603050405020304" pitchFamily="18" charset="0"/>
              </a:rPr>
              <a:t>для</a:t>
            </a:r>
            <a:r>
              <a:rPr lang="en-US" altLang="en-US" sz="2800" b="1" i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latin typeface="Times New Roman" panose="02020603050405020304" pitchFamily="18" charset="0"/>
              </a:rPr>
              <a:t>самоконтролю</a:t>
            </a:r>
            <a:r>
              <a:rPr lang="en-US" altLang="en-US" sz="2800" b="1" i="1" dirty="0">
                <a:latin typeface="Times New Roman" panose="02020603050405020304" pitchFamily="18" charset="0"/>
              </a:rPr>
              <a:t/>
            </a:r>
            <a:br>
              <a:rPr lang="en-US" altLang="en-US" sz="2800" b="1" i="1" dirty="0">
                <a:latin typeface="Times New Roman" panose="02020603050405020304" pitchFamily="18" charset="0"/>
              </a:rPr>
            </a:br>
            <a:endParaRPr lang="en-US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66518" y="1477993"/>
            <a:ext cx="8915400" cy="4784784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31000"/>
              </a:lnSpc>
              <a:spcBef>
                <a:spcPts val="217"/>
              </a:spcBef>
              <a:buFont typeface="Times New Roman" panose="02020603050405020304" pitchFamily="18" charset="0"/>
              <a:buAutoNum type="arabicPeriod"/>
            </a:pPr>
            <a:r>
              <a:rPr lang="en-US" altLang="en-US" sz="1900" dirty="0" err="1" smtClean="0">
                <a:latin typeface="Times New Roman" panose="02020603050405020304" pitchFamily="18" charset="0"/>
              </a:rPr>
              <a:t>Які</a:t>
            </a:r>
            <a:r>
              <a:rPr lang="en-US" altLang="en-US" sz="1900" dirty="0">
                <a:latin typeface="Times New Roman" panose="02020603050405020304" pitchFamily="18" charset="0"/>
              </a:rPr>
              <a:t>	</a:t>
            </a:r>
            <a:r>
              <a:rPr lang="en-US" altLang="en-US" sz="1900" dirty="0" err="1">
                <a:latin typeface="Times New Roman" panose="02020603050405020304" pitchFamily="18" charset="0"/>
              </a:rPr>
              <a:t>види</a:t>
            </a:r>
            <a:r>
              <a:rPr lang="en-US" altLang="en-US" sz="1900" dirty="0">
                <a:latin typeface="Times New Roman" panose="02020603050405020304" pitchFamily="18" charset="0"/>
              </a:rPr>
              <a:t>	</a:t>
            </a:r>
            <a:r>
              <a:rPr lang="en-US" altLang="en-US" sz="1900" dirty="0" err="1">
                <a:latin typeface="Times New Roman" panose="02020603050405020304" pitchFamily="18" charset="0"/>
              </a:rPr>
              <a:t>ізомерії</a:t>
            </a:r>
            <a:r>
              <a:rPr lang="en-US" altLang="en-US" sz="1900" dirty="0">
                <a:latin typeface="Times New Roman" panose="02020603050405020304" pitchFamily="18" charset="0"/>
              </a:rPr>
              <a:t>	</a:t>
            </a:r>
            <a:r>
              <a:rPr lang="en-US" altLang="en-US" sz="1900" dirty="0" err="1">
                <a:latin typeface="Times New Roman" panose="02020603050405020304" pitchFamily="18" charset="0"/>
              </a:rPr>
              <a:t>характерні</a:t>
            </a:r>
            <a:r>
              <a:rPr lang="en-US" altLang="en-US" sz="1900" dirty="0">
                <a:latin typeface="Times New Roman" panose="02020603050405020304" pitchFamily="18" charset="0"/>
              </a:rPr>
              <a:t>	</a:t>
            </a:r>
            <a:r>
              <a:rPr lang="en-US" altLang="en-US" sz="1900" dirty="0" err="1">
                <a:latin typeface="Times New Roman" panose="02020603050405020304" pitchFamily="18" charset="0"/>
              </a:rPr>
              <a:t>для</a:t>
            </a:r>
            <a:r>
              <a:rPr lang="en-US" altLang="en-US" sz="1900" dirty="0">
                <a:latin typeface="Times New Roman" panose="02020603050405020304" pitchFamily="18" charset="0"/>
              </a:rPr>
              <a:t>	</a:t>
            </a:r>
            <a:r>
              <a:rPr lang="en-US" altLang="en-US" sz="1900" dirty="0" err="1">
                <a:latin typeface="Times New Roman" panose="02020603050405020304" pitchFamily="18" charset="0"/>
              </a:rPr>
              <a:t>комплексних</a:t>
            </a:r>
            <a:r>
              <a:rPr lang="en-US" altLang="en-US" sz="1900" dirty="0">
                <a:latin typeface="Times New Roman" panose="02020603050405020304" pitchFamily="18" charset="0"/>
              </a:rPr>
              <a:t>	</a:t>
            </a:r>
            <a:r>
              <a:rPr lang="en-US" altLang="en-US" sz="1900" dirty="0" err="1">
                <a:latin typeface="Times New Roman" panose="02020603050405020304" pitchFamily="18" charset="0"/>
              </a:rPr>
              <a:t>сполук</a:t>
            </a:r>
            <a:r>
              <a:rPr lang="en-US" altLang="en-US" sz="1900" dirty="0">
                <a:latin typeface="Times New Roman" panose="02020603050405020304" pitchFamily="18" charset="0"/>
              </a:rPr>
              <a:t>	</a:t>
            </a:r>
            <a:r>
              <a:rPr lang="en-US" altLang="en-US" sz="1900" dirty="0" err="1">
                <a:latin typeface="Times New Roman" panose="02020603050405020304" pitchFamily="18" charset="0"/>
              </a:rPr>
              <a:t>із</a:t>
            </a:r>
            <a:r>
              <a:rPr lang="en-US" altLang="en-US" sz="1900" dirty="0">
                <a:latin typeface="Times New Roman" panose="02020603050405020304" pitchFamily="18" charset="0"/>
              </a:rPr>
              <a:t>	</a:t>
            </a:r>
            <a:r>
              <a:rPr lang="en-US" altLang="en-US" sz="1900" dirty="0" err="1">
                <a:latin typeface="Times New Roman" panose="02020603050405020304" pitchFamily="18" charset="0"/>
              </a:rPr>
              <a:t>однією</a:t>
            </a:r>
            <a:r>
              <a:rPr lang="en-US" altLang="en-US" sz="1900" dirty="0">
                <a:latin typeface="Times New Roman" panose="02020603050405020304" pitchFamily="18" charset="0"/>
              </a:rPr>
              <a:t>  </a:t>
            </a:r>
            <a:r>
              <a:rPr lang="en-US" altLang="en-US" sz="1900" dirty="0" err="1">
                <a:latin typeface="Times New Roman" panose="02020603050405020304" pitchFamily="18" charset="0"/>
              </a:rPr>
              <a:t>координаційною</a:t>
            </a:r>
            <a:r>
              <a:rPr lang="en-US" altLang="en-US" sz="1900" dirty="0">
                <a:latin typeface="Times New Roman" panose="02020603050405020304" pitchFamily="18" charset="0"/>
              </a:rPr>
              <a:t> </a:t>
            </a:r>
            <a:r>
              <a:rPr lang="en-US" altLang="en-US" sz="1900" dirty="0" err="1">
                <a:latin typeface="Times New Roman" panose="02020603050405020304" pitchFamily="18" charset="0"/>
              </a:rPr>
              <a:t>сферою</a:t>
            </a:r>
            <a:r>
              <a:rPr lang="en-US" altLang="en-US" sz="1900" dirty="0">
                <a:latin typeface="Times New Roman" panose="02020603050405020304" pitchFamily="18" charset="0"/>
              </a:rPr>
              <a:t>?</a:t>
            </a:r>
          </a:p>
          <a:p>
            <a:pPr algn="just">
              <a:lnSpc>
                <a:spcPct val="128000"/>
              </a:lnSpc>
              <a:spcBef>
                <a:spcPts val="16"/>
              </a:spcBef>
              <a:buFont typeface="Times New Roman" panose="02020603050405020304" pitchFamily="18" charset="0"/>
              <a:buAutoNum type="arabicPeriod"/>
            </a:pPr>
            <a:r>
              <a:rPr lang="en-US" altLang="en-US" sz="1900" dirty="0">
                <a:latin typeface="Times New Roman" panose="02020603050405020304" pitchFamily="18" charset="0"/>
              </a:rPr>
              <a:t>В	</a:t>
            </a:r>
            <a:r>
              <a:rPr lang="en-US" altLang="en-US" sz="1900" dirty="0" err="1">
                <a:latin typeface="Times New Roman" panose="02020603050405020304" pitchFamily="18" charset="0"/>
              </a:rPr>
              <a:t>чому</a:t>
            </a:r>
            <a:r>
              <a:rPr lang="en-US" altLang="en-US" sz="1900" dirty="0">
                <a:latin typeface="Times New Roman" panose="02020603050405020304" pitchFamily="18" charset="0"/>
              </a:rPr>
              <a:t>	</a:t>
            </a:r>
            <a:r>
              <a:rPr lang="en-US" altLang="en-US" sz="1900" dirty="0" err="1">
                <a:latin typeface="Times New Roman" panose="02020603050405020304" pitchFamily="18" charset="0"/>
              </a:rPr>
              <a:t>суть</a:t>
            </a:r>
            <a:r>
              <a:rPr lang="en-US" altLang="en-US" sz="1900" dirty="0">
                <a:latin typeface="Times New Roman" panose="02020603050405020304" pitchFamily="18" charset="0"/>
              </a:rPr>
              <a:t>	</a:t>
            </a:r>
            <a:r>
              <a:rPr lang="uk-UA" altLang="en-US" sz="1900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1900" dirty="0" err="1" smtClean="0">
                <a:latin typeface="Times New Roman" panose="02020603050405020304" pitchFamily="18" charset="0"/>
              </a:rPr>
              <a:t>геометричної</a:t>
            </a:r>
            <a:r>
              <a:rPr lang="en-US" altLang="en-US" sz="1900" dirty="0">
                <a:latin typeface="Times New Roman" panose="02020603050405020304" pitchFamily="18" charset="0"/>
              </a:rPr>
              <a:t>	</a:t>
            </a:r>
            <a:r>
              <a:rPr lang="en-US" altLang="en-US" sz="1900" dirty="0" err="1">
                <a:latin typeface="Times New Roman" panose="02020603050405020304" pitchFamily="18" charset="0"/>
              </a:rPr>
              <a:t>ізомерії</a:t>
            </a:r>
            <a:r>
              <a:rPr lang="en-US" altLang="en-US" sz="1900" dirty="0">
                <a:latin typeface="Times New Roman" panose="02020603050405020304" pitchFamily="18" charset="0"/>
              </a:rPr>
              <a:t>	</a:t>
            </a:r>
            <a:r>
              <a:rPr lang="en-US" altLang="en-US" sz="1900" dirty="0" err="1">
                <a:latin typeface="Times New Roman" panose="02020603050405020304" pitchFamily="18" charset="0"/>
              </a:rPr>
              <a:t>комплексних</a:t>
            </a:r>
            <a:r>
              <a:rPr lang="en-US" altLang="en-US" sz="1900" dirty="0">
                <a:latin typeface="Times New Roman" panose="02020603050405020304" pitchFamily="18" charset="0"/>
              </a:rPr>
              <a:t>	</a:t>
            </a:r>
            <a:r>
              <a:rPr lang="uk-UA" altLang="en-US" sz="1900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1900" dirty="0" err="1" smtClean="0">
                <a:latin typeface="Times New Roman" panose="02020603050405020304" pitchFamily="18" charset="0"/>
              </a:rPr>
              <a:t>сполук</a:t>
            </a:r>
            <a:r>
              <a:rPr lang="en-US" altLang="en-US" sz="1900" dirty="0">
                <a:latin typeface="Times New Roman" panose="02020603050405020304" pitchFamily="18" charset="0"/>
              </a:rPr>
              <a:t>?	</a:t>
            </a:r>
            <a:endParaRPr lang="uk-UA" altLang="en-US" sz="1900" dirty="0" smtClean="0">
              <a:latin typeface="Times New Roman" panose="02020603050405020304" pitchFamily="18" charset="0"/>
            </a:endParaRPr>
          </a:p>
          <a:p>
            <a:pPr marL="457200" indent="-457200" algn="just">
              <a:lnSpc>
                <a:spcPct val="128000"/>
              </a:lnSpc>
              <a:spcBef>
                <a:spcPts val="16"/>
              </a:spcBef>
              <a:buFont typeface="+mj-lt"/>
              <a:buAutoNum type="arabicPeriod"/>
            </a:pPr>
            <a:r>
              <a:rPr lang="en-US" altLang="en-US" sz="1900" dirty="0" err="1" smtClean="0">
                <a:latin typeface="Times New Roman" panose="02020603050405020304" pitchFamily="18" charset="0"/>
              </a:rPr>
              <a:t>Які</a:t>
            </a:r>
            <a:r>
              <a:rPr lang="en-US" altLang="en-US" sz="1900" dirty="0">
                <a:latin typeface="Times New Roman" panose="02020603050405020304" pitchFamily="18" charset="0"/>
              </a:rPr>
              <a:t>	</a:t>
            </a:r>
            <a:r>
              <a:rPr lang="en-US" altLang="en-US" sz="1900" dirty="0" err="1">
                <a:latin typeface="Times New Roman" panose="02020603050405020304" pitchFamily="18" charset="0"/>
              </a:rPr>
              <a:t>форми</a:t>
            </a:r>
            <a:r>
              <a:rPr lang="en-US" altLang="en-US" sz="1900" dirty="0">
                <a:latin typeface="Times New Roman" panose="02020603050405020304" pitchFamily="18" charset="0"/>
              </a:rPr>
              <a:t>  </a:t>
            </a:r>
            <a:r>
              <a:rPr lang="en-US" altLang="en-US" sz="1900" dirty="0" err="1">
                <a:latin typeface="Times New Roman" panose="02020603050405020304" pitchFamily="18" charset="0"/>
              </a:rPr>
              <a:t>геометричних</a:t>
            </a:r>
            <a:r>
              <a:rPr lang="en-US" altLang="en-US" sz="1900" dirty="0">
                <a:latin typeface="Times New Roman" panose="02020603050405020304" pitchFamily="18" charset="0"/>
              </a:rPr>
              <a:t> </a:t>
            </a:r>
            <a:r>
              <a:rPr lang="en-US" altLang="en-US" sz="1900" dirty="0" err="1">
                <a:latin typeface="Times New Roman" panose="02020603050405020304" pitchFamily="18" charset="0"/>
              </a:rPr>
              <a:t>фігур</a:t>
            </a:r>
            <a:r>
              <a:rPr lang="en-US" altLang="en-US" sz="1900" dirty="0">
                <a:latin typeface="Times New Roman" panose="02020603050405020304" pitchFamily="18" charset="0"/>
              </a:rPr>
              <a:t> </a:t>
            </a:r>
            <a:r>
              <a:rPr lang="en-US" altLang="en-US" sz="1900" dirty="0" err="1">
                <a:latin typeface="Times New Roman" panose="02020603050405020304" pitchFamily="18" charset="0"/>
              </a:rPr>
              <a:t>можуть</a:t>
            </a:r>
            <a:r>
              <a:rPr lang="en-US" altLang="en-US" sz="1900" dirty="0">
                <a:latin typeface="Times New Roman" panose="02020603050405020304" pitchFamily="18" charset="0"/>
              </a:rPr>
              <a:t> </a:t>
            </a:r>
            <a:r>
              <a:rPr lang="en-US" altLang="en-US" sz="1900" dirty="0" err="1">
                <a:latin typeface="Times New Roman" panose="02020603050405020304" pitchFamily="18" charset="0"/>
              </a:rPr>
              <a:t>мати</a:t>
            </a:r>
            <a:r>
              <a:rPr lang="en-US" altLang="en-US" sz="1900" dirty="0">
                <a:latin typeface="Times New Roman" panose="02020603050405020304" pitchFamily="18" charset="0"/>
              </a:rPr>
              <a:t> </a:t>
            </a:r>
            <a:r>
              <a:rPr lang="en-US" altLang="en-US" sz="1900" dirty="0" err="1">
                <a:latin typeface="Times New Roman" panose="02020603050405020304" pitchFamily="18" charset="0"/>
              </a:rPr>
              <a:t>координаційні</a:t>
            </a:r>
            <a:r>
              <a:rPr lang="en-US" altLang="en-US" sz="1900" dirty="0">
                <a:latin typeface="Times New Roman" panose="02020603050405020304" pitchFamily="18" charset="0"/>
              </a:rPr>
              <a:t> </a:t>
            </a:r>
            <a:r>
              <a:rPr lang="en-US" altLang="en-US" sz="1900" dirty="0" err="1">
                <a:latin typeface="Times New Roman" panose="02020603050405020304" pitchFamily="18" charset="0"/>
              </a:rPr>
              <a:t>сфери</a:t>
            </a:r>
            <a:r>
              <a:rPr lang="en-US" altLang="en-US" sz="1900" dirty="0">
                <a:latin typeface="Times New Roman" panose="02020603050405020304" pitchFamily="18" charset="0"/>
              </a:rPr>
              <a:t> </a:t>
            </a:r>
            <a:r>
              <a:rPr lang="en-US" altLang="en-US" sz="1900" dirty="0" err="1">
                <a:latin typeface="Times New Roman" panose="02020603050405020304" pitchFamily="18" charset="0"/>
              </a:rPr>
              <a:t>комплексів</a:t>
            </a:r>
            <a:r>
              <a:rPr lang="en-US" altLang="en-US" sz="1900" dirty="0">
                <a:latin typeface="Times New Roman" panose="02020603050405020304" pitchFamily="18" charset="0"/>
              </a:rPr>
              <a:t>?</a:t>
            </a:r>
          </a:p>
          <a:p>
            <a:pPr marL="123186" indent="-115042" algn="just">
              <a:spcBef>
                <a:spcPts val="321"/>
              </a:spcBef>
              <a:buFont typeface="Times New Roman" panose="02020603050405020304" pitchFamily="18" charset="0"/>
              <a:buAutoNum type="arabicPeriod"/>
            </a:pPr>
            <a:r>
              <a:rPr lang="uk-UA" altLang="en-US" sz="1900" dirty="0" smtClean="0">
                <a:latin typeface="Times New Roman" panose="02020603050405020304" pitchFamily="18" charset="0"/>
              </a:rPr>
              <a:t>  </a:t>
            </a:r>
            <a:r>
              <a:rPr lang="en-US" altLang="en-US" sz="1900" dirty="0" err="1" smtClean="0">
                <a:latin typeface="Times New Roman" panose="02020603050405020304" pitchFamily="18" charset="0"/>
              </a:rPr>
              <a:t>Чим</a:t>
            </a:r>
            <a:r>
              <a:rPr lang="en-US" altLang="en-US" sz="1900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1900" dirty="0" err="1">
                <a:latin typeface="Times New Roman" panose="02020603050405020304" pitchFamily="18" charset="0"/>
              </a:rPr>
              <a:t>відрізняються</a:t>
            </a:r>
            <a:r>
              <a:rPr lang="en-US" altLang="en-US" sz="1900" dirty="0">
                <a:latin typeface="Times New Roman" panose="02020603050405020304" pitchFamily="18" charset="0"/>
              </a:rPr>
              <a:t> </a:t>
            </a:r>
            <a:r>
              <a:rPr lang="en-US" altLang="en-US" sz="1900" dirty="0" err="1">
                <a:latin typeface="Times New Roman" panose="02020603050405020304" pitchFamily="18" charset="0"/>
              </a:rPr>
              <a:t>один</a:t>
            </a:r>
            <a:r>
              <a:rPr lang="en-US" altLang="en-US" sz="1900" dirty="0">
                <a:latin typeface="Times New Roman" panose="02020603050405020304" pitchFamily="18" charset="0"/>
              </a:rPr>
              <a:t> </a:t>
            </a:r>
            <a:r>
              <a:rPr lang="en-US" altLang="en-US" sz="1900" dirty="0" err="1">
                <a:latin typeface="Times New Roman" panose="02020603050405020304" pitchFamily="18" charset="0"/>
              </a:rPr>
              <a:t>від</a:t>
            </a:r>
            <a:r>
              <a:rPr lang="en-US" altLang="en-US" sz="1900" dirty="0">
                <a:latin typeface="Times New Roman" panose="02020603050405020304" pitchFamily="18" charset="0"/>
              </a:rPr>
              <a:t> </a:t>
            </a:r>
            <a:r>
              <a:rPr lang="en-US" altLang="en-US" sz="1900" dirty="0" err="1">
                <a:latin typeface="Times New Roman" panose="02020603050405020304" pitchFamily="18" charset="0"/>
              </a:rPr>
              <a:t>одного</a:t>
            </a:r>
            <a:r>
              <a:rPr lang="en-US" altLang="en-US" sz="1900" dirty="0">
                <a:latin typeface="Times New Roman" panose="02020603050405020304" pitchFamily="18" charset="0"/>
              </a:rPr>
              <a:t> </a:t>
            </a:r>
            <a:r>
              <a:rPr lang="en-US" altLang="en-US" sz="1900" dirty="0" err="1">
                <a:latin typeface="Times New Roman" panose="02020603050405020304" pitchFamily="18" charset="0"/>
              </a:rPr>
              <a:t>цис</a:t>
            </a:r>
            <a:r>
              <a:rPr lang="en-US" altLang="en-US" sz="1900" dirty="0">
                <a:latin typeface="Times New Roman" panose="02020603050405020304" pitchFamily="18" charset="0"/>
              </a:rPr>
              <a:t>- і </a:t>
            </a:r>
            <a:r>
              <a:rPr lang="en-US" altLang="en-US" sz="1900" dirty="0" err="1">
                <a:latin typeface="Times New Roman" panose="02020603050405020304" pitchFamily="18" charset="0"/>
              </a:rPr>
              <a:t>транс-ізомери</a:t>
            </a:r>
            <a:r>
              <a:rPr lang="en-US" altLang="en-US" sz="1900" dirty="0">
                <a:latin typeface="Times New Roman" panose="02020603050405020304" pitchFamily="18" charset="0"/>
              </a:rPr>
              <a:t> </a:t>
            </a:r>
            <a:r>
              <a:rPr lang="en-US" altLang="en-US" sz="1900" dirty="0" err="1" smtClean="0">
                <a:latin typeface="Times New Roman" panose="02020603050405020304" pitchFamily="18" charset="0"/>
              </a:rPr>
              <a:t>комплексів</a:t>
            </a:r>
            <a:r>
              <a:rPr lang="uk-UA" altLang="en-US" sz="1900" dirty="0" smtClean="0">
                <a:latin typeface="Times New Roman" panose="02020603050405020304" pitchFamily="18" charset="0"/>
              </a:rPr>
              <a:t>?</a:t>
            </a:r>
            <a:endParaRPr lang="en-US" altLang="en-US" sz="1900" dirty="0">
              <a:latin typeface="Times New Roman" panose="02020603050405020304" pitchFamily="18" charset="0"/>
            </a:endParaRPr>
          </a:p>
          <a:p>
            <a:pPr algn="just">
              <a:lnSpc>
                <a:spcPct val="128000"/>
              </a:lnSpc>
              <a:spcBef>
                <a:spcPts val="8"/>
              </a:spcBef>
              <a:buFont typeface="Times New Roman" panose="02020603050405020304" pitchFamily="18" charset="0"/>
              <a:buAutoNum type="arabicPeriod"/>
            </a:pPr>
            <a:r>
              <a:rPr lang="en-US" altLang="en-US" sz="1900" dirty="0">
                <a:latin typeface="Times New Roman" panose="02020603050405020304" pitchFamily="18" charset="0"/>
              </a:rPr>
              <a:t>В </a:t>
            </a:r>
            <a:r>
              <a:rPr lang="en-US" altLang="en-US" sz="1900" dirty="0" err="1">
                <a:latin typeface="Times New Roman" panose="02020603050405020304" pitchFamily="18" charset="0"/>
              </a:rPr>
              <a:t>чому</a:t>
            </a:r>
            <a:r>
              <a:rPr lang="en-US" altLang="en-US" sz="1900" dirty="0">
                <a:latin typeface="Times New Roman" panose="02020603050405020304" pitchFamily="18" charset="0"/>
              </a:rPr>
              <a:t> </a:t>
            </a:r>
            <a:r>
              <a:rPr lang="en-US" altLang="en-US" sz="1900" dirty="0" err="1">
                <a:latin typeface="Times New Roman" panose="02020603050405020304" pitchFamily="18" charset="0"/>
              </a:rPr>
              <a:t>суть</a:t>
            </a:r>
            <a:r>
              <a:rPr lang="en-US" altLang="en-US" sz="1900" dirty="0">
                <a:latin typeface="Times New Roman" panose="02020603050405020304" pitchFamily="18" charset="0"/>
              </a:rPr>
              <a:t> </a:t>
            </a:r>
            <a:r>
              <a:rPr lang="en-US" altLang="en-US" sz="1900" dirty="0" err="1">
                <a:latin typeface="Times New Roman" panose="02020603050405020304" pitchFamily="18" charset="0"/>
              </a:rPr>
              <a:t>оптичної</a:t>
            </a:r>
            <a:r>
              <a:rPr lang="en-US" altLang="en-US" sz="1900" dirty="0">
                <a:latin typeface="Times New Roman" panose="02020603050405020304" pitchFamily="18" charset="0"/>
              </a:rPr>
              <a:t> </a:t>
            </a:r>
            <a:r>
              <a:rPr lang="en-US" altLang="en-US" sz="1900" dirty="0" err="1">
                <a:latin typeface="Times New Roman" panose="02020603050405020304" pitchFamily="18" charset="0"/>
              </a:rPr>
              <a:t>ізомерії</a:t>
            </a:r>
            <a:r>
              <a:rPr lang="en-US" altLang="en-US" sz="1900" dirty="0">
                <a:latin typeface="Times New Roman" panose="02020603050405020304" pitchFamily="18" charset="0"/>
              </a:rPr>
              <a:t> </a:t>
            </a:r>
            <a:r>
              <a:rPr lang="en-US" altLang="en-US" sz="1900" dirty="0" err="1">
                <a:latin typeface="Times New Roman" panose="02020603050405020304" pitchFamily="18" charset="0"/>
              </a:rPr>
              <a:t>комплексів</a:t>
            </a:r>
            <a:r>
              <a:rPr lang="en-US" altLang="en-US" sz="1900" dirty="0">
                <a:latin typeface="Times New Roman" panose="02020603050405020304" pitchFamily="18" charset="0"/>
              </a:rPr>
              <a:t>? </a:t>
            </a:r>
            <a:endParaRPr lang="uk-UA" altLang="en-US" sz="1900" dirty="0" smtClean="0">
              <a:latin typeface="Times New Roman" panose="02020603050405020304" pitchFamily="18" charset="0"/>
            </a:endParaRPr>
          </a:p>
          <a:p>
            <a:pPr algn="just">
              <a:lnSpc>
                <a:spcPct val="128000"/>
              </a:lnSpc>
              <a:spcBef>
                <a:spcPts val="8"/>
              </a:spcBef>
              <a:buFont typeface="Times New Roman" panose="02020603050405020304" pitchFamily="18" charset="0"/>
              <a:buAutoNum type="arabicPeriod"/>
            </a:pPr>
            <a:r>
              <a:rPr lang="en-US" altLang="en-US" sz="1900" dirty="0" err="1" smtClean="0">
                <a:latin typeface="Times New Roman" panose="02020603050405020304" pitchFamily="18" charset="0"/>
              </a:rPr>
              <a:t>Чим</a:t>
            </a:r>
            <a:r>
              <a:rPr lang="en-US" altLang="en-US" sz="1900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1900" dirty="0" err="1">
                <a:latin typeface="Times New Roman" panose="02020603050405020304" pitchFamily="18" charset="0"/>
              </a:rPr>
              <a:t>може</a:t>
            </a:r>
            <a:r>
              <a:rPr lang="en-US" altLang="en-US" sz="1900" dirty="0">
                <a:latin typeface="Times New Roman" panose="02020603050405020304" pitchFamily="18" charset="0"/>
              </a:rPr>
              <a:t> </a:t>
            </a:r>
            <a:r>
              <a:rPr lang="en-US" altLang="en-US" sz="1900" dirty="0" err="1">
                <a:latin typeface="Times New Roman" panose="02020603050405020304" pitchFamily="18" charset="0"/>
              </a:rPr>
              <a:t>бути</a:t>
            </a:r>
            <a:r>
              <a:rPr lang="en-US" altLang="en-US" sz="1900" dirty="0">
                <a:latin typeface="Times New Roman" panose="02020603050405020304" pitchFamily="18" charset="0"/>
              </a:rPr>
              <a:t> </a:t>
            </a:r>
            <a:r>
              <a:rPr lang="en-US" altLang="en-US" sz="1900" dirty="0" err="1">
                <a:latin typeface="Times New Roman" panose="02020603050405020304" pitchFamily="18" charset="0"/>
              </a:rPr>
              <a:t>обумовлена</a:t>
            </a:r>
            <a:r>
              <a:rPr lang="en-US" altLang="en-US" sz="1900" dirty="0">
                <a:latin typeface="Times New Roman" panose="02020603050405020304" pitchFamily="18" charset="0"/>
              </a:rPr>
              <a:t>  </a:t>
            </a:r>
            <a:r>
              <a:rPr lang="en-US" altLang="en-US" sz="1900" dirty="0" err="1">
                <a:latin typeface="Times New Roman" panose="02020603050405020304" pitchFamily="18" charset="0"/>
              </a:rPr>
              <a:t>оптична</a:t>
            </a:r>
            <a:r>
              <a:rPr lang="en-US" altLang="en-US" sz="1900" dirty="0">
                <a:latin typeface="Times New Roman" panose="02020603050405020304" pitchFamily="18" charset="0"/>
              </a:rPr>
              <a:t> </a:t>
            </a:r>
            <a:r>
              <a:rPr lang="en-US" altLang="en-US" sz="1900" dirty="0" err="1">
                <a:latin typeface="Times New Roman" panose="02020603050405020304" pitchFamily="18" charset="0"/>
              </a:rPr>
              <a:t>ізомерія</a:t>
            </a:r>
            <a:r>
              <a:rPr lang="en-US" altLang="en-US" sz="1900" dirty="0">
                <a:latin typeface="Times New Roman" panose="02020603050405020304" pitchFamily="18" charset="0"/>
              </a:rPr>
              <a:t> </a:t>
            </a:r>
            <a:r>
              <a:rPr lang="en-US" altLang="en-US" sz="1900" dirty="0" err="1">
                <a:latin typeface="Times New Roman" panose="02020603050405020304" pitchFamily="18" charset="0"/>
              </a:rPr>
              <a:t>комплексних</a:t>
            </a:r>
            <a:r>
              <a:rPr lang="en-US" altLang="en-US" sz="1900" dirty="0">
                <a:latin typeface="Times New Roman" panose="02020603050405020304" pitchFamily="18" charset="0"/>
              </a:rPr>
              <a:t> </a:t>
            </a:r>
            <a:r>
              <a:rPr lang="en-US" altLang="en-US" sz="1900" dirty="0" err="1">
                <a:latin typeface="Times New Roman" panose="02020603050405020304" pitchFamily="18" charset="0"/>
              </a:rPr>
              <a:t>сполук</a:t>
            </a:r>
            <a:r>
              <a:rPr lang="en-US" altLang="en-US" sz="1900" dirty="0">
                <a:latin typeface="Times New Roman" panose="02020603050405020304" pitchFamily="18" charset="0"/>
              </a:rPr>
              <a:t>?</a:t>
            </a:r>
            <a:endParaRPr lang="uk-UA" altLang="en-US" sz="1900" dirty="0">
              <a:latin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spcBef>
                <a:spcPts val="64"/>
              </a:spcBef>
              <a:buFont typeface="Times New Roman" panose="02020603050405020304" pitchFamily="18" charset="0"/>
              <a:buAutoNum type="arabicPeriod" startAt="6"/>
            </a:pPr>
            <a:r>
              <a:rPr lang="en-US" altLang="en-US" sz="1900" dirty="0" err="1">
                <a:latin typeface="Times New Roman" panose="02020603050405020304" pitchFamily="18" charset="0"/>
              </a:rPr>
              <a:t>Які</a:t>
            </a:r>
            <a:r>
              <a:rPr lang="en-US" altLang="en-US" sz="1900" dirty="0">
                <a:latin typeface="Times New Roman" panose="02020603050405020304" pitchFamily="18" charset="0"/>
              </a:rPr>
              <a:t>	</a:t>
            </a:r>
            <a:r>
              <a:rPr lang="en-US" altLang="en-US" sz="1900" dirty="0" err="1">
                <a:latin typeface="Times New Roman" panose="02020603050405020304" pitchFamily="18" charset="0"/>
              </a:rPr>
              <a:t>конфігурації</a:t>
            </a:r>
            <a:r>
              <a:rPr lang="en-US" altLang="en-US" sz="1900" dirty="0">
                <a:latin typeface="Times New Roman" panose="02020603050405020304" pitchFamily="18" charset="0"/>
              </a:rPr>
              <a:t>	</a:t>
            </a:r>
            <a:r>
              <a:rPr lang="en-US" altLang="en-US" sz="1900" dirty="0" err="1">
                <a:latin typeface="Times New Roman" panose="02020603050405020304" pitchFamily="18" charset="0"/>
              </a:rPr>
              <a:t>поліедрів</a:t>
            </a:r>
            <a:r>
              <a:rPr lang="en-US" altLang="en-US" sz="1900" dirty="0">
                <a:latin typeface="Times New Roman" panose="02020603050405020304" pitchFamily="18" charset="0"/>
              </a:rPr>
              <a:t>	</a:t>
            </a:r>
            <a:r>
              <a:rPr lang="uk-UA" altLang="en-US" sz="1900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1900" dirty="0" err="1" smtClean="0">
                <a:latin typeface="Times New Roman" panose="02020603050405020304" pitchFamily="18" charset="0"/>
              </a:rPr>
              <a:t>характерні</a:t>
            </a:r>
            <a:r>
              <a:rPr lang="en-US" altLang="en-US" sz="1900" dirty="0">
                <a:latin typeface="Times New Roman" panose="02020603050405020304" pitchFamily="18" charset="0"/>
              </a:rPr>
              <a:t>	</a:t>
            </a:r>
            <a:r>
              <a:rPr lang="en-US" altLang="en-US" sz="1900" dirty="0" err="1">
                <a:latin typeface="Times New Roman" panose="02020603050405020304" pitchFamily="18" charset="0"/>
              </a:rPr>
              <a:t>для</a:t>
            </a:r>
            <a:r>
              <a:rPr lang="en-US" altLang="en-US" sz="1900" dirty="0">
                <a:latin typeface="Times New Roman" panose="02020603050405020304" pitchFamily="18" charset="0"/>
              </a:rPr>
              <a:t>	</a:t>
            </a:r>
            <a:r>
              <a:rPr lang="en-US" altLang="en-US" sz="1900" dirty="0" err="1">
                <a:latin typeface="Times New Roman" panose="02020603050405020304" pitchFamily="18" charset="0"/>
              </a:rPr>
              <a:t>комплексних</a:t>
            </a:r>
            <a:r>
              <a:rPr lang="en-US" altLang="en-US" sz="1900" dirty="0">
                <a:latin typeface="Times New Roman" panose="02020603050405020304" pitchFamily="18" charset="0"/>
              </a:rPr>
              <a:t> </a:t>
            </a:r>
            <a:r>
              <a:rPr lang="uk-UA" altLang="en-US" sz="1900" dirty="0" err="1" smtClean="0">
                <a:latin typeface="Times New Roman" panose="02020603050405020304" pitchFamily="18" charset="0"/>
              </a:rPr>
              <a:t>сполук</a:t>
            </a:r>
            <a:r>
              <a:rPr lang="uk-UA" altLang="en-US" sz="1900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1900" dirty="0" smtClean="0">
                <a:latin typeface="Times New Roman" panose="02020603050405020304" pitchFamily="18" charset="0"/>
              </a:rPr>
              <a:t>з</a:t>
            </a:r>
            <a:r>
              <a:rPr lang="uk-UA" altLang="en-US" sz="1900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1900" dirty="0" err="1" smtClean="0">
                <a:latin typeface="Times New Roman" panose="02020603050405020304" pitchFamily="18" charset="0"/>
              </a:rPr>
              <a:t>координаційним</a:t>
            </a:r>
            <a:r>
              <a:rPr lang="en-US" altLang="en-US" sz="1900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1900" dirty="0" err="1">
                <a:latin typeface="Times New Roman" panose="02020603050405020304" pitchFamily="18" charset="0"/>
              </a:rPr>
              <a:t>числом</a:t>
            </a:r>
            <a:r>
              <a:rPr lang="en-US" altLang="en-US" sz="1900" dirty="0">
                <a:latin typeface="Times New Roman" panose="02020603050405020304" pitchFamily="18" charset="0"/>
              </a:rPr>
              <a:t> </a:t>
            </a:r>
            <a:r>
              <a:rPr lang="en-US" altLang="en-US" sz="1900" dirty="0" err="1">
                <a:latin typeface="Times New Roman" panose="02020603050405020304" pitchFamily="18" charset="0"/>
              </a:rPr>
              <a:t>центрального</a:t>
            </a:r>
            <a:r>
              <a:rPr lang="en-US" altLang="en-US" sz="1900" dirty="0">
                <a:latin typeface="Times New Roman" panose="02020603050405020304" pitchFamily="18" charset="0"/>
              </a:rPr>
              <a:t> </a:t>
            </a:r>
            <a:r>
              <a:rPr lang="en-US" altLang="en-US" sz="1900" dirty="0" err="1">
                <a:latin typeface="Times New Roman" panose="02020603050405020304" pitchFamily="18" charset="0"/>
              </a:rPr>
              <a:t>атома</a:t>
            </a:r>
            <a:r>
              <a:rPr lang="en-US" altLang="en-US" sz="1900" dirty="0">
                <a:latin typeface="Times New Roman" panose="02020603050405020304" pitchFamily="18" charset="0"/>
              </a:rPr>
              <a:t> </a:t>
            </a:r>
            <a:r>
              <a:rPr lang="en-US" altLang="en-US" sz="1900" dirty="0" err="1">
                <a:latin typeface="Times New Roman" panose="02020603050405020304" pitchFamily="18" charset="0"/>
              </a:rPr>
              <a:t>рівним</a:t>
            </a:r>
            <a:r>
              <a:rPr lang="en-US" altLang="en-US" sz="1900" dirty="0">
                <a:latin typeface="Times New Roman" panose="02020603050405020304" pitchFamily="18" charset="0"/>
              </a:rPr>
              <a:t> 4?</a:t>
            </a:r>
          </a:p>
          <a:p>
            <a:pPr algn="just">
              <a:lnSpc>
                <a:spcPct val="128000"/>
              </a:lnSpc>
              <a:spcBef>
                <a:spcPts val="16"/>
              </a:spcBef>
              <a:buFont typeface="Times New Roman" panose="02020603050405020304" pitchFamily="18" charset="0"/>
              <a:buAutoNum type="arabicPeriod" startAt="6"/>
            </a:pPr>
            <a:r>
              <a:rPr lang="en-US" altLang="en-US" sz="1900" dirty="0">
                <a:latin typeface="Times New Roman" panose="02020603050405020304" pitchFamily="18" charset="0"/>
              </a:rPr>
              <a:t>В	</a:t>
            </a:r>
            <a:r>
              <a:rPr lang="en-US" altLang="en-US" sz="1900" dirty="0" err="1">
                <a:latin typeface="Times New Roman" panose="02020603050405020304" pitchFamily="18" charset="0"/>
              </a:rPr>
              <a:t>яких</a:t>
            </a:r>
            <a:r>
              <a:rPr lang="en-US" altLang="en-US" sz="1900" dirty="0">
                <a:latin typeface="Times New Roman" panose="02020603050405020304" pitchFamily="18" charset="0"/>
              </a:rPr>
              <a:t>	</a:t>
            </a:r>
            <a:r>
              <a:rPr lang="uk-UA" altLang="en-US" sz="1900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1900" dirty="0" err="1" smtClean="0">
                <a:latin typeface="Times New Roman" panose="02020603050405020304" pitchFamily="18" charset="0"/>
              </a:rPr>
              <a:t>геометричних</a:t>
            </a:r>
            <a:r>
              <a:rPr lang="en-US" altLang="en-US" sz="1900" dirty="0">
                <a:latin typeface="Times New Roman" panose="02020603050405020304" pitchFamily="18" charset="0"/>
              </a:rPr>
              <a:t>	</a:t>
            </a:r>
            <a:r>
              <a:rPr lang="en-US" altLang="en-US" sz="1900" dirty="0" err="1">
                <a:latin typeface="Times New Roman" panose="02020603050405020304" pitchFamily="18" charset="0"/>
              </a:rPr>
              <a:t>поліедрах</a:t>
            </a:r>
            <a:r>
              <a:rPr lang="en-US" altLang="en-US" sz="1900" dirty="0">
                <a:latin typeface="Times New Roman" panose="02020603050405020304" pitchFamily="18" charset="0"/>
              </a:rPr>
              <a:t>	</a:t>
            </a:r>
            <a:r>
              <a:rPr lang="en-US" altLang="en-US" sz="1900" dirty="0" err="1">
                <a:latin typeface="Times New Roman" panose="02020603050405020304" pitchFamily="18" charset="0"/>
              </a:rPr>
              <a:t>реалізовуються</a:t>
            </a:r>
            <a:r>
              <a:rPr lang="en-US" altLang="en-US" sz="1900" dirty="0">
                <a:latin typeface="Times New Roman" panose="02020603050405020304" pitchFamily="18" charset="0"/>
              </a:rPr>
              <a:t>	</a:t>
            </a:r>
            <a:r>
              <a:rPr lang="en-US" altLang="en-US" sz="1900" dirty="0" err="1">
                <a:latin typeface="Times New Roman" panose="02020603050405020304" pitchFamily="18" charset="0"/>
              </a:rPr>
              <a:t>комплексні</a:t>
            </a:r>
            <a:r>
              <a:rPr lang="en-US" altLang="en-US" sz="1900" dirty="0">
                <a:latin typeface="Times New Roman" panose="02020603050405020304" pitchFamily="18" charset="0"/>
              </a:rPr>
              <a:t>  </a:t>
            </a:r>
            <a:r>
              <a:rPr lang="en-US" altLang="en-US" sz="1900" dirty="0" err="1">
                <a:latin typeface="Times New Roman" panose="02020603050405020304" pitchFamily="18" charset="0"/>
              </a:rPr>
              <a:t>сполуки</a:t>
            </a:r>
            <a:r>
              <a:rPr lang="en-US" altLang="en-US" sz="1900" dirty="0">
                <a:latin typeface="Times New Roman" panose="02020603050405020304" pitchFamily="18" charset="0"/>
              </a:rPr>
              <a:t> </a:t>
            </a:r>
            <a:r>
              <a:rPr lang="en-US" altLang="en-US" sz="1900" dirty="0" smtClean="0">
                <a:latin typeface="Times New Roman" panose="02020603050405020304" pitchFamily="18" charset="0"/>
              </a:rPr>
              <a:t>з</a:t>
            </a:r>
            <a:r>
              <a:rPr lang="uk-UA" altLang="en-US" sz="1900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1900" dirty="0" err="1" smtClean="0">
                <a:latin typeface="Times New Roman" panose="02020603050405020304" pitchFamily="18" charset="0"/>
              </a:rPr>
              <a:t>координаційним</a:t>
            </a:r>
            <a:r>
              <a:rPr lang="en-US" altLang="en-US" sz="1900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1900" dirty="0" err="1">
                <a:latin typeface="Times New Roman" panose="02020603050405020304" pitchFamily="18" charset="0"/>
              </a:rPr>
              <a:t>числом</a:t>
            </a:r>
            <a:r>
              <a:rPr lang="en-US" altLang="en-US" sz="1900" dirty="0">
                <a:latin typeface="Times New Roman" panose="02020603050405020304" pitchFamily="18" charset="0"/>
              </a:rPr>
              <a:t> </a:t>
            </a:r>
            <a:r>
              <a:rPr lang="en-US" altLang="en-US" sz="1900" dirty="0" err="1">
                <a:latin typeface="Times New Roman" panose="02020603050405020304" pitchFamily="18" charset="0"/>
              </a:rPr>
              <a:t>центрального</a:t>
            </a:r>
            <a:r>
              <a:rPr lang="en-US" altLang="en-US" sz="1900" dirty="0">
                <a:latin typeface="Times New Roman" panose="02020603050405020304" pitchFamily="18" charset="0"/>
              </a:rPr>
              <a:t> </a:t>
            </a:r>
            <a:r>
              <a:rPr lang="en-US" altLang="en-US" sz="1900" dirty="0" err="1">
                <a:latin typeface="Times New Roman" panose="02020603050405020304" pitchFamily="18" charset="0"/>
              </a:rPr>
              <a:t>атома</a:t>
            </a:r>
            <a:r>
              <a:rPr lang="en-US" altLang="en-US" sz="1900" dirty="0">
                <a:latin typeface="Times New Roman" panose="02020603050405020304" pitchFamily="18" charset="0"/>
              </a:rPr>
              <a:t> </a:t>
            </a:r>
            <a:r>
              <a:rPr lang="en-US" altLang="en-US" sz="1900" dirty="0" err="1">
                <a:latin typeface="Times New Roman" panose="02020603050405020304" pitchFamily="18" charset="0"/>
              </a:rPr>
              <a:t>рівним</a:t>
            </a:r>
            <a:r>
              <a:rPr lang="en-US" altLang="en-US" sz="1900" dirty="0">
                <a:latin typeface="Times New Roman" panose="02020603050405020304" pitchFamily="18" charset="0"/>
              </a:rPr>
              <a:t> 6</a:t>
            </a:r>
            <a:r>
              <a:rPr lang="en-US" altLang="en-US" sz="1900" dirty="0" smtClean="0">
                <a:latin typeface="Times New Roman" panose="02020603050405020304" pitchFamily="18" charset="0"/>
              </a:rPr>
              <a:t>?</a:t>
            </a:r>
            <a:endParaRPr lang="uk-UA" altLang="en-US" sz="1900" dirty="0" smtClean="0">
              <a:latin typeface="Times New Roman" panose="02020603050405020304" pitchFamily="18" charset="0"/>
            </a:endParaRPr>
          </a:p>
          <a:p>
            <a:pPr>
              <a:lnSpc>
                <a:spcPct val="128000"/>
              </a:lnSpc>
              <a:spcBef>
                <a:spcPts val="16"/>
              </a:spcBef>
              <a:buFont typeface="Times New Roman" panose="02020603050405020304" pitchFamily="18" charset="0"/>
              <a:buAutoNum type="arabicPeriod" startAt="6"/>
            </a:pPr>
            <a:endParaRPr lang="uk-UA" altLang="en-US" sz="1900" dirty="0">
              <a:latin typeface="Times New Roman" panose="02020603050405020304" pitchFamily="18" charset="0"/>
            </a:endParaRPr>
          </a:p>
          <a:p>
            <a:pPr marL="0" indent="0" algn="ctr">
              <a:lnSpc>
                <a:spcPct val="128000"/>
              </a:lnSpc>
              <a:spcBef>
                <a:spcPts val="16"/>
              </a:spcBef>
              <a:buNone/>
            </a:pPr>
            <a:r>
              <a:rPr lang="uk-UA" alt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Дякую за увагу!!!</a:t>
            </a:r>
            <a:endParaRPr lang="uk-UA" altLang="en-US" sz="32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</a:endParaRPr>
          </a:p>
          <a:p>
            <a:pPr>
              <a:lnSpc>
                <a:spcPct val="128000"/>
              </a:lnSpc>
              <a:spcBef>
                <a:spcPts val="8"/>
              </a:spcBef>
              <a:buFont typeface="Times New Roman" panose="02020603050405020304" pitchFamily="18" charset="0"/>
              <a:buAutoNum type="arabicPeriod"/>
            </a:pPr>
            <a:endParaRPr lang="en-US" altLang="en-US" sz="32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</a:endParaRPr>
          </a:p>
          <a:p>
            <a:endParaRPr lang="en-US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84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14733" y="624110"/>
            <a:ext cx="10089880" cy="1280890"/>
          </a:xfrm>
        </p:spPr>
        <p:txBody>
          <a:bodyPr>
            <a:normAutofit/>
          </a:bodyPr>
          <a:lstStyle/>
          <a:p>
            <a:pPr algn="just"/>
            <a:r>
              <a:rPr lang="uk-UA" sz="28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Ізомерією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називається явище існування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сполук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які мають однаковий якісний та кількісний склад, але різну будову.</a:t>
            </a:r>
            <a:endParaRPr lang="en-US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30392" y="2044460"/>
            <a:ext cx="9874220" cy="410617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Явище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ізомерії характерне і для координаційних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сполук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Для комплексних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сполук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можливі різні види ізомерії, серед яких розрізняють: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Ізомерія комплексних </a:t>
            </a:r>
            <a:r>
              <a:rPr lang="uk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сполук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які містять у своєму складі одну координаційну сферу. Для них характерні </a:t>
            </a:r>
            <a:r>
              <a:rPr lang="uk-UA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геометрична, оптична, гідратна, сольова, електронна ізомерія та іонізаційна </a:t>
            </a:r>
            <a:r>
              <a:rPr lang="uk-UA" sz="24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ментамерія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Ізомерія комплексних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сполук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які містять у своєму складі кілька координаційних груп. Для таких комплексних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сполук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характерні </a:t>
            </a:r>
            <a:r>
              <a:rPr lang="uk-UA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координаційна ізомерія, координаційна полімерія та ізомерія положення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754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3183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Геометрична ізомерія</a:t>
            </a:r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23691" y="1155941"/>
            <a:ext cx="9644332" cy="5443268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altLang="en-US" i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Геометрична</a:t>
            </a:r>
            <a:r>
              <a:rPr lang="en-US" altLang="en-US" i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i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ізомерія</a:t>
            </a:r>
            <a:r>
              <a:rPr lang="en-US" altLang="en-US" i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виникає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внаслідок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різного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розташування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uk-UA" altLang="en-US" dirty="0" smtClean="0">
                <a:latin typeface="Times New Roman" panose="02020603050405020304" pitchFamily="18" charset="0"/>
              </a:rPr>
              <a:t>різного</a:t>
            </a:r>
            <a:r>
              <a:rPr lang="en-US" altLang="en-US" dirty="0" smtClean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типу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лігандів</a:t>
            </a:r>
            <a:r>
              <a:rPr lang="en-US" altLang="en-US" dirty="0">
                <a:latin typeface="Times New Roman" panose="02020603050405020304" pitchFamily="18" charset="0"/>
              </a:rPr>
              <a:t> у </a:t>
            </a:r>
            <a:r>
              <a:rPr lang="en-US" altLang="en-US" dirty="0" err="1">
                <a:latin typeface="Times New Roman" panose="02020603050405020304" pitchFamily="18" charset="0"/>
              </a:rPr>
              <a:t>координаційній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сфері</a:t>
            </a:r>
            <a:r>
              <a:rPr lang="en-US" altLang="en-US" dirty="0">
                <a:latin typeface="Times New Roman" panose="02020603050405020304" pitchFamily="18" charset="0"/>
              </a:rPr>
              <a:t>. </a:t>
            </a:r>
            <a:r>
              <a:rPr lang="en-US" altLang="en-US" dirty="0" err="1">
                <a:latin typeface="Times New Roman" panose="02020603050405020304" pitchFamily="18" charset="0"/>
              </a:rPr>
              <a:t>Комплексні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сполуки</a:t>
            </a:r>
            <a:r>
              <a:rPr lang="en-US" altLang="en-US" dirty="0">
                <a:latin typeface="Times New Roman" panose="02020603050405020304" pitchFamily="18" charset="0"/>
              </a:rPr>
              <a:t> з </a:t>
            </a:r>
            <a:r>
              <a:rPr lang="en-US" altLang="en-US" dirty="0" err="1">
                <a:latin typeface="Times New Roman" panose="02020603050405020304" pitchFamily="18" charset="0"/>
              </a:rPr>
              <a:t>координаційним</a:t>
            </a:r>
            <a:r>
              <a:rPr lang="en-US" altLang="en-US" dirty="0">
                <a:latin typeface="Times New Roman" panose="02020603050405020304" pitchFamily="18" charset="0"/>
              </a:rPr>
              <a:t>  </a:t>
            </a:r>
            <a:r>
              <a:rPr lang="en-US" altLang="en-US" dirty="0" err="1">
                <a:latin typeface="Times New Roman" panose="02020603050405020304" pitchFamily="18" charset="0"/>
              </a:rPr>
              <a:t>числом</a:t>
            </a:r>
            <a:r>
              <a:rPr lang="en-US" altLang="en-US" dirty="0">
                <a:latin typeface="Times New Roman" panose="02020603050405020304" pitchFamily="18" charset="0"/>
              </a:rPr>
              <a:t> 4 </a:t>
            </a:r>
            <a:r>
              <a:rPr lang="en-US" altLang="en-US" dirty="0" err="1">
                <a:latin typeface="Times New Roman" panose="02020603050405020304" pitchFamily="18" charset="0"/>
              </a:rPr>
              <a:t>мають</a:t>
            </a:r>
            <a:r>
              <a:rPr lang="en-US" altLang="en-US" dirty="0">
                <a:latin typeface="Times New Roman" panose="02020603050405020304" pitchFamily="18" charset="0"/>
              </a:rPr>
              <a:t>, </a:t>
            </a:r>
            <a:r>
              <a:rPr lang="en-US" altLang="en-US" dirty="0" err="1">
                <a:latin typeface="Times New Roman" panose="02020603050405020304" pitchFamily="18" charset="0"/>
              </a:rPr>
              <a:t>наприклад</a:t>
            </a:r>
            <a:r>
              <a:rPr lang="en-US" altLang="en-US" dirty="0">
                <a:latin typeface="Times New Roman" panose="02020603050405020304" pitchFamily="18" charset="0"/>
              </a:rPr>
              <a:t>, </a:t>
            </a:r>
            <a:r>
              <a:rPr lang="en-US" altLang="en-US" dirty="0" err="1">
                <a:latin typeface="Times New Roman" panose="02020603050405020304" pitchFamily="18" charset="0"/>
              </a:rPr>
              <a:t>площинну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або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тетраедричну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будову</a:t>
            </a:r>
            <a:r>
              <a:rPr lang="en-US" altLang="en-US" dirty="0">
                <a:latin typeface="Times New Roman" panose="02020603050405020304" pitchFamily="18" charset="0"/>
              </a:rPr>
              <a:t>. </a:t>
            </a:r>
            <a:r>
              <a:rPr lang="en-US" altLang="en-US" dirty="0" err="1">
                <a:latin typeface="Times New Roman" panose="02020603050405020304" pitchFamily="18" charset="0"/>
              </a:rPr>
              <a:t>Розглянемо</a:t>
            </a:r>
            <a:r>
              <a:rPr lang="en-US" altLang="en-US" dirty="0">
                <a:latin typeface="Times New Roman" panose="02020603050405020304" pitchFamily="18" charset="0"/>
              </a:rPr>
              <a:t>  </a:t>
            </a:r>
            <a:r>
              <a:rPr lang="en-US" altLang="en-US" dirty="0" err="1">
                <a:latin typeface="Times New Roman" panose="02020603050405020304" pitchFamily="18" charset="0"/>
              </a:rPr>
              <a:t>сполуку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складу</a:t>
            </a:r>
            <a:r>
              <a:rPr lang="en-US" altLang="en-US" dirty="0">
                <a:latin typeface="Times New Roman" panose="02020603050405020304" pitchFamily="18" charset="0"/>
              </a:rPr>
              <a:t> [MA</a:t>
            </a:r>
            <a:r>
              <a:rPr lang="en-US" altLang="en-US" baseline="-9000" dirty="0">
                <a:latin typeface="Times New Roman" panose="02020603050405020304" pitchFamily="18" charset="0"/>
              </a:rPr>
              <a:t>2</a:t>
            </a:r>
            <a:r>
              <a:rPr lang="en-US" altLang="en-US" dirty="0">
                <a:latin typeface="Times New Roman" panose="02020603050405020304" pitchFamily="18" charset="0"/>
              </a:rPr>
              <a:t>B</a:t>
            </a:r>
            <a:r>
              <a:rPr lang="en-US" altLang="en-US" baseline="-9000" dirty="0">
                <a:latin typeface="Times New Roman" panose="02020603050405020304" pitchFamily="18" charset="0"/>
              </a:rPr>
              <a:t>2</a:t>
            </a:r>
            <a:r>
              <a:rPr lang="en-US" altLang="en-US" dirty="0">
                <a:latin typeface="Times New Roman" panose="02020603050405020304" pitchFamily="18" charset="0"/>
              </a:rPr>
              <a:t>], </a:t>
            </a:r>
            <a:r>
              <a:rPr lang="en-US" altLang="en-US" dirty="0" err="1">
                <a:latin typeface="Times New Roman" panose="02020603050405020304" pitchFamily="18" charset="0"/>
              </a:rPr>
              <a:t>де</a:t>
            </a:r>
            <a:r>
              <a:rPr lang="en-US" altLang="en-US" dirty="0">
                <a:latin typeface="Times New Roman" panose="02020603050405020304" pitchFamily="18" charset="0"/>
              </a:rPr>
              <a:t> А і В – </a:t>
            </a:r>
            <a:r>
              <a:rPr lang="en-US" altLang="en-US" dirty="0" err="1">
                <a:latin typeface="Times New Roman" panose="02020603050405020304" pitchFamily="18" charset="0"/>
              </a:rPr>
              <a:t>ліганди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різного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типу</a:t>
            </a:r>
            <a:r>
              <a:rPr lang="en-US" altLang="en-US" dirty="0">
                <a:latin typeface="Times New Roman" panose="02020603050405020304" pitchFamily="18" charset="0"/>
              </a:rPr>
              <a:t>. </a:t>
            </a:r>
            <a:endParaRPr lang="uk-UA" altLang="en-US" dirty="0" smtClean="0">
              <a:latin typeface="Times New Roman" panose="02020603050405020304" pitchFamily="18" charset="0"/>
            </a:endParaRPr>
          </a:p>
          <a:p>
            <a:pPr algn="just"/>
            <a:r>
              <a:rPr lang="en-US" altLang="en-US" dirty="0" smtClean="0">
                <a:latin typeface="Times New Roman" panose="02020603050405020304" pitchFamily="18" charset="0"/>
              </a:rPr>
              <a:t>У </a:t>
            </a:r>
            <a:r>
              <a:rPr lang="en-US" altLang="en-US" dirty="0" err="1">
                <a:latin typeface="Times New Roman" panose="02020603050405020304" pitchFamily="18" charset="0"/>
              </a:rPr>
              <a:t>тетраедра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немає</a:t>
            </a:r>
            <a:r>
              <a:rPr lang="en-US" altLang="en-US" dirty="0">
                <a:latin typeface="Times New Roman" panose="02020603050405020304" pitchFamily="18" charset="0"/>
              </a:rPr>
              <a:t>  </a:t>
            </a:r>
            <a:r>
              <a:rPr lang="en-US" altLang="en-US" dirty="0" err="1">
                <a:latin typeface="Times New Roman" panose="02020603050405020304" pitchFamily="18" charset="0"/>
              </a:rPr>
              <a:t>центра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симетрії</a:t>
            </a:r>
            <a:r>
              <a:rPr lang="en-US" altLang="en-US" dirty="0">
                <a:latin typeface="Times New Roman" panose="02020603050405020304" pitchFamily="18" charset="0"/>
              </a:rPr>
              <a:t>, а </a:t>
            </a:r>
            <a:r>
              <a:rPr lang="en-US" altLang="en-US" dirty="0" err="1">
                <a:latin typeface="Times New Roman" panose="02020603050405020304" pitchFamily="18" charset="0"/>
              </a:rPr>
              <a:t>кожна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його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вершина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з’єднана</a:t>
            </a:r>
            <a:r>
              <a:rPr lang="en-US" altLang="en-US" dirty="0">
                <a:latin typeface="Times New Roman" panose="02020603050405020304" pitchFamily="18" charset="0"/>
              </a:rPr>
              <a:t> з </a:t>
            </a:r>
            <a:r>
              <a:rPr lang="en-US" altLang="en-US" dirty="0" err="1">
                <a:latin typeface="Times New Roman" panose="02020603050405020304" pitchFamily="18" charset="0"/>
              </a:rPr>
              <a:t>трьома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іншими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однаковими</a:t>
            </a:r>
            <a:r>
              <a:rPr lang="en-US" altLang="en-US" dirty="0">
                <a:latin typeface="Times New Roman" panose="02020603050405020304" pitchFamily="18" charset="0"/>
              </a:rPr>
              <a:t>  </a:t>
            </a:r>
            <a:r>
              <a:rPr lang="en-US" altLang="en-US" dirty="0" err="1">
                <a:latin typeface="Times New Roman" panose="02020603050405020304" pitchFamily="18" charset="0"/>
              </a:rPr>
              <a:t>гранями</a:t>
            </a:r>
            <a:r>
              <a:rPr lang="en-US" altLang="en-US" dirty="0">
                <a:latin typeface="Times New Roman" panose="02020603050405020304" pitchFamily="18" charset="0"/>
              </a:rPr>
              <a:t>. </a:t>
            </a:r>
            <a:r>
              <a:rPr lang="en-US" altLang="en-US" dirty="0" err="1">
                <a:latin typeface="Times New Roman" panose="02020603050405020304" pitchFamily="18" charset="0"/>
              </a:rPr>
              <a:t>Тому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будь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які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розташування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лігандів</a:t>
            </a:r>
            <a:r>
              <a:rPr lang="en-US" altLang="en-US" dirty="0">
                <a:latin typeface="Times New Roman" panose="02020603050405020304" pitchFamily="18" charset="0"/>
              </a:rPr>
              <a:t> А і В </a:t>
            </a:r>
            <a:r>
              <a:rPr lang="en-US" altLang="en-US" dirty="0" err="1">
                <a:latin typeface="Times New Roman" panose="02020603050405020304" pitchFamily="18" charset="0"/>
              </a:rPr>
              <a:t>навколо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центра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атома</a:t>
            </a:r>
            <a:r>
              <a:rPr lang="en-US" altLang="en-US" dirty="0">
                <a:latin typeface="Times New Roman" panose="02020603050405020304" pitchFamily="18" charset="0"/>
              </a:rPr>
              <a:t>  </a:t>
            </a:r>
            <a:r>
              <a:rPr lang="en-US" altLang="en-US" dirty="0" err="1">
                <a:latin typeface="Times New Roman" panose="02020603050405020304" pitchFamily="18" charset="0"/>
              </a:rPr>
              <a:t>розрізнити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неможливо</a:t>
            </a:r>
            <a:r>
              <a:rPr lang="en-US" altLang="en-US" dirty="0">
                <a:latin typeface="Times New Roman" panose="02020603050405020304" pitchFamily="18" charset="0"/>
              </a:rPr>
              <a:t> – </a:t>
            </a:r>
            <a:r>
              <a:rPr lang="en-US" altLang="en-US" dirty="0" err="1">
                <a:latin typeface="Times New Roman" panose="02020603050405020304" pitchFamily="18" charset="0"/>
              </a:rPr>
              <a:t>вони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всі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ідентичні</a:t>
            </a:r>
            <a:r>
              <a:rPr lang="en-US" altLang="en-US" dirty="0">
                <a:latin typeface="Times New Roman" panose="02020603050405020304" pitchFamily="18" charset="0"/>
              </a:rPr>
              <a:t>, а </a:t>
            </a:r>
            <a:r>
              <a:rPr lang="en-US" altLang="en-US" dirty="0" err="1">
                <a:latin typeface="Times New Roman" panose="02020603050405020304" pitchFamily="18" charset="0"/>
              </a:rPr>
              <a:t>отже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ізомерів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немає</a:t>
            </a:r>
            <a:r>
              <a:rPr lang="en-US" altLang="en-US" dirty="0">
                <a:latin typeface="Times New Roman" panose="02020603050405020304" pitchFamily="18" charset="0"/>
              </a:rPr>
              <a:t>. </a:t>
            </a:r>
            <a:endParaRPr lang="uk-UA" altLang="en-US" dirty="0" smtClean="0">
              <a:latin typeface="Times New Roman" panose="02020603050405020304" pitchFamily="18" charset="0"/>
            </a:endParaRPr>
          </a:p>
          <a:p>
            <a:pPr algn="just"/>
            <a:r>
              <a:rPr lang="en-US" altLang="en-US" dirty="0" err="1" smtClean="0">
                <a:latin typeface="Times New Roman" panose="02020603050405020304" pitchFamily="18" charset="0"/>
              </a:rPr>
              <a:t>Коли</a:t>
            </a:r>
            <a:r>
              <a:rPr lang="en-US" altLang="en-US" dirty="0" smtClean="0">
                <a:latin typeface="Times New Roman" panose="02020603050405020304" pitchFamily="18" charset="0"/>
              </a:rPr>
              <a:t>  </a:t>
            </a:r>
            <a:r>
              <a:rPr lang="en-US" altLang="en-US" dirty="0" err="1">
                <a:latin typeface="Times New Roman" panose="02020603050405020304" pitchFamily="18" charset="0"/>
              </a:rPr>
              <a:t>координаційна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сфера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має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форму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квадрата</a:t>
            </a:r>
            <a:r>
              <a:rPr lang="en-US" altLang="en-US" dirty="0">
                <a:latin typeface="Times New Roman" panose="02020603050405020304" pitchFamily="18" charset="0"/>
              </a:rPr>
              <a:t>, </a:t>
            </a:r>
            <a:r>
              <a:rPr lang="en-US" altLang="en-US" dirty="0" err="1">
                <a:latin typeface="Times New Roman" panose="02020603050405020304" pitchFamily="18" charset="0"/>
              </a:rPr>
              <a:t>то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можливі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два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способи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розташування</a:t>
            </a:r>
            <a:r>
              <a:rPr lang="en-US" altLang="en-US" dirty="0">
                <a:latin typeface="Times New Roman" panose="02020603050405020304" pitchFamily="18" charset="0"/>
              </a:rPr>
              <a:t>  </a:t>
            </a:r>
            <a:r>
              <a:rPr lang="en-US" altLang="en-US" dirty="0" err="1">
                <a:latin typeface="Times New Roman" panose="02020603050405020304" pitchFamily="18" charset="0"/>
              </a:rPr>
              <a:t>двох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типів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лігандів</a:t>
            </a:r>
            <a:r>
              <a:rPr lang="en-US" altLang="en-US" dirty="0">
                <a:latin typeface="Times New Roman" panose="02020603050405020304" pitchFamily="18" charset="0"/>
              </a:rPr>
              <a:t> А і В </a:t>
            </a:r>
            <a:r>
              <a:rPr lang="en-US" altLang="en-US" dirty="0" err="1">
                <a:latin typeface="Times New Roman" panose="02020603050405020304" pitchFamily="18" charset="0"/>
              </a:rPr>
              <a:t>навколо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центрального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атома</a:t>
            </a:r>
            <a:r>
              <a:rPr lang="en-US" altLang="en-US" dirty="0">
                <a:latin typeface="Times New Roman" panose="02020603050405020304" pitchFamily="18" charset="0"/>
              </a:rPr>
              <a:t>, </a:t>
            </a:r>
            <a:r>
              <a:rPr lang="en-US" altLang="en-US" dirty="0" err="1">
                <a:latin typeface="Times New Roman" panose="02020603050405020304" pitchFamily="18" charset="0"/>
              </a:rPr>
              <a:t>які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відповідають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i="1" dirty="0" err="1">
                <a:latin typeface="Times New Roman" panose="02020603050405020304" pitchFamily="18" charset="0"/>
              </a:rPr>
              <a:t>цис</a:t>
            </a:r>
            <a:r>
              <a:rPr lang="en-US" altLang="en-US" i="1" dirty="0">
                <a:latin typeface="Times New Roman" panose="02020603050405020304" pitchFamily="18" charset="0"/>
              </a:rPr>
              <a:t>- </a:t>
            </a:r>
            <a:r>
              <a:rPr lang="en-US" altLang="en-US" dirty="0" err="1">
                <a:latin typeface="Times New Roman" panose="02020603050405020304" pitchFamily="18" charset="0"/>
              </a:rPr>
              <a:t>та</a:t>
            </a:r>
            <a:r>
              <a:rPr lang="en-US" altLang="en-US" dirty="0">
                <a:latin typeface="Times New Roman" panose="02020603050405020304" pitchFamily="18" charset="0"/>
              </a:rPr>
              <a:t>  </a:t>
            </a:r>
            <a:r>
              <a:rPr lang="en-US" altLang="en-US" i="1" dirty="0" err="1">
                <a:latin typeface="Times New Roman" panose="02020603050405020304" pitchFamily="18" charset="0"/>
              </a:rPr>
              <a:t>транс</a:t>
            </a:r>
            <a:r>
              <a:rPr lang="en-US" altLang="en-US" dirty="0">
                <a:latin typeface="Times New Roman" panose="02020603050405020304" pitchFamily="18" charset="0"/>
              </a:rPr>
              <a:t>- </a:t>
            </a:r>
            <a:r>
              <a:rPr lang="en-US" altLang="en-US" dirty="0" err="1">
                <a:latin typeface="Times New Roman" panose="02020603050405020304" pitchFamily="18" charset="0"/>
              </a:rPr>
              <a:t>формам</a:t>
            </a:r>
            <a:r>
              <a:rPr lang="en-US" altLang="en-US" dirty="0">
                <a:latin typeface="Times New Roman" panose="02020603050405020304" pitchFamily="18" charset="0"/>
              </a:rPr>
              <a:t>:</a:t>
            </a:r>
          </a:p>
          <a:p>
            <a:pPr algn="just"/>
            <a:endParaRPr lang="uk-UA" dirty="0" smtClean="0"/>
          </a:p>
          <a:p>
            <a:pPr algn="just"/>
            <a:endParaRPr lang="uk-UA" dirty="0"/>
          </a:p>
          <a:p>
            <a:pPr algn="just"/>
            <a:endParaRPr lang="uk-UA" dirty="0" smtClean="0"/>
          </a:p>
          <a:p>
            <a:pPr marL="0" indent="0" algn="just">
              <a:buNone/>
            </a:pPr>
            <a:endParaRPr lang="uk-UA" dirty="0" smtClean="0"/>
          </a:p>
          <a:p>
            <a:pPr marL="0" indent="0" algn="just">
              <a:buNone/>
            </a:pPr>
            <a:endParaRPr lang="uk-UA" dirty="0"/>
          </a:p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Існування </a:t>
            </a:r>
            <a:r>
              <a:rPr lang="uk-UA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цис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та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-ізомерів доказує, що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А.Вернер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синтезував дві різні за властивостями сполуки, склад яких [PtCl</a:t>
            </a:r>
            <a:r>
              <a:rPr lang="uk-UA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(NH</a:t>
            </a:r>
            <a:r>
              <a:rPr lang="uk-UA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uk-UA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].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dirty="0"/>
          </a:p>
        </p:txBody>
      </p:sp>
      <p:pic>
        <p:nvPicPr>
          <p:cNvPr id="4" name="image36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77010" y="4261928"/>
            <a:ext cx="1607185" cy="1402080"/>
          </a:xfrm>
          <a:prstGeom prst="rect">
            <a:avLst/>
          </a:prstGeom>
        </p:spPr>
      </p:pic>
      <p:pic>
        <p:nvPicPr>
          <p:cNvPr id="5" name="image37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87165" y="4261928"/>
            <a:ext cx="1830705" cy="1391920"/>
          </a:xfrm>
          <a:prstGeom prst="rect">
            <a:avLst/>
          </a:prstGeom>
        </p:spPr>
      </p:pic>
      <p:pic>
        <p:nvPicPr>
          <p:cNvPr id="6" name="image38.pn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251866" y="4198763"/>
            <a:ext cx="1800225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753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613140" y="431321"/>
            <a:ext cx="10092905" cy="7228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8081" rIns="0" bIns="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9pPr>
          </a:lstStyle>
          <a:p>
            <a:pPr marL="24434" indent="224992" algn="just">
              <a:lnSpc>
                <a:spcPct val="129000"/>
              </a:lnSpc>
              <a:spcBef>
                <a:spcPts val="8"/>
              </a:spcBef>
            </a:pP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внутрішній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сфері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площинного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кола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чотири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монодентитних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ліганди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геометричних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ізомерів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зростає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трьох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комплексу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складу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[МАВСД]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існують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ізомери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052422" y="2034187"/>
            <a:ext cx="10912415" cy="6483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8081" rIns="0" bIns="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9pPr>
          </a:lstStyle>
          <a:p>
            <a:pPr marL="24434" indent="224992">
              <a:lnSpc>
                <a:spcPct val="130000"/>
              </a:lnSpc>
              <a:spcBef>
                <a:spcPts val="64"/>
              </a:spcBef>
            </a:pPr>
            <a:r>
              <a:rPr lang="en-US" altLang="en-US" sz="1600" dirty="0" err="1">
                <a:latin typeface="Times New Roman" panose="02020603050405020304" pitchFamily="18" charset="0"/>
              </a:rPr>
              <a:t>Для</a:t>
            </a:r>
            <a:r>
              <a:rPr lang="en-US" altLang="en-US" sz="1600" dirty="0">
                <a:latin typeface="Times New Roman" panose="02020603050405020304" pitchFamily="18" charset="0"/>
              </a:rPr>
              <a:t> </a:t>
            </a:r>
            <a:r>
              <a:rPr lang="en-US" altLang="en-US" sz="1600" dirty="0" err="1">
                <a:latin typeface="Times New Roman" panose="02020603050405020304" pitchFamily="18" charset="0"/>
              </a:rPr>
              <a:t>октаедричних</a:t>
            </a:r>
            <a:r>
              <a:rPr lang="en-US" altLang="en-US" sz="1600" dirty="0">
                <a:latin typeface="Times New Roman" panose="02020603050405020304" pitchFamily="18" charset="0"/>
              </a:rPr>
              <a:t> </a:t>
            </a:r>
            <a:r>
              <a:rPr lang="en-US" altLang="en-US" sz="1600" dirty="0" err="1">
                <a:latin typeface="Times New Roman" panose="02020603050405020304" pitchFamily="18" charset="0"/>
              </a:rPr>
              <a:t>комплексів</a:t>
            </a:r>
            <a:r>
              <a:rPr lang="en-US" altLang="en-US" sz="1600" dirty="0">
                <a:latin typeface="Times New Roman" panose="02020603050405020304" pitchFamily="18" charset="0"/>
              </a:rPr>
              <a:t> </a:t>
            </a:r>
            <a:r>
              <a:rPr lang="en-US" altLang="en-US" sz="1600" dirty="0" err="1">
                <a:latin typeface="Times New Roman" panose="02020603050405020304" pitchFamily="18" charset="0"/>
              </a:rPr>
              <a:t>складу</a:t>
            </a:r>
            <a:r>
              <a:rPr lang="en-US" altLang="en-US" sz="1600" dirty="0">
                <a:latin typeface="Times New Roman" panose="02020603050405020304" pitchFamily="18" charset="0"/>
              </a:rPr>
              <a:t> [МА</a:t>
            </a:r>
            <a:r>
              <a:rPr lang="en-US" altLang="en-US" sz="1600" baseline="-9000" dirty="0">
                <a:latin typeface="Times New Roman" panose="02020603050405020304" pitchFamily="18" charset="0"/>
              </a:rPr>
              <a:t>4</a:t>
            </a:r>
            <a:r>
              <a:rPr lang="en-US" altLang="en-US" sz="1600" dirty="0">
                <a:latin typeface="Times New Roman" panose="02020603050405020304" pitchFamily="18" charset="0"/>
              </a:rPr>
              <a:t>В</a:t>
            </a:r>
            <a:r>
              <a:rPr lang="en-US" altLang="en-US" sz="1600" baseline="-9000" dirty="0">
                <a:latin typeface="Times New Roman" panose="02020603050405020304" pitchFamily="18" charset="0"/>
              </a:rPr>
              <a:t>2</a:t>
            </a:r>
            <a:r>
              <a:rPr lang="en-US" altLang="en-US" sz="1600" dirty="0">
                <a:latin typeface="Times New Roman" panose="02020603050405020304" pitchFamily="18" charset="0"/>
              </a:rPr>
              <a:t>] з </a:t>
            </a:r>
            <a:r>
              <a:rPr lang="en-US" altLang="en-US" sz="1600" dirty="0" err="1">
                <a:latin typeface="Times New Roman" panose="02020603050405020304" pitchFamily="18" charset="0"/>
              </a:rPr>
              <a:t>координаційним</a:t>
            </a:r>
            <a:r>
              <a:rPr lang="en-US" altLang="en-US" sz="1600" dirty="0">
                <a:latin typeface="Times New Roman" panose="02020603050405020304" pitchFamily="18" charset="0"/>
              </a:rPr>
              <a:t> </a:t>
            </a:r>
            <a:r>
              <a:rPr lang="en-US" altLang="en-US" sz="1600" dirty="0" err="1">
                <a:latin typeface="Times New Roman" panose="02020603050405020304" pitchFamily="18" charset="0"/>
              </a:rPr>
              <a:t>числом</a:t>
            </a:r>
            <a:r>
              <a:rPr lang="en-US" altLang="en-US" sz="1600" dirty="0">
                <a:latin typeface="Times New Roman" panose="02020603050405020304" pitchFamily="18" charset="0"/>
              </a:rPr>
              <a:t> 6  </a:t>
            </a:r>
            <a:r>
              <a:rPr lang="en-US" altLang="en-US" sz="1600" dirty="0" err="1">
                <a:latin typeface="Times New Roman" panose="02020603050405020304" pitchFamily="18" charset="0"/>
              </a:rPr>
              <a:t>для</a:t>
            </a:r>
            <a:r>
              <a:rPr lang="en-US" altLang="en-US" sz="1600" dirty="0">
                <a:latin typeface="Times New Roman" panose="02020603050405020304" pitchFamily="18" charset="0"/>
              </a:rPr>
              <a:t> </a:t>
            </a:r>
            <a:r>
              <a:rPr lang="en-US" altLang="en-US" sz="1600" dirty="0" err="1">
                <a:latin typeface="Times New Roman" panose="02020603050405020304" pitchFamily="18" charset="0"/>
              </a:rPr>
              <a:t>центрального</a:t>
            </a:r>
            <a:r>
              <a:rPr lang="en-US" altLang="en-US" sz="1600" dirty="0">
                <a:latin typeface="Times New Roman" panose="02020603050405020304" pitchFamily="18" charset="0"/>
              </a:rPr>
              <a:t> </a:t>
            </a:r>
            <a:r>
              <a:rPr lang="en-US" altLang="en-US" sz="1600" dirty="0" err="1">
                <a:latin typeface="Times New Roman" panose="02020603050405020304" pitchFamily="18" charset="0"/>
              </a:rPr>
              <a:t>атома</a:t>
            </a:r>
            <a:r>
              <a:rPr lang="en-US" altLang="en-US" sz="1600" dirty="0">
                <a:latin typeface="Times New Roman" panose="02020603050405020304" pitchFamily="18" charset="0"/>
              </a:rPr>
              <a:t> </a:t>
            </a:r>
            <a:r>
              <a:rPr lang="uk-UA" altLang="en-US" sz="1600" dirty="0" smtClean="0">
                <a:latin typeface="Times New Roman" panose="02020603050405020304" pitchFamily="18" charset="0"/>
              </a:rPr>
              <a:t>є</a:t>
            </a:r>
            <a:r>
              <a:rPr lang="en-US" altLang="en-US" sz="1600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1600" dirty="0" err="1">
                <a:latin typeface="Times New Roman" panose="02020603050405020304" pitchFamily="18" charset="0"/>
              </a:rPr>
              <a:t>два</a:t>
            </a:r>
            <a:r>
              <a:rPr lang="en-US" altLang="en-US" sz="1600" dirty="0">
                <a:latin typeface="Times New Roman" panose="02020603050405020304" pitchFamily="18" charset="0"/>
              </a:rPr>
              <a:t> </a:t>
            </a:r>
            <a:r>
              <a:rPr lang="en-US" altLang="en-US" sz="1600" dirty="0" err="1">
                <a:latin typeface="Times New Roman" panose="02020603050405020304" pitchFamily="18" charset="0"/>
              </a:rPr>
              <a:t>геометричних</a:t>
            </a:r>
            <a:r>
              <a:rPr lang="en-US" altLang="en-US" sz="1600" dirty="0">
                <a:latin typeface="Times New Roman" panose="02020603050405020304" pitchFamily="18" charset="0"/>
              </a:rPr>
              <a:t> </a:t>
            </a:r>
            <a:r>
              <a:rPr lang="en-US" altLang="en-US" sz="1600" dirty="0" err="1">
                <a:latin typeface="Times New Roman" panose="02020603050405020304" pitchFamily="18" charset="0"/>
              </a:rPr>
              <a:t>ізомери</a:t>
            </a:r>
            <a:r>
              <a:rPr lang="en-US" altLang="en-US" sz="1600" dirty="0"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052421" y="3516558"/>
            <a:ext cx="10653623" cy="1406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7850" rIns="0" bIns="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9pPr>
          </a:lstStyle>
          <a:p>
            <a:pPr marL="24434" indent="224992" algn="just">
              <a:lnSpc>
                <a:spcPct val="129000"/>
              </a:lnSpc>
              <a:spcBef>
                <a:spcPts val="64"/>
              </a:spcBef>
            </a:pPr>
            <a:endParaRPr lang="uk-UA" altLang="en-US" sz="1400" dirty="0" smtClean="0">
              <a:latin typeface="Times New Roman" panose="02020603050405020304" pitchFamily="18" charset="0"/>
            </a:endParaRPr>
          </a:p>
          <a:p>
            <a:pPr marL="24434" indent="224992" algn="just">
              <a:lnSpc>
                <a:spcPct val="129000"/>
              </a:lnSpc>
              <a:spcBef>
                <a:spcPts val="64"/>
              </a:spcBef>
            </a:pPr>
            <a:r>
              <a:rPr lang="uk-UA" altLang="en-US" sz="1400" dirty="0" smtClean="0">
                <a:latin typeface="Times New Roman" panose="02020603050405020304" pitchFamily="18" charset="0"/>
              </a:rPr>
              <a:t>Я</a:t>
            </a:r>
            <a:r>
              <a:rPr lang="en-US" altLang="en-US" sz="1400" dirty="0" err="1" smtClean="0">
                <a:latin typeface="Times New Roman" panose="02020603050405020304" pitchFamily="18" charset="0"/>
              </a:rPr>
              <a:t>кщо</a:t>
            </a:r>
            <a:r>
              <a:rPr lang="en-US" altLang="en-US" sz="1400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1400" dirty="0">
                <a:latin typeface="Times New Roman" panose="02020603050405020304" pitchFamily="18" charset="0"/>
              </a:rPr>
              <a:t>у </a:t>
            </a:r>
            <a:r>
              <a:rPr lang="en-US" altLang="en-US" sz="1400" dirty="0" err="1">
                <a:latin typeface="Times New Roman" panose="02020603050405020304" pitchFamily="18" charset="0"/>
              </a:rPr>
              <a:t>внутрішній</a:t>
            </a:r>
            <a:r>
              <a:rPr lang="en-US" altLang="en-US" sz="1400" dirty="0">
                <a:latin typeface="Times New Roman" panose="02020603050405020304" pitchFamily="18" charset="0"/>
              </a:rPr>
              <a:t> </a:t>
            </a:r>
            <a:r>
              <a:rPr lang="en-US" altLang="en-US" sz="1400" dirty="0" err="1">
                <a:latin typeface="Times New Roman" panose="02020603050405020304" pitchFamily="18" charset="0"/>
              </a:rPr>
              <a:t>координаційній</a:t>
            </a:r>
            <a:r>
              <a:rPr lang="en-US" altLang="en-US" sz="1400" dirty="0">
                <a:latin typeface="Times New Roman" panose="02020603050405020304" pitchFamily="18" charset="0"/>
              </a:rPr>
              <a:t> </a:t>
            </a:r>
            <a:r>
              <a:rPr lang="en-US" altLang="en-US" sz="1400" dirty="0" err="1">
                <a:latin typeface="Times New Roman" panose="02020603050405020304" pitchFamily="18" charset="0"/>
              </a:rPr>
              <a:t>сфері</a:t>
            </a:r>
            <a:r>
              <a:rPr lang="en-US" altLang="en-US" sz="1400" dirty="0">
                <a:latin typeface="Times New Roman" panose="02020603050405020304" pitchFamily="18" charset="0"/>
              </a:rPr>
              <a:t>  </a:t>
            </a:r>
            <a:r>
              <a:rPr lang="en-US" altLang="en-US" sz="1400" dirty="0" err="1">
                <a:latin typeface="Times New Roman" panose="02020603050405020304" pitchFamily="18" charset="0"/>
              </a:rPr>
              <a:t>октаедричного</a:t>
            </a:r>
            <a:r>
              <a:rPr lang="en-US" altLang="en-US" sz="1400" dirty="0">
                <a:latin typeface="Times New Roman" panose="02020603050405020304" pitchFamily="18" charset="0"/>
              </a:rPr>
              <a:t> </a:t>
            </a:r>
            <a:r>
              <a:rPr lang="en-US" altLang="en-US" sz="1400" dirty="0" err="1">
                <a:latin typeface="Times New Roman" panose="02020603050405020304" pitchFamily="18" charset="0"/>
              </a:rPr>
              <a:t>комплексу</a:t>
            </a:r>
            <a:r>
              <a:rPr lang="en-US" altLang="en-US" sz="1400" dirty="0">
                <a:latin typeface="Times New Roman" panose="02020603050405020304" pitchFamily="18" charset="0"/>
              </a:rPr>
              <a:t> є </a:t>
            </a:r>
            <a:r>
              <a:rPr lang="en-US" altLang="en-US" sz="1400" dirty="0" smtClean="0">
                <a:latin typeface="Times New Roman" panose="02020603050405020304" pitchFamily="18" charset="0"/>
              </a:rPr>
              <a:t>6 </a:t>
            </a:r>
            <a:r>
              <a:rPr lang="en-US" altLang="en-US" sz="1400" dirty="0" err="1">
                <a:latin typeface="Times New Roman" panose="02020603050405020304" pitchFamily="18" charset="0"/>
              </a:rPr>
              <a:t>монодентатних</a:t>
            </a:r>
            <a:r>
              <a:rPr lang="en-US" altLang="en-US" sz="1400" dirty="0">
                <a:latin typeface="Times New Roman" panose="02020603050405020304" pitchFamily="18" charset="0"/>
              </a:rPr>
              <a:t> </a:t>
            </a:r>
            <a:r>
              <a:rPr lang="en-US" altLang="en-US" sz="1400" dirty="0" err="1">
                <a:latin typeface="Times New Roman" panose="02020603050405020304" pitchFamily="18" charset="0"/>
              </a:rPr>
              <a:t>лігандів</a:t>
            </a:r>
            <a:r>
              <a:rPr lang="en-US" altLang="en-US" sz="1400" dirty="0">
                <a:latin typeface="Times New Roman" panose="02020603050405020304" pitchFamily="18" charset="0"/>
              </a:rPr>
              <a:t>, </a:t>
            </a:r>
            <a:r>
              <a:rPr lang="en-US" altLang="en-US" sz="1400" dirty="0" err="1">
                <a:latin typeface="Times New Roman" panose="02020603050405020304" pitchFamily="18" charset="0"/>
              </a:rPr>
              <a:t>то</a:t>
            </a:r>
            <a:r>
              <a:rPr lang="en-US" altLang="en-US" sz="1400" dirty="0">
                <a:latin typeface="Times New Roman" panose="02020603050405020304" pitchFamily="18" charset="0"/>
              </a:rPr>
              <a:t> </a:t>
            </a:r>
            <a:r>
              <a:rPr lang="en-US" altLang="en-US" sz="1400" dirty="0" err="1">
                <a:latin typeface="Times New Roman" panose="02020603050405020304" pitchFamily="18" charset="0"/>
              </a:rPr>
              <a:t>октаедрична</a:t>
            </a:r>
            <a:r>
              <a:rPr lang="en-US" altLang="en-US" sz="1400" dirty="0">
                <a:latin typeface="Times New Roman" panose="02020603050405020304" pitchFamily="18" charset="0"/>
              </a:rPr>
              <a:t>  </a:t>
            </a:r>
            <a:r>
              <a:rPr lang="en-US" altLang="en-US" sz="1400" dirty="0" err="1">
                <a:latin typeface="Times New Roman" panose="02020603050405020304" pitchFamily="18" charset="0"/>
              </a:rPr>
              <a:t>модель</a:t>
            </a:r>
            <a:r>
              <a:rPr lang="en-US" altLang="en-US" sz="1400" dirty="0">
                <a:latin typeface="Times New Roman" panose="02020603050405020304" pitchFamily="18" charset="0"/>
              </a:rPr>
              <a:t> </a:t>
            </a:r>
            <a:r>
              <a:rPr lang="en-US" altLang="en-US" sz="1400" dirty="0" err="1">
                <a:latin typeface="Times New Roman" panose="02020603050405020304" pitchFamily="18" charset="0"/>
              </a:rPr>
              <a:t>комплексу</a:t>
            </a:r>
            <a:r>
              <a:rPr lang="en-US" altLang="en-US" sz="1400" dirty="0">
                <a:latin typeface="Times New Roman" panose="02020603050405020304" pitchFamily="18" charset="0"/>
              </a:rPr>
              <a:t> </a:t>
            </a:r>
            <a:r>
              <a:rPr lang="uk-UA" altLang="en-US" sz="1400" dirty="0" smtClean="0">
                <a:latin typeface="Times New Roman" panose="02020603050405020304" pitchFamily="18" charset="0"/>
              </a:rPr>
              <a:t>вимагає</a:t>
            </a:r>
            <a:r>
              <a:rPr lang="en-US" altLang="en-US" sz="1400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1400" dirty="0" err="1">
                <a:latin typeface="Times New Roman" panose="02020603050405020304" pitchFamily="18" charset="0"/>
              </a:rPr>
              <a:t>існування</a:t>
            </a:r>
            <a:r>
              <a:rPr lang="en-US" altLang="en-US" sz="1400" dirty="0">
                <a:latin typeface="Times New Roman" panose="02020603050405020304" pitchFamily="18" charset="0"/>
              </a:rPr>
              <a:t> 15 </a:t>
            </a:r>
            <a:r>
              <a:rPr lang="en-US" altLang="en-US" sz="1400" dirty="0" err="1">
                <a:latin typeface="Times New Roman" panose="02020603050405020304" pitchFamily="18" charset="0"/>
              </a:rPr>
              <a:t>геометричних</a:t>
            </a:r>
            <a:r>
              <a:rPr lang="en-US" altLang="en-US" sz="1400" dirty="0">
                <a:latin typeface="Times New Roman" panose="02020603050405020304" pitchFamily="18" charset="0"/>
              </a:rPr>
              <a:t> </a:t>
            </a:r>
            <a:r>
              <a:rPr lang="en-US" altLang="en-US" sz="1400" dirty="0" err="1">
                <a:latin typeface="Times New Roman" panose="02020603050405020304" pitchFamily="18" charset="0"/>
              </a:rPr>
              <a:t>ізомерів</a:t>
            </a:r>
            <a:r>
              <a:rPr lang="en-US" altLang="en-US" sz="1400" dirty="0">
                <a:latin typeface="Times New Roman" panose="02020603050405020304" pitchFamily="18" charset="0"/>
              </a:rPr>
              <a:t>.</a:t>
            </a:r>
          </a:p>
          <a:p>
            <a:pPr marL="24434" indent="224992" algn="just">
              <a:lnSpc>
                <a:spcPct val="128000"/>
              </a:lnSpc>
              <a:spcBef>
                <a:spcPts val="16"/>
              </a:spcBef>
            </a:pPr>
            <a:r>
              <a:rPr lang="en-US" altLang="en-US" sz="1400" dirty="0" err="1">
                <a:latin typeface="Times New Roman" panose="02020603050405020304" pitchFamily="18" charset="0"/>
              </a:rPr>
              <a:t>Геометричні</a:t>
            </a:r>
            <a:r>
              <a:rPr lang="en-US" altLang="en-US" sz="1400" dirty="0">
                <a:latin typeface="Times New Roman" panose="02020603050405020304" pitchFamily="18" charset="0"/>
              </a:rPr>
              <a:t> </a:t>
            </a:r>
            <a:r>
              <a:rPr lang="en-US" altLang="en-US" sz="1400" dirty="0" err="1">
                <a:latin typeface="Times New Roman" panose="02020603050405020304" pitchFamily="18" charset="0"/>
              </a:rPr>
              <a:t>ізомери</a:t>
            </a:r>
            <a:r>
              <a:rPr lang="en-US" altLang="en-US" sz="1400" dirty="0">
                <a:latin typeface="Times New Roman" panose="02020603050405020304" pitchFamily="18" charset="0"/>
              </a:rPr>
              <a:t> </a:t>
            </a:r>
            <a:r>
              <a:rPr lang="en-US" altLang="en-US" sz="1400" dirty="0" err="1">
                <a:latin typeface="Times New Roman" panose="02020603050405020304" pitchFamily="18" charset="0"/>
              </a:rPr>
              <a:t>октаедричних</a:t>
            </a:r>
            <a:r>
              <a:rPr lang="en-US" altLang="en-US" sz="1400" dirty="0">
                <a:latin typeface="Times New Roman" panose="02020603050405020304" pitchFamily="18" charset="0"/>
              </a:rPr>
              <a:t> </a:t>
            </a:r>
            <a:r>
              <a:rPr lang="en-US" altLang="en-US" sz="1400" dirty="0" err="1">
                <a:latin typeface="Times New Roman" panose="02020603050405020304" pitchFamily="18" charset="0"/>
              </a:rPr>
              <a:t>комплексів</a:t>
            </a:r>
            <a:r>
              <a:rPr lang="en-US" altLang="en-US" sz="1400" dirty="0">
                <a:latin typeface="Times New Roman" panose="02020603050405020304" pitchFamily="18" charset="0"/>
              </a:rPr>
              <a:t> </a:t>
            </a:r>
            <a:r>
              <a:rPr lang="en-US" altLang="en-US" sz="1400" dirty="0" err="1">
                <a:latin typeface="Times New Roman" panose="02020603050405020304" pitchFamily="18" charset="0"/>
              </a:rPr>
              <a:t>складу</a:t>
            </a:r>
            <a:r>
              <a:rPr lang="en-US" altLang="en-US" sz="1400" dirty="0">
                <a:latin typeface="Times New Roman" panose="02020603050405020304" pitchFamily="18" charset="0"/>
              </a:rPr>
              <a:t> [МА</a:t>
            </a:r>
            <a:r>
              <a:rPr lang="en-US" altLang="en-US" sz="1400" baseline="-9000" dirty="0">
                <a:latin typeface="Times New Roman" panose="02020603050405020304" pitchFamily="18" charset="0"/>
              </a:rPr>
              <a:t>3</a:t>
            </a:r>
            <a:r>
              <a:rPr lang="en-US" altLang="en-US" sz="1400" dirty="0">
                <a:latin typeface="Times New Roman" panose="02020603050405020304" pitchFamily="18" charset="0"/>
              </a:rPr>
              <a:t>В</a:t>
            </a:r>
            <a:r>
              <a:rPr lang="en-US" altLang="en-US" sz="1400" baseline="-9000" dirty="0">
                <a:latin typeface="Times New Roman" panose="02020603050405020304" pitchFamily="18" charset="0"/>
              </a:rPr>
              <a:t>3</a:t>
            </a:r>
            <a:r>
              <a:rPr lang="en-US" altLang="en-US" sz="1400" dirty="0">
                <a:latin typeface="Times New Roman" panose="02020603050405020304" pitchFamily="18" charset="0"/>
              </a:rPr>
              <a:t>] </a:t>
            </a:r>
            <a:r>
              <a:rPr lang="en-US" altLang="en-US" sz="1400" dirty="0" err="1">
                <a:latin typeface="Times New Roman" panose="02020603050405020304" pitchFamily="18" charset="0"/>
              </a:rPr>
              <a:t>мають</a:t>
            </a:r>
            <a:r>
              <a:rPr lang="en-US" altLang="en-US" sz="1400" dirty="0">
                <a:latin typeface="Times New Roman" panose="02020603050405020304" pitchFamily="18" charset="0"/>
              </a:rPr>
              <a:t>  </a:t>
            </a:r>
            <a:r>
              <a:rPr lang="en-US" altLang="en-US" sz="1400" dirty="0" err="1">
                <a:latin typeface="Times New Roman" panose="02020603050405020304" pitchFamily="18" charset="0"/>
              </a:rPr>
              <a:t>будову</a:t>
            </a:r>
            <a:r>
              <a:rPr lang="en-US" altLang="en-US" sz="1400" dirty="0">
                <a:latin typeface="Times New Roman" panose="02020603050405020304" pitchFamily="18" charset="0"/>
              </a:rPr>
              <a:t> </a:t>
            </a:r>
            <a:r>
              <a:rPr lang="en-US" altLang="en-US" sz="1400" dirty="0" err="1">
                <a:latin typeface="Times New Roman" panose="02020603050405020304" pitchFamily="18" charset="0"/>
              </a:rPr>
              <a:t>двох</a:t>
            </a:r>
            <a:r>
              <a:rPr lang="en-US" altLang="en-US" sz="1400" dirty="0">
                <a:latin typeface="Times New Roman" panose="02020603050405020304" pitchFamily="18" charset="0"/>
              </a:rPr>
              <a:t> </a:t>
            </a:r>
            <a:r>
              <a:rPr lang="en-US" altLang="en-US" sz="1400" dirty="0" err="1">
                <a:latin typeface="Times New Roman" panose="02020603050405020304" pitchFamily="18" charset="0"/>
              </a:rPr>
              <a:t>типів</a:t>
            </a:r>
            <a:r>
              <a:rPr lang="en-US" altLang="en-US" sz="1400" dirty="0">
                <a:latin typeface="Times New Roman" panose="02020603050405020304" pitchFamily="18" charset="0"/>
              </a:rPr>
              <a:t> – </a:t>
            </a:r>
            <a:r>
              <a:rPr lang="en-US" altLang="en-US" sz="1400" b="1" dirty="0" err="1">
                <a:latin typeface="Times New Roman" panose="02020603050405020304" pitchFamily="18" charset="0"/>
              </a:rPr>
              <a:t>меридіального</a:t>
            </a:r>
            <a:r>
              <a:rPr lang="en-US" altLang="en-US" sz="1400" dirty="0">
                <a:latin typeface="Times New Roman" panose="02020603050405020304" pitchFamily="18" charset="0"/>
              </a:rPr>
              <a:t> </a:t>
            </a:r>
            <a:r>
              <a:rPr lang="en-US" altLang="en-US" sz="1400" dirty="0" err="1">
                <a:latin typeface="Times New Roman" panose="02020603050405020304" pitchFamily="18" charset="0"/>
              </a:rPr>
              <a:t>та</a:t>
            </a:r>
            <a:r>
              <a:rPr lang="en-US" altLang="en-US" sz="1400" dirty="0">
                <a:latin typeface="Times New Roman" panose="02020603050405020304" pitchFamily="18" charset="0"/>
              </a:rPr>
              <a:t> </a:t>
            </a:r>
            <a:r>
              <a:rPr lang="en-US" altLang="en-US" sz="1400" b="1" dirty="0" err="1">
                <a:latin typeface="Times New Roman" panose="02020603050405020304" pitchFamily="18" charset="0"/>
              </a:rPr>
              <a:t>фаціального</a:t>
            </a:r>
            <a:r>
              <a:rPr lang="en-US" altLang="en-US" sz="1400" b="1" dirty="0">
                <a:latin typeface="Times New Roman" panose="02020603050405020304" pitchFamily="18" charset="0"/>
              </a:rPr>
              <a:t> (</a:t>
            </a:r>
            <a:r>
              <a:rPr lang="en-US" altLang="en-US" sz="1400" i="1" dirty="0" err="1">
                <a:latin typeface="Times New Roman" panose="02020603050405020304" pitchFamily="18" charset="0"/>
              </a:rPr>
              <a:t>мер</a:t>
            </a:r>
            <a:r>
              <a:rPr lang="en-US" altLang="en-US" sz="1400" dirty="0">
                <a:latin typeface="Times New Roman" panose="02020603050405020304" pitchFamily="18" charset="0"/>
              </a:rPr>
              <a:t>- </a:t>
            </a:r>
            <a:r>
              <a:rPr lang="en-US" altLang="en-US" sz="1400" dirty="0" err="1">
                <a:latin typeface="Times New Roman" panose="02020603050405020304" pitchFamily="18" charset="0"/>
              </a:rPr>
              <a:t>та</a:t>
            </a:r>
            <a:r>
              <a:rPr lang="en-US" altLang="en-US" sz="1400" dirty="0">
                <a:latin typeface="Times New Roman" panose="02020603050405020304" pitchFamily="18" charset="0"/>
              </a:rPr>
              <a:t> </a:t>
            </a:r>
            <a:r>
              <a:rPr lang="en-US" altLang="en-US" sz="1400" i="1" dirty="0" err="1">
                <a:latin typeface="Times New Roman" panose="02020603050405020304" pitchFamily="18" charset="0"/>
              </a:rPr>
              <a:t>фац</a:t>
            </a:r>
            <a:r>
              <a:rPr lang="en-US" altLang="en-US" sz="1400" dirty="0" err="1">
                <a:latin typeface="Times New Roman" panose="02020603050405020304" pitchFamily="18" charset="0"/>
              </a:rPr>
              <a:t>-комплекси</a:t>
            </a:r>
            <a:r>
              <a:rPr lang="en-US" altLang="en-US" sz="1400" dirty="0">
                <a:latin typeface="Times New Roman" panose="02020603050405020304" pitchFamily="18" charset="0"/>
              </a:rPr>
              <a:t>).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1780228" y="6170776"/>
            <a:ext cx="10049774" cy="607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8081" rIns="0" bIns="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9pPr>
          </a:lstStyle>
          <a:p>
            <a:pPr marL="8145" indent="224992">
              <a:lnSpc>
                <a:spcPct val="128000"/>
              </a:lnSpc>
              <a:spcBef>
                <a:spcPts val="64"/>
              </a:spcBef>
            </a:pPr>
            <a:r>
              <a:rPr lang="en-US" altLang="en-US" sz="1600" dirty="0">
                <a:latin typeface="Times New Roman" panose="02020603050405020304" pitchFamily="18" charset="0"/>
              </a:rPr>
              <a:t>У </a:t>
            </a:r>
            <a:r>
              <a:rPr lang="en-US" altLang="en-US" sz="1600" dirty="0" err="1">
                <a:latin typeface="Times New Roman" panose="02020603050405020304" pitchFamily="18" charset="0"/>
              </a:rPr>
              <a:t>меридіальному</a:t>
            </a:r>
            <a:r>
              <a:rPr lang="en-US" altLang="en-US" sz="1600" dirty="0">
                <a:latin typeface="Times New Roman" panose="02020603050405020304" pitchFamily="18" charset="0"/>
              </a:rPr>
              <a:t> </a:t>
            </a:r>
            <a:r>
              <a:rPr lang="en-US" altLang="en-US" sz="1600" dirty="0" err="1">
                <a:latin typeface="Times New Roman" panose="02020603050405020304" pitchFamily="18" charset="0"/>
              </a:rPr>
              <a:t>ізомері</a:t>
            </a:r>
            <a:r>
              <a:rPr lang="en-US" altLang="en-US" sz="1600" dirty="0">
                <a:latin typeface="Times New Roman" panose="02020603050405020304" pitchFamily="18" charset="0"/>
              </a:rPr>
              <a:t> </a:t>
            </a:r>
            <a:r>
              <a:rPr lang="en-US" altLang="en-US" sz="1600" dirty="0" err="1">
                <a:latin typeface="Times New Roman" panose="02020603050405020304" pitchFamily="18" charset="0"/>
              </a:rPr>
              <a:t>всі</a:t>
            </a:r>
            <a:r>
              <a:rPr lang="en-US" altLang="en-US" sz="1600" dirty="0">
                <a:latin typeface="Times New Roman" panose="02020603050405020304" pitchFamily="18" charset="0"/>
              </a:rPr>
              <a:t> </a:t>
            </a:r>
            <a:r>
              <a:rPr lang="en-US" altLang="en-US" sz="1600" dirty="0" err="1">
                <a:latin typeface="Times New Roman" panose="02020603050405020304" pitchFamily="18" charset="0"/>
              </a:rPr>
              <a:t>монодентатні</a:t>
            </a:r>
            <a:r>
              <a:rPr lang="en-US" altLang="en-US" sz="1600" dirty="0">
                <a:latin typeface="Times New Roman" panose="02020603050405020304" pitchFamily="18" charset="0"/>
              </a:rPr>
              <a:t> </a:t>
            </a:r>
            <a:r>
              <a:rPr lang="en-US" altLang="en-US" sz="1600" dirty="0" err="1">
                <a:latin typeface="Times New Roman" panose="02020603050405020304" pitchFamily="18" charset="0"/>
              </a:rPr>
              <a:t>ліганди</a:t>
            </a:r>
            <a:r>
              <a:rPr lang="en-US" altLang="en-US" sz="1600" dirty="0">
                <a:latin typeface="Times New Roman" panose="02020603050405020304" pitchFamily="18" charset="0"/>
              </a:rPr>
              <a:t> </a:t>
            </a:r>
            <a:r>
              <a:rPr lang="en-US" altLang="en-US" sz="1600" dirty="0" err="1">
                <a:latin typeface="Times New Roman" panose="02020603050405020304" pitchFamily="18" charset="0"/>
              </a:rPr>
              <a:t>якогось</a:t>
            </a:r>
            <a:r>
              <a:rPr lang="en-US" altLang="en-US" sz="1600" dirty="0">
                <a:latin typeface="Times New Roman" panose="02020603050405020304" pitchFamily="18" charset="0"/>
              </a:rPr>
              <a:t> </a:t>
            </a:r>
            <a:r>
              <a:rPr lang="en-US" altLang="en-US" sz="1600" dirty="0" err="1">
                <a:latin typeface="Times New Roman" panose="02020603050405020304" pitchFamily="18" charset="0"/>
              </a:rPr>
              <a:t>одного</a:t>
            </a:r>
            <a:r>
              <a:rPr lang="en-US" altLang="en-US" sz="1600" dirty="0">
                <a:latin typeface="Times New Roman" panose="02020603050405020304" pitchFamily="18" charset="0"/>
              </a:rPr>
              <a:t> </a:t>
            </a:r>
            <a:r>
              <a:rPr lang="en-US" altLang="en-US" sz="1600" dirty="0" err="1">
                <a:latin typeface="Times New Roman" panose="02020603050405020304" pitchFamily="18" charset="0"/>
              </a:rPr>
              <a:t>типу</a:t>
            </a:r>
            <a:r>
              <a:rPr lang="en-US" altLang="en-US" sz="1600" dirty="0">
                <a:latin typeface="Times New Roman" panose="02020603050405020304" pitchFamily="18" charset="0"/>
              </a:rPr>
              <a:t>  </a:t>
            </a:r>
            <a:r>
              <a:rPr lang="en-US" altLang="en-US" sz="1600" dirty="0" err="1">
                <a:latin typeface="Times New Roman" panose="02020603050405020304" pitchFamily="18" charset="0"/>
              </a:rPr>
              <a:t>розташовані</a:t>
            </a:r>
            <a:r>
              <a:rPr lang="en-US" altLang="en-US" sz="1600" dirty="0">
                <a:latin typeface="Times New Roman" panose="02020603050405020304" pitchFamily="18" charset="0"/>
              </a:rPr>
              <a:t> в </a:t>
            </a:r>
            <a:r>
              <a:rPr lang="en-US" altLang="en-US" sz="1600" dirty="0" err="1">
                <a:latin typeface="Times New Roman" panose="02020603050405020304" pitchFamily="18" charset="0"/>
              </a:rPr>
              <a:t>екваторіальній</a:t>
            </a:r>
            <a:r>
              <a:rPr lang="en-US" altLang="en-US" sz="1600" dirty="0">
                <a:latin typeface="Times New Roman" panose="02020603050405020304" pitchFamily="18" charset="0"/>
              </a:rPr>
              <a:t> </a:t>
            </a:r>
            <a:r>
              <a:rPr lang="en-US" altLang="en-US" sz="1600" dirty="0" err="1">
                <a:latin typeface="Times New Roman" panose="02020603050405020304" pitchFamily="18" charset="0"/>
              </a:rPr>
              <a:t>площині</a:t>
            </a:r>
            <a:r>
              <a:rPr lang="en-US" altLang="en-US" sz="1600" dirty="0">
                <a:latin typeface="Times New Roman" panose="02020603050405020304" pitchFamily="18" charset="0"/>
              </a:rPr>
              <a:t>. У </a:t>
            </a:r>
            <a:r>
              <a:rPr lang="en-US" altLang="en-US" sz="1600" dirty="0" err="1">
                <a:latin typeface="Times New Roman" panose="02020603050405020304" pitchFamily="18" charset="0"/>
              </a:rPr>
              <a:t>фаціальному</a:t>
            </a:r>
            <a:r>
              <a:rPr lang="en-US" altLang="en-US" sz="1600" dirty="0">
                <a:latin typeface="Times New Roman" panose="02020603050405020304" pitchFamily="18" charset="0"/>
              </a:rPr>
              <a:t> – у </a:t>
            </a:r>
            <a:r>
              <a:rPr lang="en-US" altLang="en-US" sz="1600" dirty="0" err="1">
                <a:latin typeface="Times New Roman" panose="02020603050405020304" pitchFamily="18" charset="0"/>
              </a:rPr>
              <a:t>двох</a:t>
            </a:r>
            <a:r>
              <a:rPr lang="en-US" altLang="en-US" sz="1600" dirty="0">
                <a:latin typeface="Times New Roman" panose="02020603050405020304" pitchFamily="18" charset="0"/>
              </a:rPr>
              <a:t> </a:t>
            </a:r>
            <a:r>
              <a:rPr lang="en-US" altLang="en-US" sz="1600" dirty="0" err="1">
                <a:latin typeface="Times New Roman" panose="02020603050405020304" pitchFamily="18" charset="0"/>
              </a:rPr>
              <a:t>різних</a:t>
            </a:r>
            <a:r>
              <a:rPr lang="en-US" altLang="en-US" sz="1600" dirty="0">
                <a:latin typeface="Times New Roman" panose="02020603050405020304" pitchFamily="18" charset="0"/>
              </a:rPr>
              <a:t> </a:t>
            </a:r>
            <a:r>
              <a:rPr lang="en-US" altLang="en-US" sz="1600" dirty="0" err="1">
                <a:latin typeface="Times New Roman" panose="02020603050405020304" pitchFamily="18" charset="0"/>
              </a:rPr>
              <a:t>площинах</a:t>
            </a:r>
            <a:r>
              <a:rPr lang="en-US" altLang="en-US" sz="1600" dirty="0">
                <a:latin typeface="Times New Roman" panose="02020603050405020304" pitchFamily="18" charset="0"/>
              </a:rPr>
              <a:t>.</a:t>
            </a:r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5299" y="1338817"/>
            <a:ext cx="1196281" cy="716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4590" y="1344926"/>
            <a:ext cx="1174901" cy="711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9447" y="1340853"/>
            <a:ext cx="1188137" cy="715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0845" y="2294446"/>
            <a:ext cx="1699404" cy="136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9633" y="2366713"/>
            <a:ext cx="1748541" cy="1329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1580" y="4765972"/>
            <a:ext cx="1784578" cy="1306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07" name="Picture 1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5945" y="4765972"/>
            <a:ext cx="1528002" cy="13296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18298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Комплекси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квадратною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будовою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к.ч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= 4)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діаміндихлороплатина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(ІІ) [Pt(NH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4023" y="1358307"/>
            <a:ext cx="9152626" cy="4699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165893" y="2721435"/>
            <a:ext cx="383875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9880" algn="ctr">
              <a:spcAft>
                <a:spcPts val="0"/>
              </a:spcAft>
            </a:pPr>
            <a:r>
              <a:rPr lang="en-US" sz="1400" i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цис</a:t>
            </a:r>
            <a:r>
              <a:rPr lang="en-US" sz="1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-ізомер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en-US" sz="1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жовтогарячі</a:t>
            </a:r>
            <a:r>
              <a:rPr lang="en-US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кристали</a:t>
            </a: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добре</a:t>
            </a: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розчинні</a:t>
            </a: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у </a:t>
            </a:r>
            <a:r>
              <a:rPr lang="en-US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воді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263442" y="2803584"/>
            <a:ext cx="3165894" cy="548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482600" algn="ctr">
              <a:spcAft>
                <a:spcPts val="0"/>
              </a:spcAft>
            </a:pPr>
            <a:r>
              <a:rPr lang="en-US" sz="14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транс</a:t>
            </a:r>
            <a:r>
              <a:rPr lang="en-US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-ізомер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225"/>
              </a:lnSpc>
              <a:spcAft>
                <a:spcPts val="0"/>
              </a:spcAft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жовті</a:t>
            </a: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кристали</a:t>
            </a: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малорозчинні</a:t>
            </a: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у </a:t>
            </a:r>
            <a:r>
              <a:rPr lang="en-US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воді</a:t>
            </a:r>
            <a:endParaRPr lang="en-US" sz="1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295289" y="5039955"/>
            <a:ext cx="3105511" cy="548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99720" algn="ctr">
              <a:spcAft>
                <a:spcPts val="0"/>
              </a:spcAft>
            </a:pPr>
            <a:r>
              <a:rPr lang="en-US" sz="14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цис</a:t>
            </a:r>
            <a:r>
              <a:rPr lang="en-US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-ізомер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225"/>
              </a:lnSpc>
              <a:spcAft>
                <a:spcPts val="0"/>
              </a:spcAft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299720" algn="ctr">
              <a:spcAft>
                <a:spcPts val="0"/>
              </a:spcAft>
            </a:pPr>
            <a:r>
              <a:rPr lang="en-US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зелені</a:t>
            </a: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кристали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522235" y="5024544"/>
            <a:ext cx="2967486" cy="548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168400" algn="ctr">
              <a:spcAft>
                <a:spcPts val="0"/>
              </a:spcAft>
            </a:pPr>
            <a:r>
              <a:rPr lang="en-US" sz="14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транс</a:t>
            </a:r>
            <a:r>
              <a:rPr lang="en-US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-ізомер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ts val="225"/>
              </a:lnSpc>
              <a:spcAft>
                <a:spcPts val="0"/>
              </a:spcAft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1155700" algn="ctr">
              <a:spcAft>
                <a:spcPts val="0"/>
              </a:spcAft>
            </a:pPr>
            <a:r>
              <a:rPr lang="en-US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червоні</a:t>
            </a: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кристали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573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5534" y="1505787"/>
            <a:ext cx="144572" cy="1506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388852" y="87914"/>
            <a:ext cx="10161917" cy="23335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7388" rIns="0" bIns="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9pPr>
          </a:lstStyle>
          <a:p>
            <a:pPr marL="40723" indent="224992" algn="just">
              <a:lnSpc>
                <a:spcPct val="129000"/>
              </a:lnSpc>
              <a:spcBef>
                <a:spcPts val="64"/>
              </a:spcBef>
            </a:pPr>
            <a:r>
              <a:rPr lang="uk-UA" altLang="en-US" sz="2000" dirty="0" smtClean="0">
                <a:latin typeface="Times New Roman" panose="02020603050405020304" pitchFamily="18" charset="0"/>
              </a:rPr>
              <a:t>Г</a:t>
            </a:r>
            <a:r>
              <a:rPr lang="en-US" altLang="en-US" sz="2000" dirty="0" err="1" smtClean="0">
                <a:latin typeface="Times New Roman" panose="02020603050405020304" pitchFamily="18" charset="0"/>
              </a:rPr>
              <a:t>еометричні</a:t>
            </a:r>
            <a:r>
              <a:rPr lang="en-US" altLang="en-US" sz="2000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ізомери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істотно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відрізняються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між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собою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властивостями</a:t>
            </a:r>
            <a:r>
              <a:rPr lang="en-US" altLang="en-US" sz="2000" dirty="0">
                <a:latin typeface="Times New Roman" panose="02020603050405020304" pitchFamily="18" charset="0"/>
              </a:rPr>
              <a:t>.  </a:t>
            </a:r>
            <a:r>
              <a:rPr lang="en-US" altLang="en-US" sz="2000" dirty="0" err="1">
                <a:latin typeface="Times New Roman" panose="02020603050405020304" pitchFamily="18" charset="0"/>
              </a:rPr>
              <a:t>Так</a:t>
            </a:r>
            <a:r>
              <a:rPr lang="en-US" altLang="en-US" sz="2000" dirty="0">
                <a:latin typeface="Times New Roman" panose="02020603050405020304" pitchFamily="18" charset="0"/>
              </a:rPr>
              <a:t>, </a:t>
            </a:r>
            <a:r>
              <a:rPr lang="en-US" altLang="en-US" sz="2000" dirty="0" err="1">
                <a:latin typeface="Times New Roman" panose="02020603050405020304" pitchFamily="18" charset="0"/>
              </a:rPr>
              <a:t>розчинність</a:t>
            </a:r>
            <a:r>
              <a:rPr lang="en-US" altLang="en-US" sz="2000" dirty="0">
                <a:latin typeface="Times New Roman" panose="02020603050405020304" pitchFamily="18" charset="0"/>
              </a:rPr>
              <a:t> у </a:t>
            </a:r>
            <a:r>
              <a:rPr lang="en-US" altLang="en-US" sz="2000" dirty="0" err="1">
                <a:latin typeface="Times New Roman" panose="02020603050405020304" pitchFamily="18" charset="0"/>
              </a:rPr>
              <a:t>воді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i="1" dirty="0" err="1">
                <a:latin typeface="Times New Roman" panose="02020603050405020304" pitchFamily="18" charset="0"/>
              </a:rPr>
              <a:t>цис</a:t>
            </a:r>
            <a:r>
              <a:rPr lang="en-US" altLang="en-US" sz="2000" dirty="0">
                <a:latin typeface="Times New Roman" panose="02020603050405020304" pitchFamily="18" charset="0"/>
              </a:rPr>
              <a:t>- </a:t>
            </a:r>
            <a:r>
              <a:rPr lang="en-US" altLang="en-US" sz="2000" dirty="0" err="1">
                <a:latin typeface="Times New Roman" panose="02020603050405020304" pitchFamily="18" charset="0"/>
              </a:rPr>
              <a:t>ізомерів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більша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ніж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i="1" dirty="0" err="1">
                <a:latin typeface="Times New Roman" panose="02020603050405020304" pitchFamily="18" charset="0"/>
              </a:rPr>
              <a:t>транс</a:t>
            </a:r>
            <a:r>
              <a:rPr lang="en-US" altLang="en-US" sz="2000" dirty="0">
                <a:latin typeface="Times New Roman" panose="02020603050405020304" pitchFamily="18" charset="0"/>
              </a:rPr>
              <a:t>- </a:t>
            </a:r>
            <a:r>
              <a:rPr lang="en-US" altLang="en-US" sz="2000" dirty="0" err="1">
                <a:latin typeface="Times New Roman" panose="02020603050405020304" pitchFamily="18" charset="0"/>
              </a:rPr>
              <a:t>ізомерів</a:t>
            </a:r>
            <a:r>
              <a:rPr lang="en-US" altLang="en-US" sz="2000" dirty="0">
                <a:latin typeface="Times New Roman" panose="02020603050405020304" pitchFamily="18" charset="0"/>
              </a:rPr>
              <a:t>. </a:t>
            </a:r>
            <a:r>
              <a:rPr lang="en-US" altLang="en-US" sz="2000" dirty="0" err="1">
                <a:latin typeface="Times New Roman" panose="02020603050405020304" pitchFamily="18" charset="0"/>
              </a:rPr>
              <a:t>Геометричні</a:t>
            </a:r>
            <a:r>
              <a:rPr lang="en-US" altLang="en-US" sz="2000" dirty="0">
                <a:latin typeface="Times New Roman" panose="02020603050405020304" pitchFamily="18" charset="0"/>
              </a:rPr>
              <a:t>  </a:t>
            </a:r>
            <a:r>
              <a:rPr lang="en-US" altLang="en-US" sz="2000" dirty="0" err="1">
                <a:latin typeface="Times New Roman" panose="02020603050405020304" pitchFamily="18" charset="0"/>
              </a:rPr>
              <a:t>ізомери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мають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різну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величину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дипольних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моментів</a:t>
            </a:r>
            <a:r>
              <a:rPr lang="en-US" altLang="en-US" sz="2000" dirty="0">
                <a:latin typeface="Times New Roman" panose="02020603050405020304" pitchFamily="18" charset="0"/>
              </a:rPr>
              <a:t>, </a:t>
            </a:r>
            <a:r>
              <a:rPr lang="en-US" altLang="en-US" sz="2000" dirty="0" err="1">
                <a:latin typeface="Times New Roman" panose="02020603050405020304" pitchFamily="18" charset="0"/>
              </a:rPr>
              <a:t>молекулярну</a:t>
            </a:r>
            <a:r>
              <a:rPr lang="en-US" altLang="en-US" sz="2000" dirty="0">
                <a:latin typeface="Times New Roman" panose="02020603050405020304" pitchFamily="18" charset="0"/>
              </a:rPr>
              <a:t>  </a:t>
            </a:r>
            <a:r>
              <a:rPr lang="en-US" altLang="en-US" sz="2000" dirty="0" err="1">
                <a:latin typeface="Times New Roman" panose="02020603050405020304" pitchFamily="18" charset="0"/>
              </a:rPr>
              <a:t>електропровідність</a:t>
            </a:r>
            <a:r>
              <a:rPr lang="en-US" altLang="en-US" sz="2000" dirty="0">
                <a:latin typeface="Times New Roman" panose="02020603050405020304" pitchFamily="18" charset="0"/>
              </a:rPr>
              <a:t>, </a:t>
            </a:r>
            <a:r>
              <a:rPr lang="en-US" altLang="en-US" sz="2000" dirty="0" err="1">
                <a:latin typeface="Times New Roman" panose="02020603050405020304" pitchFamily="18" charset="0"/>
              </a:rPr>
              <a:t>рН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 smtClean="0">
                <a:latin typeface="Times New Roman" panose="02020603050405020304" pitchFamily="18" charset="0"/>
              </a:rPr>
              <a:t>розчинів</a:t>
            </a:r>
            <a:r>
              <a:rPr lang="en-US" altLang="en-US" sz="2000" dirty="0" smtClean="0">
                <a:latin typeface="Times New Roman" panose="02020603050405020304" pitchFamily="18" charset="0"/>
              </a:rPr>
              <a:t>.</a:t>
            </a:r>
            <a:endParaRPr lang="en-US" altLang="en-US" sz="2000" dirty="0">
              <a:latin typeface="Times New Roman" panose="02020603050405020304" pitchFamily="18" charset="0"/>
            </a:endParaRPr>
          </a:p>
          <a:p>
            <a:pPr marL="40723" indent="224992" algn="just">
              <a:lnSpc>
                <a:spcPct val="127000"/>
              </a:lnSpc>
              <a:spcBef>
                <a:spcPts val="32"/>
              </a:spcBef>
            </a:pPr>
            <a:r>
              <a:rPr lang="en-US" altLang="en-US" sz="2000" i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Гідратна</a:t>
            </a:r>
            <a:r>
              <a:rPr lang="en-US" altLang="en-US" sz="2000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i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ізомерія</a:t>
            </a:r>
            <a:r>
              <a:rPr lang="en-US" altLang="en-US" sz="2000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характеризується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тим</a:t>
            </a:r>
            <a:r>
              <a:rPr lang="en-US" altLang="en-US" sz="2000" dirty="0">
                <a:latin typeface="Times New Roman" panose="02020603050405020304" pitchFamily="18" charset="0"/>
              </a:rPr>
              <a:t>, </a:t>
            </a:r>
            <a:r>
              <a:rPr lang="en-US" altLang="en-US" sz="2000" dirty="0" err="1">
                <a:latin typeface="Times New Roman" panose="02020603050405020304" pitchFamily="18" charset="0"/>
              </a:rPr>
              <a:t>що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розчинник</a:t>
            </a:r>
            <a:r>
              <a:rPr lang="en-US" altLang="en-US" sz="2000" dirty="0">
                <a:latin typeface="Times New Roman" panose="02020603050405020304" pitchFamily="18" charset="0"/>
              </a:rPr>
              <a:t> (</a:t>
            </a:r>
            <a:r>
              <a:rPr lang="en-US" altLang="en-US" sz="2000" dirty="0" err="1">
                <a:latin typeface="Times New Roman" panose="02020603050405020304" pitchFamily="18" charset="0"/>
              </a:rPr>
              <a:t>вода</a:t>
            </a:r>
            <a:r>
              <a:rPr lang="en-US" altLang="en-US" sz="2000" dirty="0">
                <a:latin typeface="Times New Roman" panose="02020603050405020304" pitchFamily="18" charset="0"/>
              </a:rPr>
              <a:t>) </a:t>
            </a:r>
            <a:r>
              <a:rPr lang="en-US" altLang="en-US" sz="2000" dirty="0" err="1">
                <a:latin typeface="Times New Roman" panose="02020603050405020304" pitchFamily="18" charset="0"/>
              </a:rPr>
              <a:t>по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різному</a:t>
            </a:r>
            <a:r>
              <a:rPr lang="en-US" altLang="en-US" sz="2000" dirty="0">
                <a:latin typeface="Times New Roman" panose="02020603050405020304" pitchFamily="18" charset="0"/>
              </a:rPr>
              <a:t>  </a:t>
            </a:r>
            <a:r>
              <a:rPr lang="en-US" altLang="en-US" sz="2000" dirty="0" err="1">
                <a:latin typeface="Times New Roman" panose="02020603050405020304" pitchFamily="18" charset="0"/>
              </a:rPr>
              <a:t>розподіляється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між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внутрішньою</a:t>
            </a:r>
            <a:r>
              <a:rPr lang="en-US" altLang="en-US" sz="2000" dirty="0">
                <a:latin typeface="Times New Roman" panose="02020603050405020304" pitchFamily="18" charset="0"/>
              </a:rPr>
              <a:t> і </a:t>
            </a:r>
            <a:r>
              <a:rPr lang="en-US" altLang="en-US" sz="2000" dirty="0" err="1">
                <a:latin typeface="Times New Roman" panose="02020603050405020304" pitchFamily="18" charset="0"/>
              </a:rPr>
              <a:t>зовнішньою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сферами</a:t>
            </a:r>
            <a:r>
              <a:rPr lang="en-US" altLang="en-US" sz="2000" dirty="0">
                <a:latin typeface="Times New Roman" panose="02020603050405020304" pitchFamily="18" charset="0"/>
              </a:rPr>
              <a:t> в </a:t>
            </a:r>
            <a:r>
              <a:rPr lang="en-US" altLang="en-US" sz="2000" dirty="0" err="1">
                <a:latin typeface="Times New Roman" panose="02020603050405020304" pitchFamily="18" charset="0"/>
              </a:rPr>
              <a:t>комплексі</a:t>
            </a:r>
            <a:r>
              <a:rPr lang="en-US" altLang="en-US" sz="2000" dirty="0">
                <a:latin typeface="Times New Roman" panose="02020603050405020304" pitchFamily="18" charset="0"/>
              </a:rPr>
              <a:t>. </a:t>
            </a:r>
            <a:r>
              <a:rPr lang="en-US" altLang="en-US" sz="2000" dirty="0" err="1" smtClean="0">
                <a:latin typeface="Times New Roman" panose="02020603050405020304" pitchFamily="18" charset="0"/>
              </a:rPr>
              <a:t>Наприклад</a:t>
            </a:r>
            <a:r>
              <a:rPr lang="en-US" altLang="en-US" sz="2000" dirty="0" smtClean="0">
                <a:latin typeface="Times New Roman" panose="02020603050405020304" pitchFamily="18" charset="0"/>
              </a:rPr>
              <a:t>,</a:t>
            </a:r>
            <a:r>
              <a:rPr lang="uk-UA" altLang="en-US" sz="2000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 smtClean="0">
                <a:latin typeface="Times New Roman" panose="02020603050405020304" pitchFamily="18" charset="0"/>
              </a:rPr>
              <a:t>для</a:t>
            </a:r>
            <a:r>
              <a:rPr lang="en-US" altLang="en-US" sz="2000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сполуки</a:t>
            </a:r>
            <a:r>
              <a:rPr lang="en-US" altLang="en-US" sz="2000" dirty="0">
                <a:latin typeface="Times New Roman" panose="02020603050405020304" pitchFamily="18" charset="0"/>
              </a:rPr>
              <a:t> CrCl</a:t>
            </a:r>
            <a:r>
              <a:rPr lang="en-US" altLang="en-US" sz="2000" baseline="-9000" dirty="0">
                <a:latin typeface="Times New Roman" panose="02020603050405020304" pitchFamily="18" charset="0"/>
              </a:rPr>
              <a:t>3 </a:t>
            </a:r>
            <a:r>
              <a:rPr lang="en-US" altLang="en-US" sz="2000" b="1" baseline="-90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altLang="en-US" sz="2000" dirty="0" smtClean="0">
                <a:latin typeface="Times New Roman" panose="02020603050405020304" pitchFamily="18" charset="0"/>
              </a:rPr>
              <a:t>6H</a:t>
            </a:r>
            <a:r>
              <a:rPr lang="en-US" altLang="en-US" sz="2000" baseline="-9000" dirty="0" smtClean="0">
                <a:latin typeface="Times New Roman" panose="02020603050405020304" pitchFamily="18" charset="0"/>
              </a:rPr>
              <a:t>2</a:t>
            </a:r>
            <a:r>
              <a:rPr lang="en-US" altLang="en-US" sz="2000" dirty="0" smtClean="0">
                <a:latin typeface="Times New Roman" panose="02020603050405020304" pitchFamily="18" charset="0"/>
              </a:rPr>
              <a:t>O </a:t>
            </a:r>
            <a:r>
              <a:rPr lang="en-US" altLang="en-US" sz="2000" dirty="0" err="1">
                <a:latin typeface="Times New Roman" panose="02020603050405020304" pitchFamily="18" charset="0"/>
              </a:rPr>
              <a:t>існують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три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ізомери</a:t>
            </a:r>
            <a:r>
              <a:rPr lang="en-US" altLang="en-US" sz="2000" dirty="0">
                <a:latin typeface="Times New Roman" panose="02020603050405020304" pitchFamily="18" charset="0"/>
              </a:rPr>
              <a:t>: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0307" y="1869253"/>
            <a:ext cx="148644" cy="1506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1170439" y="2541910"/>
            <a:ext cx="6728604" cy="1152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3232" rIns="0" bIns="0">
            <a:spAutoFit/>
          </a:bodyPr>
          <a:lstStyle>
            <a:lvl1pPr>
              <a:tabLst>
                <a:tab pos="457200" algn="l"/>
                <a:tab pos="914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1pPr>
            <a:lvl2pPr>
              <a:tabLst>
                <a:tab pos="457200" algn="l"/>
                <a:tab pos="914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2pPr>
            <a:lvl3pPr>
              <a:tabLst>
                <a:tab pos="457200" algn="l"/>
                <a:tab pos="914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3pPr>
            <a:lvl4pPr>
              <a:tabLst>
                <a:tab pos="457200" algn="l"/>
                <a:tab pos="914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4pPr>
            <a:lvl5pPr>
              <a:tabLst>
                <a:tab pos="457200" algn="l"/>
                <a:tab pos="914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9pPr>
          </a:lstStyle>
          <a:p>
            <a:pPr marL="24434">
              <a:spcBef>
                <a:spcPts val="24"/>
              </a:spcBef>
            </a:pPr>
            <a:r>
              <a:rPr lang="en-US" altLang="en-US" sz="898" dirty="0">
                <a:latin typeface="Times New Roman" panose="02020603050405020304" pitchFamily="18" charset="0"/>
              </a:rPr>
              <a:t>[</a:t>
            </a:r>
            <a:r>
              <a:rPr lang="en-US" altLang="en-US" sz="1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Cr(H</a:t>
            </a:r>
            <a:r>
              <a:rPr lang="en-US" altLang="en-US" sz="1400" baseline="-9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1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O)</a:t>
            </a:r>
            <a:r>
              <a:rPr lang="en-US" altLang="en-US" sz="1400" baseline="-9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en-US" sz="1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]Cl</a:t>
            </a:r>
            <a:r>
              <a:rPr lang="en-US" altLang="en-US" sz="1400" baseline="-9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1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altLang="en-US" sz="1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фіолетовий</a:t>
            </a:r>
            <a:r>
              <a:rPr lang="en-US" altLang="en-US" sz="1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1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гекасааква</a:t>
            </a:r>
            <a:r>
              <a:rPr lang="en-US" altLang="en-US" sz="1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хромі</a:t>
            </a:r>
            <a:r>
              <a:rPr lang="en-US" altLang="en-US" sz="1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хлорид</a:t>
            </a:r>
            <a:r>
              <a:rPr lang="en-US" altLang="en-US" sz="1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24434">
              <a:spcBef>
                <a:spcPts val="24"/>
              </a:spcBef>
            </a:pPr>
            <a:endParaRPr lang="uk-UA" altLang="en-US" sz="1400" baseline="-9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434">
              <a:spcBef>
                <a:spcPts val="24"/>
              </a:spcBef>
            </a:pPr>
            <a:r>
              <a:rPr lang="en-US" altLang="en-US" sz="1400" baseline="-9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1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altLang="en-US" sz="14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CrCl</a:t>
            </a:r>
            <a:r>
              <a:rPr lang="en-US" altLang="en-US" sz="1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(H</a:t>
            </a:r>
            <a:r>
              <a:rPr lang="en-US" altLang="en-US" sz="1400" baseline="-90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1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O)</a:t>
            </a:r>
            <a:r>
              <a:rPr lang="en-US" altLang="en-US" sz="1400" baseline="-90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en-US" sz="1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]Cl</a:t>
            </a:r>
            <a:r>
              <a:rPr lang="en-US" altLang="en-US" sz="1400" baseline="-90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 </a:t>
            </a:r>
            <a:r>
              <a:rPr lang="en-US" altLang="en-US" sz="1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 sz="1400" baseline="-90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1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O– </a:t>
            </a:r>
            <a:r>
              <a:rPr lang="en-US" altLang="en-US" sz="14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зелено-голубий</a:t>
            </a:r>
            <a:r>
              <a:rPr lang="en-US" altLang="en-US" sz="1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14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хлоропентааква</a:t>
            </a:r>
            <a:r>
              <a:rPr lang="en-US" altLang="en-US" sz="1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4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хромі</a:t>
            </a:r>
            <a:r>
              <a:rPr lang="en-US" altLang="en-US" sz="1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4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хлорид</a:t>
            </a:r>
            <a:r>
              <a:rPr lang="en-US" altLang="en-US" sz="1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24434">
              <a:spcBef>
                <a:spcPts val="24"/>
              </a:spcBef>
            </a:pPr>
            <a:endParaRPr lang="uk-UA" altLang="en-US" sz="1400" baseline="-9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434">
              <a:spcBef>
                <a:spcPts val="24"/>
              </a:spcBef>
            </a:pPr>
            <a:r>
              <a:rPr lang="en-US" altLang="en-US" sz="1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[CrCl</a:t>
            </a:r>
            <a:r>
              <a:rPr lang="en-US" altLang="en-US" sz="1400" baseline="-9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1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(H</a:t>
            </a:r>
            <a:r>
              <a:rPr lang="en-US" altLang="en-US" sz="1400" baseline="-9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1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O)</a:t>
            </a:r>
            <a:r>
              <a:rPr lang="en-US" altLang="en-US" sz="1400" baseline="-9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en-US" sz="1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]Cl</a:t>
            </a:r>
            <a:r>
              <a:rPr lang="uk-UA" altLang="en-US" sz="1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2H</a:t>
            </a:r>
            <a:r>
              <a:rPr lang="en-US" altLang="en-US" sz="1400" baseline="-9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1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en-US" altLang="en-US" sz="1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altLang="en-US" sz="14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зелений</a:t>
            </a:r>
            <a:r>
              <a:rPr lang="en-US" altLang="en-US" sz="1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14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дихлоротетрааква</a:t>
            </a:r>
            <a:r>
              <a:rPr lang="en-US" altLang="en-US" sz="1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4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хромі</a:t>
            </a:r>
            <a:r>
              <a:rPr lang="en-US" altLang="en-US" sz="1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4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хлорид</a:t>
            </a:r>
            <a:r>
              <a:rPr lang="en-US" altLang="en-US" sz="1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24434">
              <a:spcBef>
                <a:spcPts val="24"/>
              </a:spcBef>
            </a:pPr>
            <a:endParaRPr lang="en-US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0307" y="2060658"/>
            <a:ext cx="148644" cy="1506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414069" y="3519584"/>
            <a:ext cx="10998680" cy="3061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8081" rIns="0" bIns="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9pPr>
          </a:lstStyle>
          <a:p>
            <a:pPr marL="32578" indent="224992" algn="just">
              <a:lnSpc>
                <a:spcPct val="128000"/>
              </a:lnSpc>
              <a:spcBef>
                <a:spcPts val="64"/>
              </a:spcBef>
            </a:pPr>
            <a:r>
              <a:rPr lang="en-US" altLang="en-US" dirty="0" err="1" smtClean="0">
                <a:latin typeface="Times New Roman" panose="02020603050405020304" pitchFamily="18" charset="0"/>
              </a:rPr>
              <a:t>Гідратна</a:t>
            </a:r>
            <a:r>
              <a:rPr lang="en-US" altLang="en-US" dirty="0" smtClean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ізомерія</a:t>
            </a:r>
            <a:r>
              <a:rPr lang="en-US" altLang="en-US" dirty="0">
                <a:latin typeface="Times New Roman" panose="02020603050405020304" pitchFamily="18" charset="0"/>
              </a:rPr>
              <a:t> є </a:t>
            </a:r>
            <a:r>
              <a:rPr lang="en-US" altLang="en-US" dirty="0" err="1">
                <a:latin typeface="Times New Roman" panose="02020603050405020304" pitchFamily="18" charset="0"/>
              </a:rPr>
              <a:t>частковим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випадком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сольової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ізомерії</a:t>
            </a:r>
            <a:r>
              <a:rPr lang="en-US" altLang="en-US" dirty="0">
                <a:latin typeface="Times New Roman" panose="02020603050405020304" pitchFamily="18" charset="0"/>
              </a:rPr>
              <a:t>, </a:t>
            </a:r>
            <a:r>
              <a:rPr lang="en-US" altLang="en-US" dirty="0" err="1">
                <a:latin typeface="Times New Roman" panose="02020603050405020304" pitchFamily="18" charset="0"/>
              </a:rPr>
              <a:t>де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розчинник</a:t>
            </a:r>
            <a:r>
              <a:rPr lang="en-US" altLang="en-US" dirty="0">
                <a:latin typeface="Times New Roman" panose="02020603050405020304" pitchFamily="18" charset="0"/>
              </a:rPr>
              <a:t>  </a:t>
            </a:r>
            <a:r>
              <a:rPr lang="en-US" altLang="en-US" dirty="0" err="1">
                <a:latin typeface="Times New Roman" panose="02020603050405020304" pitchFamily="18" charset="0"/>
              </a:rPr>
              <a:t>може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мати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різну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природу</a:t>
            </a:r>
            <a:r>
              <a:rPr lang="en-US" altLang="en-US" dirty="0" smtClean="0">
                <a:latin typeface="Times New Roman" panose="02020603050405020304" pitchFamily="18" charset="0"/>
              </a:rPr>
              <a:t>,</a:t>
            </a:r>
            <a:r>
              <a:rPr lang="uk-UA" altLang="en-US" dirty="0" smtClean="0">
                <a:latin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</a:rPr>
              <a:t>на</a:t>
            </a:r>
            <a:r>
              <a:rPr lang="en-US" altLang="en-US" dirty="0" smtClean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відміну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від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води</a:t>
            </a:r>
            <a:r>
              <a:rPr lang="en-US" altLang="en-US" dirty="0">
                <a:latin typeface="Times New Roman" panose="02020603050405020304" pitchFamily="18" charset="0"/>
              </a:rPr>
              <a:t>. </a:t>
            </a:r>
            <a:r>
              <a:rPr lang="en-US" altLang="en-US" dirty="0" err="1">
                <a:latin typeface="Times New Roman" panose="02020603050405020304" pitchFamily="18" charset="0"/>
              </a:rPr>
              <a:t>Наприклад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це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може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бути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спирт</a:t>
            </a:r>
            <a:r>
              <a:rPr lang="en-US" altLang="en-US" dirty="0">
                <a:latin typeface="Times New Roman" panose="02020603050405020304" pitchFamily="18" charset="0"/>
              </a:rPr>
              <a:t>,  </a:t>
            </a:r>
            <a:r>
              <a:rPr lang="en-US" altLang="en-US" dirty="0" err="1" smtClean="0">
                <a:latin typeface="Times New Roman" panose="02020603050405020304" pitchFamily="18" charset="0"/>
              </a:rPr>
              <a:t>диметилсульфоксид</a:t>
            </a:r>
            <a:r>
              <a:rPr lang="uk-UA" altLang="en-US" dirty="0">
                <a:latin typeface="Times New Roman" panose="02020603050405020304" pitchFamily="18" charset="0"/>
              </a:rPr>
              <a:t>.</a:t>
            </a:r>
            <a:endParaRPr lang="en-US" altLang="en-US" dirty="0">
              <a:latin typeface="Times New Roman" panose="02020603050405020304" pitchFamily="18" charset="0"/>
            </a:endParaRPr>
          </a:p>
          <a:p>
            <a:pPr marL="32578" indent="224992" algn="just">
              <a:lnSpc>
                <a:spcPct val="129000"/>
              </a:lnSpc>
              <a:spcBef>
                <a:spcPts val="8"/>
              </a:spcBef>
            </a:pPr>
            <a:r>
              <a:rPr lang="en-US" altLang="en-US" i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Сольова</a:t>
            </a:r>
            <a:r>
              <a:rPr lang="en-US" altLang="en-US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i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ізомерія</a:t>
            </a:r>
            <a:r>
              <a:rPr lang="en-US" altLang="en-US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>
                <a:latin typeface="Times New Roman" panose="02020603050405020304" pitchFamily="18" charset="0"/>
              </a:rPr>
              <a:t>(</a:t>
            </a:r>
            <a:r>
              <a:rPr lang="en-US" altLang="en-US" dirty="0" err="1">
                <a:latin typeface="Times New Roman" panose="02020603050405020304" pitchFamily="18" charset="0"/>
              </a:rPr>
              <a:t>або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i="1" dirty="0" err="1">
                <a:latin typeface="Times New Roman" panose="02020603050405020304" pitchFamily="18" charset="0"/>
              </a:rPr>
              <a:t>ізомерія</a:t>
            </a:r>
            <a:r>
              <a:rPr lang="en-US" altLang="en-US" i="1" dirty="0">
                <a:latin typeface="Times New Roman" panose="02020603050405020304" pitchFamily="18" charset="0"/>
              </a:rPr>
              <a:t> </a:t>
            </a:r>
            <a:r>
              <a:rPr lang="en-US" altLang="en-US" i="1" dirty="0" err="1">
                <a:latin typeface="Times New Roman" panose="02020603050405020304" pitchFamily="18" charset="0"/>
              </a:rPr>
              <a:t>зв’язку</a:t>
            </a:r>
            <a:r>
              <a:rPr lang="en-US" altLang="en-US" dirty="0">
                <a:latin typeface="Times New Roman" panose="02020603050405020304" pitchFamily="18" charset="0"/>
              </a:rPr>
              <a:t>) </a:t>
            </a:r>
            <a:r>
              <a:rPr lang="en-US" altLang="en-US" dirty="0" err="1">
                <a:latin typeface="Times New Roman" panose="02020603050405020304" pitchFamily="18" charset="0"/>
              </a:rPr>
              <a:t>характеризується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тим</a:t>
            </a:r>
            <a:r>
              <a:rPr lang="en-US" altLang="en-US" dirty="0">
                <a:latin typeface="Times New Roman" panose="02020603050405020304" pitchFamily="18" charset="0"/>
              </a:rPr>
              <a:t>, </a:t>
            </a:r>
            <a:r>
              <a:rPr lang="en-US" altLang="en-US" dirty="0" err="1">
                <a:latin typeface="Times New Roman" panose="02020603050405020304" pitchFamily="18" charset="0"/>
              </a:rPr>
              <a:t>що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ліганди</a:t>
            </a:r>
            <a:r>
              <a:rPr lang="en-US" altLang="en-US" dirty="0">
                <a:latin typeface="Times New Roman" panose="02020603050405020304" pitchFamily="18" charset="0"/>
              </a:rPr>
              <a:t>, </a:t>
            </a:r>
            <a:r>
              <a:rPr lang="en-US" altLang="en-US" dirty="0" err="1">
                <a:latin typeface="Times New Roman" panose="02020603050405020304" pitchFamily="18" charset="0"/>
              </a:rPr>
              <a:t>які</a:t>
            </a:r>
            <a:r>
              <a:rPr lang="en-US" altLang="en-US" dirty="0">
                <a:latin typeface="Times New Roman" panose="02020603050405020304" pitchFamily="18" charset="0"/>
              </a:rPr>
              <a:t>  </a:t>
            </a:r>
            <a:r>
              <a:rPr lang="en-US" altLang="en-US" dirty="0" err="1">
                <a:latin typeface="Times New Roman" panose="02020603050405020304" pitchFamily="18" charset="0"/>
              </a:rPr>
              <a:t>входять</a:t>
            </a:r>
            <a:r>
              <a:rPr lang="en-US" altLang="en-US" dirty="0">
                <a:latin typeface="Times New Roman" panose="02020603050405020304" pitchFamily="18" charset="0"/>
              </a:rPr>
              <a:t> у </a:t>
            </a:r>
            <a:r>
              <a:rPr lang="en-US" altLang="en-US" dirty="0" err="1">
                <a:latin typeface="Times New Roman" panose="02020603050405020304" pitchFamily="18" charset="0"/>
              </a:rPr>
              <a:t>внутрішню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координаційну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сферу</a:t>
            </a:r>
            <a:r>
              <a:rPr lang="en-US" altLang="en-US" dirty="0">
                <a:latin typeface="Times New Roman" panose="02020603050405020304" pitchFamily="18" charset="0"/>
              </a:rPr>
              <a:t>, є </a:t>
            </a:r>
            <a:r>
              <a:rPr lang="en-US" altLang="en-US" dirty="0" err="1">
                <a:latin typeface="Times New Roman" panose="02020603050405020304" pitchFamily="18" charset="0"/>
              </a:rPr>
              <a:t>неорганічні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речовини-ізомери</a:t>
            </a:r>
            <a:r>
              <a:rPr lang="en-US" altLang="en-US" dirty="0">
                <a:latin typeface="Times New Roman" panose="02020603050405020304" pitchFamily="18" charset="0"/>
              </a:rPr>
              <a:t>,  </a:t>
            </a:r>
            <a:r>
              <a:rPr lang="en-US" altLang="en-US" dirty="0" err="1">
                <a:latin typeface="Times New Roman" panose="02020603050405020304" pitchFamily="18" charset="0"/>
              </a:rPr>
              <a:t>можуть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мати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різну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</a:rPr>
              <a:t>будову</a:t>
            </a:r>
            <a:r>
              <a:rPr lang="uk-UA" altLang="en-US" dirty="0" smtClean="0">
                <a:latin typeface="Times New Roman" panose="02020603050405020304" pitchFamily="18" charset="0"/>
              </a:rPr>
              <a:t>,</a:t>
            </a:r>
            <a:r>
              <a:rPr lang="en-US" altLang="en-US" dirty="0" smtClean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по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різному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координуватися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щодо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центрального</a:t>
            </a:r>
            <a:r>
              <a:rPr lang="en-US" altLang="en-US" dirty="0">
                <a:latin typeface="Times New Roman" panose="02020603050405020304" pitchFamily="18" charset="0"/>
              </a:rPr>
              <a:t>  </a:t>
            </a:r>
            <a:r>
              <a:rPr lang="en-US" altLang="en-US" dirty="0" err="1">
                <a:latin typeface="Times New Roman" panose="02020603050405020304" pitchFamily="18" charset="0"/>
              </a:rPr>
              <a:t>атома</a:t>
            </a:r>
            <a:r>
              <a:rPr lang="en-US" altLang="en-US" dirty="0" smtClean="0">
                <a:latin typeface="Times New Roman" panose="02020603050405020304" pitchFamily="18" charset="0"/>
              </a:rPr>
              <a:t>.</a:t>
            </a:r>
            <a:endParaRPr lang="uk-UA" altLang="en-US" dirty="0" smtClean="0">
              <a:latin typeface="Times New Roman" panose="02020603050405020304" pitchFamily="18" charset="0"/>
            </a:endParaRPr>
          </a:p>
          <a:p>
            <a:pPr marL="32578" indent="224992" algn="just">
              <a:lnSpc>
                <a:spcPct val="150000"/>
              </a:lnSpc>
              <a:spcBef>
                <a:spcPts val="88"/>
              </a:spcBef>
            </a:pPr>
            <a:r>
              <a:rPr lang="uk-UA" altLang="en-US" dirty="0" smtClean="0">
                <a:latin typeface="Times New Roman" panose="02020603050405020304" pitchFamily="18" charset="0"/>
              </a:rPr>
              <a:t>П</a:t>
            </a:r>
            <a:r>
              <a:rPr lang="en-US" altLang="en-US" dirty="0" err="1" smtClean="0">
                <a:latin typeface="Times New Roman" panose="02020603050405020304" pitchFamily="18" charset="0"/>
              </a:rPr>
              <a:t>риклад</a:t>
            </a:r>
            <a:r>
              <a:rPr lang="uk-UA" altLang="en-US" dirty="0" smtClean="0">
                <a:latin typeface="Times New Roman" panose="02020603050405020304" pitchFamily="18" charset="0"/>
              </a:rPr>
              <a:t>:</a:t>
            </a:r>
            <a:r>
              <a:rPr lang="en-US" altLang="en-US" dirty="0" smtClean="0">
                <a:latin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</a:rPr>
              <a:t>ксантосолі</a:t>
            </a:r>
            <a:r>
              <a:rPr lang="en-US" altLang="en-US" dirty="0" smtClean="0">
                <a:latin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</a:rPr>
              <a:t>Кобальту</a:t>
            </a:r>
            <a:r>
              <a:rPr lang="uk-UA" altLang="en-US" dirty="0" smtClean="0">
                <a:latin typeface="Times New Roman" panose="02020603050405020304" pitchFamily="18" charset="0"/>
              </a:rPr>
              <a:t> </a:t>
            </a:r>
            <a:r>
              <a:rPr lang="en-US" altLang="en-US" dirty="0" smtClean="0">
                <a:latin typeface="Times New Roman" panose="02020603050405020304" pitchFamily="18" charset="0"/>
              </a:rPr>
              <a:t>– </a:t>
            </a:r>
            <a:r>
              <a:rPr lang="en-US" altLang="en-US" dirty="0">
                <a:solidFill>
                  <a:srgbClr val="FFC000"/>
                </a:solidFill>
                <a:latin typeface="Times New Roman" panose="02020603050405020304" pitchFamily="18" charset="0"/>
              </a:rPr>
              <a:t>[Co</a:t>
            </a:r>
            <a:r>
              <a:rPr lang="en-US" altLang="en-US" baseline="30000" dirty="0">
                <a:solidFill>
                  <a:srgbClr val="FFC000"/>
                </a:solidFill>
                <a:latin typeface="Times New Roman" panose="02020603050405020304" pitchFamily="18" charset="0"/>
              </a:rPr>
              <a:t>3+</a:t>
            </a:r>
            <a:r>
              <a:rPr lang="en-US" altLang="en-US" dirty="0">
                <a:solidFill>
                  <a:srgbClr val="FFC000"/>
                </a:solidFill>
                <a:latin typeface="Times New Roman" panose="02020603050405020304" pitchFamily="18" charset="0"/>
              </a:rPr>
              <a:t>NO</a:t>
            </a:r>
            <a:r>
              <a:rPr lang="en-US" altLang="en-US" baseline="-9000" dirty="0">
                <a:solidFill>
                  <a:srgbClr val="FFC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dirty="0">
                <a:solidFill>
                  <a:srgbClr val="FFC000"/>
                </a:solidFill>
                <a:latin typeface="Times New Roman" panose="02020603050405020304" pitchFamily="18" charset="0"/>
              </a:rPr>
              <a:t>(NH</a:t>
            </a:r>
            <a:r>
              <a:rPr lang="en-US" altLang="en-US" baseline="-9000" dirty="0">
                <a:solidFill>
                  <a:srgbClr val="FFC000"/>
                </a:solidFill>
                <a:latin typeface="Times New Roman" panose="02020603050405020304" pitchFamily="18" charset="0"/>
              </a:rPr>
              <a:t>3</a:t>
            </a:r>
            <a:r>
              <a:rPr lang="en-US" altLang="en-US" dirty="0">
                <a:solidFill>
                  <a:srgbClr val="FFC000"/>
                </a:solidFill>
                <a:latin typeface="Times New Roman" panose="02020603050405020304" pitchFamily="18" charset="0"/>
              </a:rPr>
              <a:t>)</a:t>
            </a:r>
            <a:r>
              <a:rPr lang="en-US" altLang="en-US" baseline="-9000" dirty="0">
                <a:solidFill>
                  <a:srgbClr val="FFC000"/>
                </a:solidFill>
                <a:latin typeface="Times New Roman" panose="02020603050405020304" pitchFamily="18" charset="0"/>
              </a:rPr>
              <a:t>5</a:t>
            </a:r>
            <a:r>
              <a:rPr lang="en-US" altLang="en-US" dirty="0">
                <a:solidFill>
                  <a:srgbClr val="FFC000"/>
                </a:solidFill>
                <a:latin typeface="Times New Roman" panose="02020603050405020304" pitchFamily="18" charset="0"/>
              </a:rPr>
              <a:t>]X</a:t>
            </a:r>
            <a:r>
              <a:rPr lang="en-US" altLang="en-US" baseline="-9000" dirty="0">
                <a:solidFill>
                  <a:srgbClr val="FFC000"/>
                </a:solidFill>
                <a:latin typeface="Times New Roman" panose="02020603050405020304" pitchFamily="18" charset="0"/>
              </a:rPr>
              <a:t>2 </a:t>
            </a:r>
            <a:r>
              <a:rPr lang="en-US" altLang="en-US" dirty="0">
                <a:solidFill>
                  <a:srgbClr val="FFC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dirty="0" err="1">
                <a:solidFill>
                  <a:srgbClr val="FFC000"/>
                </a:solidFill>
                <a:latin typeface="Times New Roman" panose="02020603050405020304" pitchFamily="18" charset="0"/>
              </a:rPr>
              <a:t>ксантосіль</a:t>
            </a:r>
            <a:r>
              <a:rPr lang="en-US" altLang="en-US" dirty="0">
                <a:solidFill>
                  <a:srgbClr val="FFC000"/>
                </a:solidFill>
                <a:latin typeface="Times New Roman" panose="02020603050405020304" pitchFamily="18" charset="0"/>
              </a:rPr>
              <a:t>) </a:t>
            </a:r>
            <a:r>
              <a:rPr lang="en-US" altLang="en-US" dirty="0" err="1">
                <a:latin typeface="Times New Roman" panose="02020603050405020304" pitchFamily="18" charset="0"/>
              </a:rPr>
              <a:t>та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chemeClr val="accent3"/>
                </a:solidFill>
                <a:latin typeface="Times New Roman" panose="02020603050405020304" pitchFamily="18" charset="0"/>
              </a:rPr>
              <a:t>[Co</a:t>
            </a:r>
            <a:r>
              <a:rPr lang="en-US" altLang="en-US" baseline="30000" dirty="0">
                <a:solidFill>
                  <a:schemeClr val="accent3"/>
                </a:solidFill>
                <a:latin typeface="Times New Roman" panose="02020603050405020304" pitchFamily="18" charset="0"/>
              </a:rPr>
              <a:t>3+</a:t>
            </a:r>
            <a:r>
              <a:rPr lang="en-US" altLang="en-US" dirty="0">
                <a:solidFill>
                  <a:schemeClr val="accent3"/>
                </a:solidFill>
                <a:latin typeface="Times New Roman" panose="02020603050405020304" pitchFamily="18" charset="0"/>
              </a:rPr>
              <a:t>ONO(NH</a:t>
            </a:r>
            <a:r>
              <a:rPr lang="en-US" altLang="en-US" baseline="-9000" dirty="0">
                <a:solidFill>
                  <a:schemeClr val="accent3"/>
                </a:solidFill>
                <a:latin typeface="Times New Roman" panose="02020603050405020304" pitchFamily="18" charset="0"/>
              </a:rPr>
              <a:t>3</a:t>
            </a:r>
            <a:r>
              <a:rPr lang="en-US" altLang="en-US" dirty="0">
                <a:solidFill>
                  <a:schemeClr val="accent3"/>
                </a:solidFill>
                <a:latin typeface="Times New Roman" panose="02020603050405020304" pitchFamily="18" charset="0"/>
              </a:rPr>
              <a:t>)</a:t>
            </a:r>
            <a:r>
              <a:rPr lang="en-US" altLang="en-US" baseline="-9000" dirty="0">
                <a:solidFill>
                  <a:schemeClr val="accent3"/>
                </a:solidFill>
                <a:latin typeface="Times New Roman" panose="02020603050405020304" pitchFamily="18" charset="0"/>
              </a:rPr>
              <a:t>5</a:t>
            </a:r>
            <a:r>
              <a:rPr lang="en-US" altLang="en-US" dirty="0">
                <a:solidFill>
                  <a:schemeClr val="accent3"/>
                </a:solidFill>
                <a:latin typeface="Times New Roman" panose="02020603050405020304" pitchFamily="18" charset="0"/>
              </a:rPr>
              <a:t>]X</a:t>
            </a:r>
            <a:r>
              <a:rPr lang="en-US" altLang="en-US" baseline="-9000" dirty="0">
                <a:solidFill>
                  <a:schemeClr val="accent3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baseline="-9000" dirty="0">
                <a:latin typeface="Times New Roman" panose="02020603050405020304" pitchFamily="18" charset="0"/>
              </a:rPr>
              <a:t> </a:t>
            </a:r>
            <a:r>
              <a:rPr lang="en-US" altLang="en-US" dirty="0">
                <a:latin typeface="Times New Roman" panose="02020603050405020304" pitchFamily="18" charset="0"/>
              </a:rPr>
              <a:t>(</a:t>
            </a:r>
            <a:r>
              <a:rPr lang="en-US" altLang="en-US" dirty="0" err="1">
                <a:latin typeface="Times New Roman" panose="02020603050405020304" pitchFamily="18" charset="0"/>
              </a:rPr>
              <a:t>ізоксантосіль</a:t>
            </a:r>
            <a:r>
              <a:rPr lang="en-US" altLang="en-US" dirty="0" smtClean="0">
                <a:latin typeface="Times New Roman" panose="02020603050405020304" pitchFamily="18" charset="0"/>
              </a:rPr>
              <a:t>).</a:t>
            </a:r>
            <a:endParaRPr lang="uk-UA" altLang="en-US" dirty="0" smtClean="0">
              <a:latin typeface="Times New Roman" panose="02020603050405020304" pitchFamily="18" charset="0"/>
            </a:endParaRPr>
          </a:p>
          <a:p>
            <a:pPr marL="32578" indent="224992" algn="just">
              <a:lnSpc>
                <a:spcPct val="150000"/>
              </a:lnSpc>
              <a:spcBef>
                <a:spcPts val="88"/>
              </a:spcBef>
            </a:pPr>
            <a:r>
              <a:rPr lang="en-US" altLang="en-US" dirty="0" err="1" smtClean="0">
                <a:latin typeface="Times New Roman" panose="02020603050405020304" pitchFamily="18" charset="0"/>
              </a:rPr>
              <a:t>Ксантосолі</a:t>
            </a:r>
            <a:r>
              <a:rPr lang="en-US" altLang="en-US" dirty="0" smtClean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мають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жовте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забарвлення</a:t>
            </a:r>
            <a:r>
              <a:rPr lang="en-US" altLang="en-US" dirty="0">
                <a:latin typeface="Times New Roman" panose="02020603050405020304" pitchFamily="18" charset="0"/>
              </a:rPr>
              <a:t> і </a:t>
            </a:r>
            <a:r>
              <a:rPr lang="en-US" altLang="en-US" dirty="0" err="1">
                <a:latin typeface="Times New Roman" panose="02020603050405020304" pitchFamily="18" charset="0"/>
              </a:rPr>
              <a:t>не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розкладаються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</a:rPr>
              <a:t>мінеральними</a:t>
            </a:r>
            <a:r>
              <a:rPr lang="uk-UA" altLang="en-US" dirty="0" smtClean="0">
                <a:latin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</a:rPr>
              <a:t>кислотами</a:t>
            </a:r>
            <a:r>
              <a:rPr lang="en-US" altLang="en-US" dirty="0">
                <a:latin typeface="Times New Roman" panose="02020603050405020304" pitchFamily="18" charset="0"/>
              </a:rPr>
              <a:t>, а </a:t>
            </a:r>
            <a:r>
              <a:rPr lang="en-US" altLang="en-US" dirty="0" err="1">
                <a:latin typeface="Times New Roman" panose="02020603050405020304" pitchFamily="18" charset="0"/>
              </a:rPr>
              <a:t>ізоксантосолі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мають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світло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коричневе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забарвлення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uk-UA" altLang="en-US" dirty="0" smtClean="0">
                <a:latin typeface="Times New Roman" panose="02020603050405020304" pitchFamily="18" charset="0"/>
              </a:rPr>
              <a:t>та</a:t>
            </a:r>
            <a:r>
              <a:rPr lang="en-US" altLang="en-US" dirty="0" smtClean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розкладаються</a:t>
            </a:r>
            <a:r>
              <a:rPr lang="en-US" altLang="en-US" dirty="0">
                <a:latin typeface="Times New Roman" panose="02020603050405020304" pitchFamily="18" charset="0"/>
              </a:rPr>
              <a:t>  </a:t>
            </a:r>
            <a:r>
              <a:rPr lang="en-US" altLang="en-US" dirty="0" err="1">
                <a:latin typeface="Times New Roman" panose="02020603050405020304" pitchFamily="18" charset="0"/>
              </a:rPr>
              <a:t>мінеральними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кислотами</a:t>
            </a:r>
            <a:r>
              <a:rPr lang="en-US" altLang="en-US" dirty="0" smtClean="0">
                <a:latin typeface="Times New Roman" panose="02020603050405020304" pitchFamily="18" charset="0"/>
              </a:rPr>
              <a:t>.</a:t>
            </a:r>
            <a:endParaRPr lang="en-US" altLang="en-US" dirty="0">
              <a:latin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1393" y="2211339"/>
            <a:ext cx="3869007" cy="1004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081076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4566" y="192789"/>
            <a:ext cx="10340046" cy="592215"/>
          </a:xfrm>
        </p:spPr>
        <p:txBody>
          <a:bodyPr>
            <a:normAutofit/>
          </a:bodyPr>
          <a:lstStyle/>
          <a:p>
            <a:pPr algn="ctr"/>
            <a:r>
              <a:rPr lang="uk-UA" sz="32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Електронна та іонізаційна ізомерія</a:t>
            </a:r>
            <a:endParaRPr lang="en-US" sz="32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026543" y="698740"/>
            <a:ext cx="11024559" cy="57349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2578" indent="224992" algn="just">
              <a:spcBef>
                <a:spcPts val="8"/>
              </a:spcBef>
            </a:pPr>
            <a:r>
              <a:rPr lang="en-US" altLang="en-US" sz="2400" i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Електронна</a:t>
            </a:r>
            <a:r>
              <a:rPr lang="en-US" altLang="en-US" sz="2400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ізомерія</a:t>
            </a:r>
            <a:r>
              <a:rPr lang="en-US" altLang="en-US" sz="2400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полягає</a:t>
            </a:r>
            <a:r>
              <a:rPr lang="en-US" altLang="en-US" sz="2400" dirty="0">
                <a:latin typeface="Times New Roman" panose="02020603050405020304" pitchFamily="18" charset="0"/>
              </a:rPr>
              <a:t> в </a:t>
            </a:r>
            <a:r>
              <a:rPr lang="en-US" altLang="en-US" sz="2400" dirty="0" err="1">
                <a:latin typeface="Times New Roman" panose="02020603050405020304" pitchFamily="18" charset="0"/>
              </a:rPr>
              <a:t>тому</a:t>
            </a:r>
            <a:r>
              <a:rPr lang="en-US" altLang="en-US" sz="2400" dirty="0">
                <a:latin typeface="Times New Roman" panose="02020603050405020304" pitchFamily="18" charset="0"/>
              </a:rPr>
              <a:t>, </a:t>
            </a:r>
            <a:r>
              <a:rPr lang="en-US" altLang="en-US" sz="2400" dirty="0" err="1">
                <a:latin typeface="Times New Roman" panose="02020603050405020304" pitchFamily="18" charset="0"/>
              </a:rPr>
              <a:t>що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центральний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іон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має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різну</a:t>
            </a:r>
            <a:r>
              <a:rPr lang="en-US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en-US" sz="2400" dirty="0" err="1">
                <a:latin typeface="Times New Roman" panose="02020603050405020304" pitchFamily="18" charset="0"/>
              </a:rPr>
              <a:t>валентність</a:t>
            </a:r>
            <a:r>
              <a:rPr lang="en-US" altLang="en-US" sz="2400" dirty="0">
                <a:latin typeface="Times New Roman" panose="02020603050405020304" pitchFamily="18" charset="0"/>
              </a:rPr>
              <a:t> (</a:t>
            </a:r>
            <a:r>
              <a:rPr lang="en-US" altLang="en-US" sz="2400" dirty="0" err="1">
                <a:latin typeface="Times New Roman" panose="02020603050405020304" pitchFamily="18" charset="0"/>
              </a:rPr>
              <a:t>ступінь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окиснення</a:t>
            </a:r>
            <a:r>
              <a:rPr lang="en-US" altLang="en-US" sz="2400" dirty="0">
                <a:latin typeface="Times New Roman" panose="02020603050405020304" pitchFamily="18" charset="0"/>
              </a:rPr>
              <a:t>) у </a:t>
            </a:r>
            <a:r>
              <a:rPr lang="en-US" altLang="en-US" sz="2400" dirty="0" err="1">
                <a:latin typeface="Times New Roman" panose="02020603050405020304" pitchFamily="18" charset="0"/>
              </a:rPr>
              <a:t>двох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однакових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за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складом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комплексах</a:t>
            </a:r>
            <a:r>
              <a:rPr lang="en-US" altLang="en-US" sz="2400" dirty="0">
                <a:latin typeface="Times New Roman" panose="02020603050405020304" pitchFamily="18" charset="0"/>
              </a:rPr>
              <a:t>.  </a:t>
            </a:r>
            <a:r>
              <a:rPr lang="en-US" altLang="en-US" sz="2400" dirty="0" err="1">
                <a:latin typeface="Times New Roman" panose="02020603050405020304" pitchFamily="18" charset="0"/>
              </a:rPr>
              <a:t>Наприклад</a:t>
            </a:r>
            <a:r>
              <a:rPr lang="en-US" altLang="en-US" sz="2400" dirty="0">
                <a:latin typeface="Times New Roman" panose="02020603050405020304" pitchFamily="18" charset="0"/>
              </a:rPr>
              <a:t>, </a:t>
            </a:r>
            <a:r>
              <a:rPr lang="en-US" altLang="en-US" sz="2400" dirty="0" err="1">
                <a:latin typeface="Times New Roman" panose="02020603050405020304" pitchFamily="18" charset="0"/>
              </a:rPr>
              <a:t>існує</a:t>
            </a:r>
            <a:r>
              <a:rPr lang="en-US" altLang="en-US" sz="2400" dirty="0">
                <a:latin typeface="Times New Roman" panose="02020603050405020304" pitchFamily="18" charset="0"/>
              </a:rPr>
              <a:t> [Co</a:t>
            </a:r>
            <a:r>
              <a:rPr lang="en-US" altLang="en-US" sz="2400" baseline="30000" dirty="0">
                <a:latin typeface="Times New Roman" panose="02020603050405020304" pitchFamily="18" charset="0"/>
              </a:rPr>
              <a:t>2+</a:t>
            </a:r>
            <a:r>
              <a:rPr lang="en-US" altLang="en-US" sz="2400" dirty="0">
                <a:latin typeface="Times New Roman" panose="02020603050405020304" pitchFamily="18" charset="0"/>
              </a:rPr>
              <a:t>(NH</a:t>
            </a:r>
            <a:r>
              <a:rPr lang="en-US" altLang="en-US" sz="2400" baseline="-9000" dirty="0">
                <a:latin typeface="Times New Roman" panose="02020603050405020304" pitchFamily="18" charset="0"/>
              </a:rPr>
              <a:t>3</a:t>
            </a:r>
            <a:r>
              <a:rPr lang="en-US" altLang="en-US" sz="2400" dirty="0">
                <a:latin typeface="Times New Roman" panose="02020603050405020304" pitchFamily="18" charset="0"/>
              </a:rPr>
              <a:t>)</a:t>
            </a:r>
            <a:r>
              <a:rPr lang="en-US" altLang="en-US" sz="2400" baseline="-9000" dirty="0">
                <a:latin typeface="Times New Roman" panose="02020603050405020304" pitchFamily="18" charset="0"/>
              </a:rPr>
              <a:t>5</a:t>
            </a:r>
            <a:r>
              <a:rPr lang="en-US" altLang="en-US" sz="2400" dirty="0">
                <a:latin typeface="Times New Roman" panose="02020603050405020304" pitchFamily="18" charset="0"/>
              </a:rPr>
              <a:t>NO]Cl</a:t>
            </a:r>
            <a:r>
              <a:rPr lang="en-US" altLang="en-US" sz="2400" baseline="-9000" dirty="0">
                <a:latin typeface="Times New Roman" panose="02020603050405020304" pitchFamily="18" charset="0"/>
              </a:rPr>
              <a:t>2 </a:t>
            </a:r>
            <a:r>
              <a:rPr lang="en-US" altLang="en-US" sz="2400" dirty="0">
                <a:latin typeface="Times New Roman" panose="02020603050405020304" pitchFamily="18" charset="0"/>
              </a:rPr>
              <a:t>– </a:t>
            </a:r>
            <a:r>
              <a:rPr lang="en-US" altLang="en-US" sz="2400" dirty="0" err="1">
                <a:latin typeface="Times New Roman" panose="02020603050405020304" pitchFamily="18" charset="0"/>
              </a:rPr>
              <a:t>чорний</a:t>
            </a:r>
            <a:r>
              <a:rPr lang="en-US" altLang="en-US" sz="2400" dirty="0">
                <a:latin typeface="Times New Roman" panose="02020603050405020304" pitchFamily="18" charset="0"/>
              </a:rPr>
              <a:t>, </a:t>
            </a:r>
            <a:r>
              <a:rPr lang="en-US" altLang="en-US" sz="2400" dirty="0" err="1">
                <a:latin typeface="Times New Roman" panose="02020603050405020304" pitchFamily="18" charset="0"/>
              </a:rPr>
              <a:t>парамагнітний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комплекс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та</a:t>
            </a:r>
            <a:r>
              <a:rPr lang="en-US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[Co</a:t>
            </a:r>
            <a:r>
              <a:rPr lang="en-US" altLang="en-US" sz="2400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3+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(NH</a:t>
            </a:r>
            <a:r>
              <a:rPr lang="en-US" altLang="en-US" sz="2400" baseline="-9000" dirty="0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)</a:t>
            </a:r>
            <a:r>
              <a:rPr lang="en-US" altLang="en-US" sz="2400" baseline="-9000" dirty="0">
                <a:solidFill>
                  <a:srgbClr val="FF0000"/>
                </a:solidFill>
                <a:latin typeface="Times New Roman" panose="02020603050405020304" pitchFamily="18" charset="0"/>
              </a:rPr>
              <a:t>5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NO]Cl</a:t>
            </a:r>
            <a:r>
              <a:rPr lang="en-US" altLang="en-US" sz="2400" baseline="-9000" dirty="0">
                <a:solidFill>
                  <a:srgbClr val="FF0000"/>
                </a:solidFill>
                <a:latin typeface="Times New Roman" panose="02020603050405020304" pitchFamily="18" charset="0"/>
              </a:rPr>
              <a:t>2 </a:t>
            </a:r>
            <a:r>
              <a:rPr lang="en-US" altLang="en-US" sz="2400" dirty="0">
                <a:latin typeface="Times New Roman" panose="02020603050405020304" pitchFamily="18" charset="0"/>
              </a:rPr>
              <a:t>– </a:t>
            </a:r>
            <a:r>
              <a:rPr lang="en-US" altLang="en-US" sz="2400" dirty="0" err="1">
                <a:latin typeface="Times New Roman" panose="02020603050405020304" pitchFamily="18" charset="0"/>
              </a:rPr>
              <a:t>червоний</a:t>
            </a:r>
            <a:r>
              <a:rPr lang="en-US" altLang="en-US" sz="2400" dirty="0">
                <a:latin typeface="Times New Roman" panose="02020603050405020304" pitchFamily="18" charset="0"/>
              </a:rPr>
              <a:t>, </a:t>
            </a:r>
            <a:r>
              <a:rPr lang="en-US" altLang="en-US" sz="2400" dirty="0" err="1">
                <a:latin typeface="Times New Roman" panose="02020603050405020304" pitchFamily="18" charset="0"/>
              </a:rPr>
              <a:t>діамагнітний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комплекс</a:t>
            </a:r>
            <a:r>
              <a:rPr lang="en-US" altLang="en-US" sz="2400" dirty="0">
                <a:latin typeface="Times New Roman" panose="02020603050405020304" pitchFamily="18" charset="0"/>
              </a:rPr>
              <a:t>. </a:t>
            </a:r>
            <a:endParaRPr lang="uk-UA" altLang="en-US" sz="2400" dirty="0" smtClean="0">
              <a:latin typeface="Times New Roman" panose="02020603050405020304" pitchFamily="18" charset="0"/>
            </a:endParaRPr>
          </a:p>
          <a:p>
            <a:pPr marL="32578" indent="0" algn="just">
              <a:spcBef>
                <a:spcPts val="8"/>
              </a:spcBef>
              <a:buNone/>
            </a:pPr>
            <a:r>
              <a:rPr lang="en-US" altLang="en-US" sz="2400" i="1" dirty="0" smtClean="0">
                <a:latin typeface="Times New Roman" panose="02020603050405020304" pitchFamily="18" charset="0"/>
              </a:rPr>
              <a:t>У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першому</a:t>
            </a:r>
            <a:r>
              <a:rPr lang="en-US" altLang="en-US" sz="240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центральний</a:t>
            </a:r>
            <a:r>
              <a:rPr lang="en-US" altLang="en-US" sz="2400" i="1" dirty="0">
                <a:latin typeface="Times New Roman" panose="02020603050405020304" pitchFamily="18" charset="0"/>
              </a:rPr>
              <a:t> 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атом</a:t>
            </a:r>
            <a:r>
              <a:rPr lang="en-US" altLang="en-US" sz="240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Со</a:t>
            </a:r>
            <a:r>
              <a:rPr lang="en-US" altLang="en-US" sz="2400" i="1" dirty="0">
                <a:latin typeface="Times New Roman" panose="02020603050405020304" pitchFamily="18" charset="0"/>
              </a:rPr>
              <a:t>(ІІ) є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електронна</a:t>
            </a:r>
            <a:r>
              <a:rPr lang="en-US" altLang="en-US" sz="240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система</a:t>
            </a:r>
            <a:r>
              <a:rPr lang="en-US" altLang="en-US" sz="2400" i="1" dirty="0">
                <a:latin typeface="Times New Roman" panose="02020603050405020304" pitchFamily="18" charset="0"/>
              </a:rPr>
              <a:t> d</a:t>
            </a:r>
            <a:r>
              <a:rPr lang="en-US" altLang="en-US" sz="2400" i="1" baseline="27000" dirty="0">
                <a:latin typeface="Times New Roman" panose="02020603050405020304" pitchFamily="18" charset="0"/>
              </a:rPr>
              <a:t>7</a:t>
            </a:r>
            <a:r>
              <a:rPr lang="en-US" altLang="en-US" sz="2400" i="1" dirty="0">
                <a:latin typeface="Times New Roman" panose="02020603050405020304" pitchFamily="18" charset="0"/>
              </a:rPr>
              <a:t>; у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другому</a:t>
            </a:r>
            <a:r>
              <a:rPr lang="en-US" altLang="en-US" sz="240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Со</a:t>
            </a:r>
            <a:r>
              <a:rPr lang="en-US" altLang="en-US" sz="2400" i="1" dirty="0">
                <a:latin typeface="Times New Roman" panose="02020603050405020304" pitchFamily="18" charset="0"/>
              </a:rPr>
              <a:t>(ІІІ) є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електронна</a:t>
            </a:r>
            <a:r>
              <a:rPr lang="en-US" altLang="en-US" sz="240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система</a:t>
            </a:r>
            <a:r>
              <a:rPr lang="en-US" altLang="en-US" sz="2400" i="1" dirty="0">
                <a:latin typeface="Times New Roman" panose="02020603050405020304" pitchFamily="18" charset="0"/>
              </a:rPr>
              <a:t> d</a:t>
            </a:r>
            <a:r>
              <a:rPr lang="en-US" altLang="en-US" sz="2400" i="1" baseline="27000" dirty="0">
                <a:latin typeface="Times New Roman" panose="02020603050405020304" pitchFamily="18" charset="0"/>
              </a:rPr>
              <a:t>6</a:t>
            </a:r>
            <a:r>
              <a:rPr lang="en-US" altLang="en-US" sz="2400" i="1" dirty="0">
                <a:latin typeface="Times New Roman" panose="02020603050405020304" pitchFamily="18" charset="0"/>
              </a:rPr>
              <a:t>.</a:t>
            </a:r>
          </a:p>
          <a:p>
            <a:pPr marL="32578" indent="224992" algn="just">
              <a:spcBef>
                <a:spcPts val="8"/>
              </a:spcBef>
            </a:pPr>
            <a:r>
              <a:rPr lang="en-US" altLang="en-US" sz="2400" i="1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Іонізаційна</a:t>
            </a:r>
            <a:r>
              <a:rPr lang="en-US" altLang="en-US" sz="2400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ізомерія</a:t>
            </a:r>
            <a:r>
              <a:rPr lang="en-US" altLang="en-US" sz="2400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полягає</a:t>
            </a:r>
            <a:r>
              <a:rPr lang="en-US" altLang="en-US" sz="2400" dirty="0">
                <a:latin typeface="Times New Roman" panose="02020603050405020304" pitchFamily="18" charset="0"/>
              </a:rPr>
              <a:t> в </a:t>
            </a:r>
            <a:r>
              <a:rPr lang="en-US" altLang="en-US" sz="2400" dirty="0" err="1">
                <a:latin typeface="Times New Roman" panose="02020603050405020304" pitchFamily="18" charset="0"/>
              </a:rPr>
              <a:t>існуванні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комплексних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сполук</a:t>
            </a:r>
            <a:r>
              <a:rPr lang="en-US" altLang="en-US" sz="2400" dirty="0">
                <a:latin typeface="Times New Roman" panose="02020603050405020304" pitchFamily="18" charset="0"/>
              </a:rPr>
              <a:t>, </a:t>
            </a:r>
            <a:r>
              <a:rPr lang="en-US" altLang="en-US" sz="2400" dirty="0" err="1">
                <a:latin typeface="Times New Roman" panose="02020603050405020304" pitchFamily="18" charset="0"/>
              </a:rPr>
              <a:t>які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мають</a:t>
            </a:r>
            <a:r>
              <a:rPr lang="en-US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en-US" sz="2400" dirty="0" err="1">
                <a:latin typeface="Times New Roman" panose="02020603050405020304" pitchFamily="18" charset="0"/>
              </a:rPr>
              <a:t>однаковий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склад</a:t>
            </a:r>
            <a:r>
              <a:rPr lang="en-US" altLang="en-US" sz="2400" dirty="0">
                <a:latin typeface="Times New Roman" panose="02020603050405020304" pitchFamily="18" charset="0"/>
              </a:rPr>
              <a:t>, </a:t>
            </a:r>
            <a:r>
              <a:rPr lang="en-US" altLang="en-US" sz="2400" dirty="0" err="1">
                <a:latin typeface="Times New Roman" panose="02020603050405020304" pitchFamily="18" charset="0"/>
              </a:rPr>
              <a:t>але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дисоціюють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smtClean="0">
                <a:latin typeface="Times New Roman" panose="02020603050405020304" pitchFamily="18" charset="0"/>
              </a:rPr>
              <a:t>у </a:t>
            </a:r>
            <a:r>
              <a:rPr lang="en-US" altLang="en-US" sz="2400" dirty="0" err="1">
                <a:latin typeface="Times New Roman" panose="02020603050405020304" pitchFamily="18" charset="0"/>
              </a:rPr>
              <a:t>водному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розчині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на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різні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іони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завдяки</a:t>
            </a:r>
            <a:r>
              <a:rPr lang="en-US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en-US" sz="2400" dirty="0" err="1">
                <a:latin typeface="Times New Roman" panose="02020603050405020304" pitchFamily="18" charset="0"/>
              </a:rPr>
              <a:t>різному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перерозподілі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кислотних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залишків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між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внутрішньою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та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зовнішньою</a:t>
            </a:r>
            <a:r>
              <a:rPr lang="en-US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en-US" sz="2400" dirty="0" err="1">
                <a:latin typeface="Times New Roman" panose="02020603050405020304" pitchFamily="18" charset="0"/>
              </a:rPr>
              <a:t>сферами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комплексу</a:t>
            </a:r>
            <a:r>
              <a:rPr lang="en-US" altLang="en-US" sz="2400" dirty="0">
                <a:latin typeface="Times New Roman" panose="02020603050405020304" pitchFamily="18" charset="0"/>
              </a:rPr>
              <a:t>. </a:t>
            </a:r>
            <a:r>
              <a:rPr lang="en-US" altLang="en-US" sz="2400" dirty="0" err="1">
                <a:latin typeface="Times New Roman" panose="02020603050405020304" pitchFamily="18" charset="0"/>
              </a:rPr>
              <a:t>До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деякої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міри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цей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вид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ізомерії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подібний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до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сольової</a:t>
            </a:r>
            <a:r>
              <a:rPr lang="en-US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en-US" sz="2400" dirty="0" err="1">
                <a:latin typeface="Times New Roman" panose="02020603050405020304" pitchFamily="18" charset="0"/>
              </a:rPr>
              <a:t>ізомерії</a:t>
            </a:r>
            <a:r>
              <a:rPr lang="en-US" altLang="en-US" sz="2400" dirty="0" smtClean="0">
                <a:latin typeface="Times New Roman" panose="02020603050405020304" pitchFamily="18" charset="0"/>
              </a:rPr>
              <a:t>.</a:t>
            </a:r>
            <a:endParaRPr lang="uk-UA" altLang="en-US" sz="2400" dirty="0" smtClean="0">
              <a:latin typeface="Times New Roman" panose="02020603050405020304" pitchFamily="18" charset="0"/>
            </a:endParaRPr>
          </a:p>
          <a:p>
            <a:pPr marL="57012" indent="224992" algn="just">
              <a:spcBef>
                <a:spcPts val="64"/>
              </a:spcBef>
            </a:pP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речовина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брутто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складу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Co(NH</a:t>
            </a:r>
            <a:r>
              <a:rPr lang="en-US" altLang="en-US" sz="2400" i="1" baseline="-9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en-US" sz="2400" i="1" baseline="-9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BrSO</a:t>
            </a:r>
            <a:r>
              <a:rPr lang="en-US" altLang="en-US" sz="2400" i="1" baseline="-9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існує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двох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формах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[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CoBr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(NH</a:t>
            </a:r>
            <a:r>
              <a:rPr lang="en-US" altLang="en-US" sz="2400" i="1" baseline="-9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en-US" sz="2400" i="1" baseline="-9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]SO</a:t>
            </a:r>
            <a:r>
              <a:rPr lang="en-US" altLang="en-US" sz="2400" i="1" baseline="-9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бромопентаамінкобальт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(ІІІ) 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сульфат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CoSO</a:t>
            </a:r>
            <a:r>
              <a:rPr lang="en-US" altLang="en-US" sz="2400" i="1" baseline="-9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](NH</a:t>
            </a:r>
            <a:r>
              <a:rPr lang="en-US" altLang="en-US" sz="2400" i="1" baseline="-9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en-US" sz="2400" i="1" baseline="-9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  (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сульфатопентаамінкобальт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(ІІІ) 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бромід</a:t>
            </a:r>
            <a:r>
              <a:rPr lang="en-US" alt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r>
              <a:rPr lang="uk-UA" alt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Дисоціюють</a:t>
            </a:r>
            <a:r>
              <a:rPr lang="en-US" alt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схемами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uk-UA" alt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0986" indent="0" algn="ctr">
              <a:spcBef>
                <a:spcPts val="297"/>
              </a:spcBef>
              <a:buNone/>
            </a:pPr>
            <a:r>
              <a:rPr lang="uk-UA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en-US" altLang="en-US" sz="2400" baseline="29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+3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Br(NH</a:t>
            </a:r>
            <a:r>
              <a:rPr lang="en-US" altLang="en-US" sz="2400" baseline="-7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en-US" sz="2400" baseline="-7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]SO</a:t>
            </a:r>
            <a:r>
              <a:rPr lang="en-US" altLang="en-US" sz="2400" baseline="-7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↔ [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CoBr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(NH</a:t>
            </a:r>
            <a:r>
              <a:rPr lang="en-US" altLang="en-US" sz="2400" baseline="-7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en-US" sz="2400" baseline="-7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en-US" sz="2400" baseline="29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2+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altLang="en-US" sz="2400" baseline="-7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uk-UA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aseline="29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altLang="en-US" sz="2400" baseline="29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uk-UA" alt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0986" indent="0" algn="ctr">
              <a:spcBef>
                <a:spcPts val="297"/>
              </a:spcBef>
              <a:buNone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en-US" altLang="en-US" sz="2400" baseline="29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+3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altLang="en-US" sz="2400" baseline="-7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(NH</a:t>
            </a:r>
            <a:r>
              <a:rPr lang="en-US" altLang="en-US" sz="2400" baseline="-7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en-US" sz="2400" baseline="-7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]Br ↔ [CoSO</a:t>
            </a:r>
            <a:r>
              <a:rPr lang="en-US" altLang="en-US" sz="2400" baseline="-7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(NH</a:t>
            </a:r>
            <a:r>
              <a:rPr lang="en-US" altLang="en-US" sz="2400" baseline="-7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en-US" sz="2400" baseline="-7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en-US" sz="2400" baseline="29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Br</a:t>
            </a:r>
            <a:r>
              <a:rPr lang="en-US" altLang="en-US" sz="2400" baseline="29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endParaRPr lang="en-US" altLang="en-US" sz="24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969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923027" y="394010"/>
            <a:ext cx="10981426" cy="5296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7388" rIns="0" bIns="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9pPr>
          </a:lstStyle>
          <a:p>
            <a:pPr marL="57012" indent="224992" algn="just">
              <a:spcBef>
                <a:spcPts val="313"/>
              </a:spcBef>
            </a:pPr>
            <a:r>
              <a:rPr lang="en-US" altLang="en-US" sz="2400" i="1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Оптична</a:t>
            </a:r>
            <a:r>
              <a:rPr lang="en-US" altLang="en-US" sz="2400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ізомерія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Розчини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деяких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комплексів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виявляють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оптичну</a:t>
            </a:r>
            <a:r>
              <a:rPr lang="uk-UA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активність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повертають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площину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поляризації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світла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характером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зміни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кута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повороту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площини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поляризації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світла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оптично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активні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комплекси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поділяють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ліві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(L)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праві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(D)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ізомери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називають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енантіомери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7012" indent="224992" algn="just">
              <a:lnSpc>
                <a:spcPct val="129000"/>
              </a:lnSpc>
              <a:spcBef>
                <a:spcPts val="8"/>
              </a:spcBef>
            </a:pPr>
            <a:r>
              <a:rPr lang="uk-UA" alt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alt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птичними</a:t>
            </a:r>
            <a:r>
              <a:rPr lang="en-US" alt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ізомерами</a:t>
            </a:r>
            <a:r>
              <a:rPr lang="en-US" alt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називають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комплексні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сполуки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однаковою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молекулярною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масою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молекули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центру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площини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симетрії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внаслідок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чого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вони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обертати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площину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поляризації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світла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вліво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вправо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57012" indent="224992" algn="just">
              <a:lnSpc>
                <a:spcPct val="129000"/>
              </a:lnSpc>
              <a:spcBef>
                <a:spcPts val="8"/>
              </a:spcBef>
            </a:pPr>
            <a:r>
              <a:rPr lang="en-US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Оптичні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ізомери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володіють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однаковими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фізичними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хімічними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властивостями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мова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йде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властивості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неасиметричної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природи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молекулярна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електропровідність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кислотно-основні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магнітні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властивості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залежать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конфігурації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оптичного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ізомеру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Фізико-хімічні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властивості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асиметричного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характеру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оптичних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ізомерів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бути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суттєво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різними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319725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802257" y="2139117"/>
            <a:ext cx="10601863" cy="564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8081" rIns="0" bIns="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9pPr>
          </a:lstStyle>
          <a:p>
            <a:pPr marL="482562" indent="-156782">
              <a:lnSpc>
                <a:spcPct val="130000"/>
              </a:lnSpc>
              <a:spcBef>
                <a:spcPts val="64"/>
              </a:spcBef>
            </a:pPr>
            <a:r>
              <a:rPr lang="en-US" altLang="en-US" sz="1400" i="1" dirty="0" err="1">
                <a:latin typeface="Times New Roman" panose="02020603050405020304" pitchFamily="18" charset="0"/>
              </a:rPr>
              <a:t>транс</a:t>
            </a:r>
            <a:r>
              <a:rPr lang="en-US" altLang="en-US" sz="1400" i="1" dirty="0">
                <a:latin typeface="Times New Roman" panose="02020603050405020304" pitchFamily="18" charset="0"/>
              </a:rPr>
              <a:t>- (</a:t>
            </a:r>
            <a:r>
              <a:rPr lang="en-US" altLang="en-US" sz="1400" i="1" dirty="0" err="1">
                <a:latin typeface="Times New Roman" panose="02020603050405020304" pitchFamily="18" charset="0"/>
              </a:rPr>
              <a:t>динітроетилендиамінпропілендиамін-кобальт</a:t>
            </a:r>
            <a:r>
              <a:rPr lang="en-US" altLang="en-US" sz="1400" i="1" dirty="0">
                <a:latin typeface="Times New Roman" panose="02020603050405020304" pitchFamily="18" charset="0"/>
              </a:rPr>
              <a:t>(ІІІ)-</a:t>
            </a:r>
            <a:r>
              <a:rPr lang="en-US" altLang="en-US" sz="1400" i="1" dirty="0" err="1">
                <a:latin typeface="Times New Roman" panose="02020603050405020304" pitchFamily="18" charset="0"/>
              </a:rPr>
              <a:t>іон</a:t>
            </a:r>
            <a:r>
              <a:rPr lang="en-US" altLang="en-US" sz="1400" i="1" dirty="0">
                <a:latin typeface="Times New Roman" panose="02020603050405020304" pitchFamily="18" charset="0"/>
              </a:rPr>
              <a:t> ) </a:t>
            </a:r>
            <a:r>
              <a:rPr lang="en-US" altLang="en-US" sz="1400" i="1" dirty="0" err="1">
                <a:latin typeface="Times New Roman" panose="02020603050405020304" pitchFamily="18" charset="0"/>
              </a:rPr>
              <a:t>та</a:t>
            </a:r>
            <a:r>
              <a:rPr lang="en-US" altLang="en-US" sz="1400" i="1" dirty="0">
                <a:latin typeface="Times New Roman" panose="02020603050405020304" pitchFamily="18" charset="0"/>
              </a:rPr>
              <a:t>  </a:t>
            </a:r>
            <a:r>
              <a:rPr lang="en-US" altLang="en-US" sz="1400" i="1" dirty="0" err="1">
                <a:latin typeface="Times New Roman" panose="02020603050405020304" pitchFamily="18" charset="0"/>
              </a:rPr>
              <a:t>цис</a:t>
            </a:r>
            <a:r>
              <a:rPr lang="en-US" altLang="en-US" sz="1400" i="1" dirty="0">
                <a:latin typeface="Times New Roman" panose="02020603050405020304" pitchFamily="18" charset="0"/>
              </a:rPr>
              <a:t>- (</a:t>
            </a:r>
            <a:r>
              <a:rPr lang="en-US" altLang="en-US" sz="1400" i="1" dirty="0" err="1">
                <a:latin typeface="Times New Roman" panose="02020603050405020304" pitchFamily="18" charset="0"/>
              </a:rPr>
              <a:t>динітроетилендиамінпропілендиамін</a:t>
            </a:r>
            <a:r>
              <a:rPr lang="en-US" altLang="en-US" sz="1400" i="1" dirty="0">
                <a:latin typeface="Times New Roman" panose="02020603050405020304" pitchFamily="18" charset="0"/>
              </a:rPr>
              <a:t> </a:t>
            </a:r>
            <a:r>
              <a:rPr lang="en-US" altLang="en-US" sz="1400" i="1" dirty="0" err="1">
                <a:latin typeface="Times New Roman" panose="02020603050405020304" pitchFamily="18" charset="0"/>
              </a:rPr>
              <a:t>кобальт</a:t>
            </a:r>
            <a:r>
              <a:rPr lang="en-US" altLang="en-US" sz="1400" i="1" dirty="0">
                <a:latin typeface="Times New Roman" panose="02020603050405020304" pitchFamily="18" charset="0"/>
              </a:rPr>
              <a:t>(ІІІ)-</a:t>
            </a:r>
            <a:r>
              <a:rPr lang="en-US" altLang="en-US" sz="1400" i="1" dirty="0" err="1">
                <a:latin typeface="Times New Roman" panose="02020603050405020304" pitchFamily="18" charset="0"/>
              </a:rPr>
              <a:t>іон</a:t>
            </a:r>
            <a:r>
              <a:rPr lang="en-US" altLang="en-US" sz="1400" i="1" dirty="0">
                <a:latin typeface="Times New Roman" panose="02020603050405020304" pitchFamily="18" charset="0"/>
              </a:rPr>
              <a:t>).</a:t>
            </a:r>
          </a:p>
          <a:p>
            <a:pPr marL="8145" indent="224992">
              <a:lnSpc>
                <a:spcPct val="128000"/>
              </a:lnSpc>
              <a:spcBef>
                <a:spcPts val="16"/>
              </a:spcBef>
            </a:pPr>
            <a:r>
              <a:rPr lang="en-US" altLang="en-US" sz="1400" i="1" dirty="0" err="1">
                <a:latin typeface="Times New Roman" panose="02020603050405020304" pitchFamily="18" charset="0"/>
              </a:rPr>
              <a:t>Цис</a:t>
            </a:r>
            <a:r>
              <a:rPr lang="en-US" altLang="en-US" sz="1400" dirty="0" err="1">
                <a:latin typeface="Times New Roman" panose="02020603050405020304" pitchFamily="18" charset="0"/>
              </a:rPr>
              <a:t>-ізомер</a:t>
            </a:r>
            <a:r>
              <a:rPr lang="en-US" altLang="en-US" sz="1400" dirty="0">
                <a:latin typeface="Times New Roman" panose="02020603050405020304" pitchFamily="18" charset="0"/>
              </a:rPr>
              <a:t> </a:t>
            </a:r>
            <a:r>
              <a:rPr lang="en-US" altLang="en-US" sz="1400" dirty="0" err="1">
                <a:latin typeface="Times New Roman" panose="02020603050405020304" pitchFamily="18" charset="0"/>
              </a:rPr>
              <a:t>оптичних</a:t>
            </a:r>
            <a:r>
              <a:rPr lang="en-US" altLang="en-US" sz="1400" dirty="0">
                <a:latin typeface="Times New Roman" panose="02020603050405020304" pitchFamily="18" charset="0"/>
              </a:rPr>
              <a:t> </a:t>
            </a:r>
            <a:r>
              <a:rPr lang="en-US" altLang="en-US" sz="1400" dirty="0" err="1">
                <a:latin typeface="Times New Roman" panose="02020603050405020304" pitchFamily="18" charset="0"/>
              </a:rPr>
              <a:t>ізомерів</a:t>
            </a:r>
            <a:r>
              <a:rPr lang="en-US" altLang="en-US" sz="1400" dirty="0">
                <a:latin typeface="Times New Roman" panose="02020603050405020304" pitchFamily="18" charset="0"/>
              </a:rPr>
              <a:t> </a:t>
            </a:r>
            <a:r>
              <a:rPr lang="en-US" altLang="en-US" sz="1400" dirty="0" err="1">
                <a:latin typeface="Times New Roman" panose="02020603050405020304" pitchFamily="18" charset="0"/>
              </a:rPr>
              <a:t>не</a:t>
            </a:r>
            <a:r>
              <a:rPr lang="en-US" altLang="en-US" sz="1400" dirty="0">
                <a:latin typeface="Times New Roman" panose="02020603050405020304" pitchFamily="18" charset="0"/>
              </a:rPr>
              <a:t> </a:t>
            </a:r>
            <a:r>
              <a:rPr lang="en-US" altLang="en-US" sz="1400" dirty="0" err="1">
                <a:latin typeface="Times New Roman" panose="02020603050405020304" pitchFamily="18" charset="0"/>
              </a:rPr>
              <a:t>має</a:t>
            </a:r>
            <a:r>
              <a:rPr lang="en-US" altLang="en-US" sz="1400" dirty="0">
                <a:latin typeface="Times New Roman" panose="02020603050405020304" pitchFamily="18" charset="0"/>
              </a:rPr>
              <a:t>, а </a:t>
            </a:r>
            <a:r>
              <a:rPr lang="en-US" altLang="en-US" sz="1400" i="1" dirty="0" err="1">
                <a:latin typeface="Times New Roman" panose="02020603050405020304" pitchFamily="18" charset="0"/>
              </a:rPr>
              <a:t>транс</a:t>
            </a:r>
            <a:r>
              <a:rPr lang="en-US" altLang="en-US" sz="1400" dirty="0" err="1">
                <a:latin typeface="Times New Roman" panose="02020603050405020304" pitchFamily="18" charset="0"/>
              </a:rPr>
              <a:t>-ізомер</a:t>
            </a:r>
            <a:r>
              <a:rPr lang="en-US" altLang="en-US" sz="1400" dirty="0">
                <a:latin typeface="Times New Roman" panose="02020603050405020304" pitchFamily="18" charset="0"/>
              </a:rPr>
              <a:t> </a:t>
            </a:r>
            <a:r>
              <a:rPr lang="en-US" altLang="en-US" sz="1400" dirty="0" err="1">
                <a:latin typeface="Times New Roman" panose="02020603050405020304" pitchFamily="18" charset="0"/>
              </a:rPr>
              <a:t>має</a:t>
            </a:r>
            <a:r>
              <a:rPr lang="en-US" altLang="en-US" sz="1400" dirty="0">
                <a:latin typeface="Times New Roman" panose="02020603050405020304" pitchFamily="18" charset="0"/>
              </a:rPr>
              <a:t> </a:t>
            </a:r>
            <a:r>
              <a:rPr lang="en-US" altLang="en-US" sz="1400" dirty="0" err="1">
                <a:latin typeface="Times New Roman" panose="02020603050405020304" pitchFamily="18" charset="0"/>
              </a:rPr>
              <a:t>два</a:t>
            </a:r>
            <a:r>
              <a:rPr lang="en-US" altLang="en-US" sz="1400" dirty="0">
                <a:latin typeface="Times New Roman" panose="02020603050405020304" pitchFamily="18" charset="0"/>
              </a:rPr>
              <a:t> </a:t>
            </a:r>
            <a:r>
              <a:rPr lang="en-US" altLang="en-US" sz="1400" dirty="0" err="1">
                <a:latin typeface="Times New Roman" panose="02020603050405020304" pitchFamily="18" charset="0"/>
              </a:rPr>
              <a:t>активні</a:t>
            </a:r>
            <a:r>
              <a:rPr lang="en-US" altLang="en-US" sz="1400" dirty="0">
                <a:latin typeface="Times New Roman" panose="02020603050405020304" pitchFamily="18" charset="0"/>
              </a:rPr>
              <a:t>  </a:t>
            </a:r>
            <a:r>
              <a:rPr lang="en-US" altLang="en-US" sz="1400" dirty="0" err="1">
                <a:latin typeface="Times New Roman" panose="02020603050405020304" pitchFamily="18" charset="0"/>
              </a:rPr>
              <a:t>оптичні</a:t>
            </a:r>
            <a:r>
              <a:rPr lang="en-US" altLang="en-US" sz="1400" dirty="0">
                <a:latin typeface="Times New Roman" panose="02020603050405020304" pitchFamily="18" charset="0"/>
              </a:rPr>
              <a:t> </a:t>
            </a:r>
            <a:r>
              <a:rPr lang="en-US" altLang="en-US" sz="1400" dirty="0" err="1">
                <a:latin typeface="Times New Roman" panose="02020603050405020304" pitchFamily="18" charset="0"/>
              </a:rPr>
              <a:t>ізомери</a:t>
            </a:r>
            <a:r>
              <a:rPr lang="en-US" altLang="en-US" sz="1400" dirty="0">
                <a:latin typeface="Times New Roman" panose="02020603050405020304" pitchFamily="18" charset="0"/>
              </a:rPr>
              <a:t> </a:t>
            </a:r>
            <a:r>
              <a:rPr lang="en-US" altLang="en-US" sz="1400" dirty="0" err="1">
                <a:latin typeface="Times New Roman" panose="02020603050405020304" pitchFamily="18" charset="0"/>
              </a:rPr>
              <a:t>по</a:t>
            </a:r>
            <a:r>
              <a:rPr lang="en-US" altLang="en-US" sz="1400" dirty="0">
                <a:latin typeface="Times New Roman" panose="02020603050405020304" pitchFamily="18" charset="0"/>
              </a:rPr>
              <a:t> </a:t>
            </a:r>
            <a:r>
              <a:rPr lang="en-US" altLang="en-US" sz="1400" dirty="0" err="1">
                <a:latin typeface="Times New Roman" panose="02020603050405020304" pitchFamily="18" charset="0"/>
              </a:rPr>
              <a:t>пропілендіаміну</a:t>
            </a:r>
            <a:r>
              <a:rPr lang="en-US" altLang="en-US" sz="1400" dirty="0"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802258" y="3925357"/>
            <a:ext cx="10955546" cy="2829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8081" rIns="0" bIns="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SC Regular" charset="0"/>
              </a:defRPr>
            </a:lvl9pPr>
          </a:lstStyle>
          <a:p>
            <a:pPr marL="48867" indent="224992" algn="just">
              <a:spcBef>
                <a:spcPts val="8"/>
              </a:spcBef>
            </a:pPr>
            <a:r>
              <a:rPr lang="en-US" altLang="en-US" dirty="0" err="1" smtClean="0">
                <a:latin typeface="Times New Roman" panose="02020603050405020304" pitchFamily="18" charset="0"/>
              </a:rPr>
              <a:t>Комплексні</a:t>
            </a:r>
            <a:r>
              <a:rPr lang="en-US" altLang="en-US" dirty="0" smtClean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сполуки</a:t>
            </a:r>
            <a:r>
              <a:rPr lang="en-US" altLang="en-US" dirty="0">
                <a:latin typeface="Times New Roman" panose="02020603050405020304" pitchFamily="18" charset="0"/>
              </a:rPr>
              <a:t>, </a:t>
            </a:r>
            <a:r>
              <a:rPr lang="en-US" altLang="en-US" dirty="0" err="1">
                <a:latin typeface="Times New Roman" panose="02020603050405020304" pitchFamily="18" charset="0"/>
              </a:rPr>
              <a:t>які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мають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власну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вісь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симетрії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можуть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бути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оптично</a:t>
            </a:r>
            <a:r>
              <a:rPr lang="en-US" altLang="en-US" dirty="0">
                <a:latin typeface="Times New Roman" panose="02020603050405020304" pitchFamily="18" charset="0"/>
              </a:rPr>
              <a:t>  </a:t>
            </a:r>
            <a:r>
              <a:rPr lang="en-US" altLang="en-US" dirty="0" err="1">
                <a:latin typeface="Times New Roman" panose="02020603050405020304" pitchFamily="18" charset="0"/>
              </a:rPr>
              <a:t>активними</a:t>
            </a:r>
            <a:r>
              <a:rPr lang="en-US" altLang="en-US" dirty="0">
                <a:latin typeface="Times New Roman" panose="02020603050405020304" pitchFamily="18" charset="0"/>
              </a:rPr>
              <a:t> і </a:t>
            </a:r>
            <a:r>
              <a:rPr lang="en-US" altLang="en-US" dirty="0" err="1">
                <a:latin typeface="Times New Roman" panose="02020603050405020304" pitchFamily="18" charset="0"/>
              </a:rPr>
              <a:t>вони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називаються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дисиметричними</a:t>
            </a:r>
            <a:r>
              <a:rPr lang="en-US" altLang="en-US" dirty="0">
                <a:latin typeface="Times New Roman" panose="02020603050405020304" pitchFamily="18" charset="0"/>
              </a:rPr>
              <a:t>. </a:t>
            </a:r>
            <a:r>
              <a:rPr lang="en-US" altLang="en-US" dirty="0" err="1">
                <a:latin typeface="Times New Roman" panose="02020603050405020304" pitchFamily="18" charset="0"/>
              </a:rPr>
              <a:t>Якщо</a:t>
            </a:r>
            <a:r>
              <a:rPr lang="en-US" altLang="en-US" dirty="0">
                <a:latin typeface="Times New Roman" panose="02020603050405020304" pitchFamily="18" charset="0"/>
              </a:rPr>
              <a:t> в </a:t>
            </a:r>
            <a:r>
              <a:rPr lang="en-US" altLang="en-US" dirty="0" err="1">
                <a:latin typeface="Times New Roman" panose="02020603050405020304" pitchFamily="18" charset="0"/>
              </a:rPr>
              <a:t>молекулі</a:t>
            </a:r>
            <a:r>
              <a:rPr lang="en-US" altLang="en-US" dirty="0">
                <a:latin typeface="Times New Roman" panose="02020603050405020304" pitchFamily="18" charset="0"/>
              </a:rPr>
              <a:t> є </a:t>
            </a:r>
            <a:r>
              <a:rPr lang="en-US" altLang="en-US" dirty="0" err="1">
                <a:latin typeface="Times New Roman" panose="02020603050405020304" pitchFamily="18" charset="0"/>
              </a:rPr>
              <a:t>кілька</a:t>
            </a:r>
            <a:r>
              <a:rPr lang="en-US" altLang="en-US" dirty="0">
                <a:latin typeface="Times New Roman" panose="02020603050405020304" pitchFamily="18" charset="0"/>
              </a:rPr>
              <a:t>  </a:t>
            </a:r>
            <a:r>
              <a:rPr lang="en-US" altLang="en-US" dirty="0" err="1">
                <a:latin typeface="Times New Roman" panose="02020603050405020304" pitchFamily="18" charset="0"/>
              </a:rPr>
              <a:t>джерел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дисиметрії</a:t>
            </a:r>
            <a:r>
              <a:rPr lang="en-US" altLang="en-US" dirty="0">
                <a:latin typeface="Times New Roman" panose="02020603050405020304" pitchFamily="18" charset="0"/>
              </a:rPr>
              <a:t>, </a:t>
            </a:r>
            <a:r>
              <a:rPr lang="en-US" altLang="en-US" dirty="0" err="1">
                <a:latin typeface="Times New Roman" panose="02020603050405020304" pitchFamily="18" charset="0"/>
              </a:rPr>
              <a:t>то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це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зумовлює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діастериоізомерію</a:t>
            </a:r>
            <a:r>
              <a:rPr lang="en-US" altLang="en-US" dirty="0">
                <a:latin typeface="Times New Roman" panose="02020603050405020304" pitchFamily="18" charset="0"/>
              </a:rPr>
              <a:t> і </a:t>
            </a:r>
            <a:r>
              <a:rPr lang="en-US" altLang="en-US" dirty="0" err="1">
                <a:latin typeface="Times New Roman" panose="02020603050405020304" pitchFamily="18" charset="0"/>
              </a:rPr>
              <a:t>приводить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до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виникнення</a:t>
            </a:r>
            <a:r>
              <a:rPr lang="en-US" altLang="en-US" dirty="0">
                <a:latin typeface="Times New Roman" panose="02020603050405020304" pitchFamily="18" charset="0"/>
              </a:rPr>
              <a:t>  </a:t>
            </a:r>
            <a:r>
              <a:rPr lang="en-US" altLang="en-US" dirty="0" err="1">
                <a:latin typeface="Times New Roman" panose="02020603050405020304" pitchFamily="18" charset="0"/>
              </a:rPr>
              <a:t>діастереомерів</a:t>
            </a:r>
            <a:r>
              <a:rPr lang="en-US" altLang="en-US" dirty="0">
                <a:latin typeface="Times New Roman" panose="02020603050405020304" pitchFamily="18" charset="0"/>
              </a:rPr>
              <a:t> (</a:t>
            </a:r>
            <a:r>
              <a:rPr lang="en-US" altLang="en-US" dirty="0" err="1">
                <a:latin typeface="Times New Roman" panose="02020603050405020304" pitchFamily="18" charset="0"/>
              </a:rPr>
              <a:t>діастериоізомерів</a:t>
            </a:r>
            <a:r>
              <a:rPr lang="en-US" altLang="en-US" dirty="0">
                <a:latin typeface="Times New Roman" panose="02020603050405020304" pitchFamily="18" charset="0"/>
              </a:rPr>
              <a:t>).</a:t>
            </a:r>
          </a:p>
          <a:p>
            <a:pPr marL="48867" indent="224992" algn="just">
              <a:spcBef>
                <a:spcPts val="88"/>
              </a:spcBef>
            </a:pPr>
            <a:endParaRPr lang="uk-UA" altLang="en-US" i="1" dirty="0" smtClean="0">
              <a:latin typeface="Times New Roman" panose="02020603050405020304" pitchFamily="18" charset="0"/>
            </a:endParaRPr>
          </a:p>
          <a:p>
            <a:pPr marL="48867" indent="224992" algn="just">
              <a:spcBef>
                <a:spcPts val="88"/>
              </a:spcBef>
            </a:pPr>
            <a:r>
              <a:rPr lang="en-US" altLang="en-US" b="1" i="1" dirty="0" err="1" smtClean="0">
                <a:latin typeface="Times New Roman" panose="02020603050405020304" pitchFamily="18" charset="0"/>
              </a:rPr>
              <a:t>Координаційна</a:t>
            </a:r>
            <a:r>
              <a:rPr lang="en-US" altLang="en-US" b="1" i="1" dirty="0" smtClean="0">
                <a:latin typeface="Times New Roman" panose="02020603050405020304" pitchFamily="18" charset="0"/>
              </a:rPr>
              <a:t> </a:t>
            </a:r>
            <a:r>
              <a:rPr lang="en-US" altLang="en-US" b="1" i="1" dirty="0" err="1">
                <a:latin typeface="Times New Roman" panose="02020603050405020304" pitchFamily="18" charset="0"/>
              </a:rPr>
              <a:t>ізомерія</a:t>
            </a:r>
            <a:r>
              <a:rPr lang="en-US" altLang="en-US" b="1" dirty="0">
                <a:latin typeface="Times New Roman" panose="02020603050405020304" pitchFamily="18" charset="0"/>
              </a:rPr>
              <a:t>.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Координаційними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ізомерами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називають</a:t>
            </a:r>
            <a:r>
              <a:rPr lang="en-US" altLang="en-US" dirty="0">
                <a:latin typeface="Times New Roman" panose="02020603050405020304" pitchFamily="18" charset="0"/>
              </a:rPr>
              <a:t>  </a:t>
            </a:r>
            <a:r>
              <a:rPr lang="en-US" altLang="en-US" dirty="0" err="1">
                <a:latin typeface="Times New Roman" panose="02020603050405020304" pitchFamily="18" charset="0"/>
              </a:rPr>
              <a:t>координаційні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сполуки</a:t>
            </a:r>
            <a:r>
              <a:rPr lang="en-US" altLang="en-US" dirty="0">
                <a:latin typeface="Times New Roman" panose="02020603050405020304" pitchFamily="18" charset="0"/>
              </a:rPr>
              <a:t>, </a:t>
            </a:r>
            <a:r>
              <a:rPr lang="en-US" altLang="en-US" dirty="0" err="1">
                <a:latin typeface="Times New Roman" panose="02020603050405020304" pitchFamily="18" charset="0"/>
              </a:rPr>
              <a:t>що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мають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однаковий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склад</a:t>
            </a:r>
            <a:r>
              <a:rPr lang="en-US" altLang="en-US" dirty="0">
                <a:latin typeface="Times New Roman" panose="02020603050405020304" pitchFamily="18" charset="0"/>
              </a:rPr>
              <a:t>, </a:t>
            </a:r>
            <a:r>
              <a:rPr lang="en-US" altLang="en-US" dirty="0" err="1">
                <a:latin typeface="Times New Roman" panose="02020603050405020304" pitchFamily="18" charset="0"/>
              </a:rPr>
              <a:t>але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різне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</a:rPr>
              <a:t>розташування</a:t>
            </a:r>
            <a:r>
              <a:rPr lang="uk-UA" altLang="en-US" dirty="0" smtClean="0">
                <a:latin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</a:rPr>
              <a:t>лігандів</a:t>
            </a:r>
            <a:r>
              <a:rPr lang="en-US" altLang="en-US" dirty="0" smtClean="0">
                <a:latin typeface="Times New Roman" panose="02020603050405020304" pitchFamily="18" charset="0"/>
              </a:rPr>
              <a:t> </a:t>
            </a:r>
            <a:r>
              <a:rPr lang="en-US" altLang="en-US" dirty="0">
                <a:latin typeface="Times New Roman" panose="02020603050405020304" pitchFamily="18" charset="0"/>
              </a:rPr>
              <a:t>в </a:t>
            </a:r>
            <a:r>
              <a:rPr lang="en-US" altLang="en-US" dirty="0" err="1">
                <a:latin typeface="Times New Roman" panose="02020603050405020304" pitchFamily="18" charset="0"/>
              </a:rPr>
              <a:t>складі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комплексних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іонів</a:t>
            </a:r>
            <a:r>
              <a:rPr lang="en-US" altLang="en-US" dirty="0">
                <a:latin typeface="Times New Roman" panose="02020603050405020304" pitchFamily="18" charset="0"/>
              </a:rPr>
              <a:t>, </a:t>
            </a:r>
            <a:r>
              <a:rPr lang="en-US" altLang="en-US" dirty="0" err="1">
                <a:latin typeface="Times New Roman" panose="02020603050405020304" pitchFamily="18" charset="0"/>
              </a:rPr>
              <a:t>які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разом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утворюють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координаційну</a:t>
            </a:r>
            <a:r>
              <a:rPr lang="en-US" altLang="en-US" dirty="0">
                <a:latin typeface="Times New Roman" panose="02020603050405020304" pitchFamily="18" charset="0"/>
              </a:rPr>
              <a:t>  </a:t>
            </a:r>
            <a:r>
              <a:rPr lang="en-US" altLang="en-US" dirty="0" err="1">
                <a:latin typeface="Times New Roman" panose="02020603050405020304" pitchFamily="18" charset="0"/>
              </a:rPr>
              <a:t>сполуку</a:t>
            </a:r>
            <a:r>
              <a:rPr lang="en-US" altLang="en-US" dirty="0">
                <a:latin typeface="Times New Roman" panose="02020603050405020304" pitchFamily="18" charset="0"/>
              </a:rPr>
              <a:t>. </a:t>
            </a:r>
            <a:r>
              <a:rPr lang="en-US" altLang="en-US" dirty="0" err="1">
                <a:latin typeface="Times New Roman" panose="02020603050405020304" pitchFamily="18" charset="0"/>
              </a:rPr>
              <a:t>Координаційна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ізомерія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проявляється</a:t>
            </a:r>
            <a:r>
              <a:rPr lang="en-US" altLang="en-US" dirty="0">
                <a:latin typeface="Times New Roman" panose="02020603050405020304" pitchFamily="18" charset="0"/>
              </a:rPr>
              <a:t> в </a:t>
            </a:r>
            <a:r>
              <a:rPr lang="en-US" altLang="en-US" dirty="0" err="1">
                <a:latin typeface="Times New Roman" panose="02020603050405020304" pitchFamily="18" charset="0"/>
              </a:rPr>
              <a:t>координаційних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сполуках</a:t>
            </a:r>
            <a:r>
              <a:rPr lang="en-US" altLang="en-US" dirty="0">
                <a:latin typeface="Times New Roman" panose="02020603050405020304" pitchFamily="18" charset="0"/>
              </a:rPr>
              <a:t>, </a:t>
            </a:r>
            <a:r>
              <a:rPr lang="en-US" altLang="en-US" dirty="0" err="1" smtClean="0">
                <a:latin typeface="Times New Roman" panose="02020603050405020304" pitchFamily="18" charset="0"/>
              </a:rPr>
              <a:t>які</a:t>
            </a:r>
            <a:r>
              <a:rPr lang="uk-UA" altLang="en-US" dirty="0" smtClean="0">
                <a:latin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</a:rPr>
              <a:t>мають</a:t>
            </a:r>
            <a:r>
              <a:rPr lang="en-US" altLang="en-US" dirty="0" smtClean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два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атоми-комплексоутворювачі</a:t>
            </a:r>
            <a:r>
              <a:rPr lang="en-US" altLang="en-US" dirty="0">
                <a:latin typeface="Times New Roman" panose="02020603050405020304" pitchFamily="18" charset="0"/>
              </a:rPr>
              <a:t> в </a:t>
            </a:r>
            <a:r>
              <a:rPr lang="en-US" altLang="en-US" dirty="0" err="1" smtClean="0">
                <a:latin typeface="Times New Roman" panose="02020603050405020304" pitchFamily="18" charset="0"/>
              </a:rPr>
              <a:t>молекулі</a:t>
            </a:r>
            <a:r>
              <a:rPr lang="en-US" altLang="en-US" dirty="0" smtClean="0">
                <a:latin typeface="Times New Roman" panose="02020603050405020304" pitchFamily="18" charset="0"/>
              </a:rPr>
              <a:t>.</a:t>
            </a:r>
            <a:r>
              <a:rPr lang="uk-UA" altLang="en-US" dirty="0" smtClean="0">
                <a:latin typeface="Times New Roman" panose="02020603050405020304" pitchFamily="18" charset="0"/>
              </a:rPr>
              <a:t> </a:t>
            </a:r>
          </a:p>
          <a:p>
            <a:pPr marL="48867" indent="224992" algn="just">
              <a:spcBef>
                <a:spcPts val="88"/>
              </a:spcBef>
            </a:pPr>
            <a:r>
              <a:rPr lang="en-US" altLang="en-US" dirty="0" err="1" smtClean="0">
                <a:latin typeface="Times New Roman" panose="02020603050405020304" pitchFamily="18" charset="0"/>
              </a:rPr>
              <a:t>Прикладами</a:t>
            </a:r>
            <a:r>
              <a:rPr lang="en-US" altLang="en-US" dirty="0" smtClean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координаційної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ізомерії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можуть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бути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комплекси</a:t>
            </a:r>
            <a:r>
              <a:rPr lang="en-US" altLang="en-US" dirty="0">
                <a:latin typeface="Times New Roman" panose="02020603050405020304" pitchFamily="18" charset="0"/>
              </a:rPr>
              <a:t> Pt</a:t>
            </a:r>
            <a:r>
              <a:rPr lang="en-US" altLang="en-US" baseline="30000" dirty="0">
                <a:latin typeface="Times New Roman" panose="02020603050405020304" pitchFamily="18" charset="0"/>
              </a:rPr>
              <a:t>2+</a:t>
            </a:r>
            <a:r>
              <a:rPr lang="en-US" altLang="en-US" dirty="0">
                <a:latin typeface="Times New Roman" panose="02020603050405020304" pitchFamily="18" charset="0"/>
              </a:rPr>
              <a:t>:  </a:t>
            </a:r>
            <a:endParaRPr lang="uk-UA" altLang="en-US" dirty="0" smtClean="0">
              <a:latin typeface="Times New Roman" panose="02020603050405020304" pitchFamily="18" charset="0"/>
            </a:endParaRPr>
          </a:p>
          <a:p>
            <a:pPr marL="272841" indent="224992" algn="ctr">
              <a:spcBef>
                <a:spcPts val="88"/>
              </a:spcBef>
            </a:pPr>
            <a:r>
              <a:rPr lang="en-US" altLang="en-US" dirty="0" smtClean="0">
                <a:latin typeface="Times New Roman" panose="02020603050405020304" pitchFamily="18" charset="0"/>
              </a:rPr>
              <a:t>[</a:t>
            </a:r>
            <a:r>
              <a:rPr lang="en-US" altLang="en-US" dirty="0">
                <a:latin typeface="Times New Roman" panose="02020603050405020304" pitchFamily="18" charset="0"/>
              </a:rPr>
              <a:t>Pt (NH</a:t>
            </a:r>
            <a:r>
              <a:rPr lang="en-US" altLang="en-US" baseline="-9000" dirty="0">
                <a:latin typeface="Times New Roman" panose="02020603050405020304" pitchFamily="18" charset="0"/>
              </a:rPr>
              <a:t>3</a:t>
            </a:r>
            <a:r>
              <a:rPr lang="en-US" altLang="en-US" dirty="0">
                <a:latin typeface="Times New Roman" panose="02020603050405020304" pitchFamily="18" charset="0"/>
              </a:rPr>
              <a:t>)</a:t>
            </a:r>
            <a:r>
              <a:rPr lang="en-US" altLang="en-US" baseline="-9000" dirty="0">
                <a:latin typeface="Times New Roman" panose="02020603050405020304" pitchFamily="18" charset="0"/>
              </a:rPr>
              <a:t>4 </a:t>
            </a:r>
            <a:r>
              <a:rPr lang="en-US" altLang="en-US" dirty="0">
                <a:latin typeface="Times New Roman" panose="02020603050405020304" pitchFamily="18" charset="0"/>
              </a:rPr>
              <a:t>]</a:t>
            </a:r>
            <a:r>
              <a:rPr lang="en-US" altLang="en-US" baseline="30000" dirty="0">
                <a:latin typeface="Times New Roman" panose="02020603050405020304" pitchFamily="18" charset="0"/>
              </a:rPr>
              <a:t>2+</a:t>
            </a:r>
            <a:r>
              <a:rPr lang="en-US" altLang="en-US" dirty="0">
                <a:latin typeface="Times New Roman" panose="02020603050405020304" pitchFamily="18" charset="0"/>
              </a:rPr>
              <a:t>[PtCl</a:t>
            </a:r>
            <a:r>
              <a:rPr lang="en-US" altLang="en-US" baseline="-9000" dirty="0">
                <a:latin typeface="Times New Roman" panose="02020603050405020304" pitchFamily="18" charset="0"/>
              </a:rPr>
              <a:t>4</a:t>
            </a:r>
            <a:r>
              <a:rPr lang="en-US" altLang="en-US" dirty="0">
                <a:latin typeface="Times New Roman" panose="02020603050405020304" pitchFamily="18" charset="0"/>
              </a:rPr>
              <a:t>]</a:t>
            </a:r>
            <a:r>
              <a:rPr lang="en-US" altLang="en-US" baseline="30000" dirty="0">
                <a:latin typeface="Times New Roman" panose="02020603050405020304" pitchFamily="18" charset="0"/>
              </a:rPr>
              <a:t>2–</a:t>
            </a:r>
            <a:r>
              <a:rPr lang="en-US" altLang="en-US" dirty="0">
                <a:latin typeface="Times New Roman" panose="02020603050405020304" pitchFamily="18" charset="0"/>
              </a:rPr>
              <a:t>, [Pt(NH</a:t>
            </a:r>
            <a:r>
              <a:rPr lang="en-US" altLang="en-US" baseline="-9000" dirty="0">
                <a:latin typeface="Times New Roman" panose="02020603050405020304" pitchFamily="18" charset="0"/>
              </a:rPr>
              <a:t>3</a:t>
            </a:r>
            <a:r>
              <a:rPr lang="en-US" altLang="en-US" dirty="0">
                <a:latin typeface="Times New Roman" panose="02020603050405020304" pitchFamily="18" charset="0"/>
              </a:rPr>
              <a:t>)</a:t>
            </a:r>
            <a:r>
              <a:rPr lang="en-US" altLang="en-US" baseline="-9000" dirty="0">
                <a:latin typeface="Times New Roman" panose="02020603050405020304" pitchFamily="18" charset="0"/>
              </a:rPr>
              <a:t>3</a:t>
            </a:r>
            <a:r>
              <a:rPr lang="en-US" altLang="en-US" dirty="0">
                <a:latin typeface="Times New Roman" panose="02020603050405020304" pitchFamily="18" charset="0"/>
              </a:rPr>
              <a:t>Cl]</a:t>
            </a:r>
            <a:r>
              <a:rPr lang="en-US" altLang="en-US" baseline="30000" dirty="0">
                <a:latin typeface="Times New Roman" panose="02020603050405020304" pitchFamily="18" charset="0"/>
              </a:rPr>
              <a:t>+</a:t>
            </a:r>
            <a:r>
              <a:rPr lang="en-US" altLang="en-US" dirty="0">
                <a:latin typeface="Times New Roman" panose="02020603050405020304" pitchFamily="18" charset="0"/>
              </a:rPr>
              <a:t>[PtNH</a:t>
            </a:r>
            <a:r>
              <a:rPr lang="en-US" altLang="en-US" baseline="-9000" dirty="0">
                <a:latin typeface="Times New Roman" panose="02020603050405020304" pitchFamily="18" charset="0"/>
              </a:rPr>
              <a:t>3</a:t>
            </a:r>
            <a:r>
              <a:rPr lang="en-US" altLang="en-US" dirty="0">
                <a:latin typeface="Times New Roman" panose="02020603050405020304" pitchFamily="18" charset="0"/>
              </a:rPr>
              <a:t>Cl</a:t>
            </a:r>
            <a:r>
              <a:rPr lang="en-US" altLang="en-US" baseline="-9000" dirty="0">
                <a:latin typeface="Times New Roman" panose="02020603050405020304" pitchFamily="18" charset="0"/>
              </a:rPr>
              <a:t>3</a:t>
            </a:r>
            <a:r>
              <a:rPr lang="en-US" altLang="en-US" dirty="0" smtClean="0">
                <a:latin typeface="Times New Roman" panose="02020603050405020304" pitchFamily="18" charset="0"/>
              </a:rPr>
              <a:t>]</a:t>
            </a:r>
            <a:r>
              <a:rPr lang="en-US" altLang="en-US" baseline="30000" dirty="0" smtClean="0">
                <a:latin typeface="Times New Roman" panose="02020603050405020304" pitchFamily="18" charset="0"/>
              </a:rPr>
              <a:t>–</a:t>
            </a:r>
            <a:r>
              <a:rPr lang="en-US" altLang="en-US" dirty="0" smtClean="0">
                <a:latin typeface="Times New Roman" panose="02020603050405020304" pitchFamily="18" charset="0"/>
              </a:rPr>
              <a:t>.</a:t>
            </a:r>
            <a:endParaRPr lang="en-US" altLang="en-US" dirty="0">
              <a:latin typeface="Times New Roman" panose="02020603050405020304" pitchFamily="18" charset="0"/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5626" y="636883"/>
            <a:ext cx="1518249" cy="1579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3067" y="696332"/>
            <a:ext cx="1408119" cy="1456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5626" y="2815388"/>
            <a:ext cx="1512295" cy="1249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7364" y="2744891"/>
            <a:ext cx="1524975" cy="12601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57505" y="-13891"/>
            <a:ext cx="10967386" cy="7276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012" indent="224992" algn="just">
              <a:lnSpc>
                <a:spcPct val="129000"/>
              </a:lnSpc>
              <a:spcBef>
                <a:spcPts val="8"/>
              </a:spcBef>
            </a:pPr>
            <a:r>
              <a:rPr lang="en-US" alt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Проілюструвати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оптичну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ізомерію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прикладі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комплексу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[</a:t>
            </a:r>
            <a:r>
              <a:rPr lang="en-US" alt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CoЕnPn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(NО</a:t>
            </a:r>
            <a:r>
              <a:rPr lang="en-US" altLang="en-US" sz="1600" baseline="-9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en-US" sz="1600" baseline="-9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]X, </a:t>
            </a:r>
            <a:r>
              <a:rPr lang="en-US" alt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Еn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alt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етилендіамін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alt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012" indent="224992" algn="just">
              <a:lnSpc>
                <a:spcPct val="129000"/>
              </a:lnSpc>
              <a:spcBef>
                <a:spcPts val="8"/>
              </a:spcBef>
            </a:pPr>
            <a:r>
              <a:rPr lang="en-US" alt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en-US" altLang="en-US" sz="1600" baseline="-9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–CH</a:t>
            </a:r>
            <a:r>
              <a:rPr lang="en-US" altLang="en-US" sz="1600" baseline="-9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–CH</a:t>
            </a:r>
            <a:r>
              <a:rPr lang="en-US" altLang="en-US" sz="1600" baseline="-9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–NH</a:t>
            </a:r>
            <a:r>
              <a:rPr lang="en-US" altLang="en-US" sz="1600" baseline="-9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Pn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alt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пропілендиамін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NH</a:t>
            </a:r>
            <a:r>
              <a:rPr lang="en-US" altLang="en-US" sz="1600" baseline="-9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–CH</a:t>
            </a:r>
            <a:r>
              <a:rPr lang="en-US" altLang="en-US" sz="1600" baseline="-9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–CH(NH</a:t>
            </a:r>
            <a:r>
              <a:rPr lang="en-US" altLang="en-US" sz="1600" baseline="-9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)–CH</a:t>
            </a:r>
            <a:r>
              <a:rPr lang="en-US" altLang="en-US" sz="1600" baseline="-9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alt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en-US" alt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два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геометричні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ізомери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асиметричної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будови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45495482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700</TotalTime>
  <Words>1429</Words>
  <Application>Microsoft Office PowerPoint</Application>
  <PresentationFormat>Широкоэкранный</PresentationFormat>
  <Paragraphs>140</Paragraphs>
  <Slides>14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3" baseType="lpstr">
      <vt:lpstr>Arial</vt:lpstr>
      <vt:lpstr>Calibri</vt:lpstr>
      <vt:lpstr>Century Gothic</vt:lpstr>
      <vt:lpstr>Noto Sans SC Regular</vt:lpstr>
      <vt:lpstr>Symbol</vt:lpstr>
      <vt:lpstr>Times New Roman</vt:lpstr>
      <vt:lpstr>Wingdings</vt:lpstr>
      <vt:lpstr>Wingdings 3</vt:lpstr>
      <vt:lpstr>Легкий дым</vt:lpstr>
      <vt:lpstr>Лекція 4.  Ізомерія комплексних сполук</vt:lpstr>
      <vt:lpstr>Ізомерією називається явище існування сполук, які мають однаковий якісний та кількісний склад, але різну будову.</vt:lpstr>
      <vt:lpstr>Геометрична ізомерія</vt:lpstr>
      <vt:lpstr>Презентация PowerPoint</vt:lpstr>
      <vt:lpstr>Комплекси з квадратною будовою (к.ч. = 4) діаміндихлороплатина (ІІ) [Pt(NH3)2Cl2] </vt:lpstr>
      <vt:lpstr>Презентация PowerPoint</vt:lpstr>
      <vt:lpstr>Електронна та іонізаційна ізомерія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Питання для самоконтролю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3.  Ізомерія комплексних сполук</dc:title>
  <dc:creator>Admin</dc:creator>
  <cp:lastModifiedBy> </cp:lastModifiedBy>
  <cp:revision>24</cp:revision>
  <dcterms:created xsi:type="dcterms:W3CDTF">2021-02-10T23:47:25Z</dcterms:created>
  <dcterms:modified xsi:type="dcterms:W3CDTF">2021-02-20T19:56:41Z</dcterms:modified>
</cp:coreProperties>
</file>