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sldIdLst>
    <p:sldId id="1280" r:id="rId2"/>
    <p:sldId id="1250" r:id="rId3"/>
    <p:sldId id="1252" r:id="rId4"/>
    <p:sldId id="1349" r:id="rId5"/>
    <p:sldId id="1253" r:id="rId6"/>
    <p:sldId id="1282" r:id="rId7"/>
    <p:sldId id="1281" r:id="rId8"/>
    <p:sldId id="1254" r:id="rId9"/>
    <p:sldId id="1251" r:id="rId10"/>
    <p:sldId id="1255" r:id="rId11"/>
    <p:sldId id="1256" r:id="rId12"/>
    <p:sldId id="1260" r:id="rId13"/>
    <p:sldId id="1293" r:id="rId14"/>
    <p:sldId id="1342" r:id="rId15"/>
    <p:sldId id="1344" r:id="rId16"/>
    <p:sldId id="1283" r:id="rId17"/>
    <p:sldId id="1284" r:id="rId18"/>
    <p:sldId id="1285" r:id="rId19"/>
    <p:sldId id="1286" r:id="rId20"/>
    <p:sldId id="1287" r:id="rId21"/>
    <p:sldId id="1288" r:id="rId22"/>
    <p:sldId id="1289" r:id="rId23"/>
    <p:sldId id="1290" r:id="rId24"/>
    <p:sldId id="1291" r:id="rId25"/>
    <p:sldId id="1294" r:id="rId26"/>
    <p:sldId id="1292" r:id="rId27"/>
    <p:sldId id="1264" r:id="rId28"/>
    <p:sldId id="1261" r:id="rId29"/>
    <p:sldId id="1257" r:id="rId30"/>
    <p:sldId id="1258" r:id="rId31"/>
    <p:sldId id="1262" r:id="rId32"/>
    <p:sldId id="1263" r:id="rId33"/>
    <p:sldId id="1266" r:id="rId34"/>
    <p:sldId id="12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E3"/>
    <a:srgbClr val="0000FF"/>
    <a:srgbClr val="CC0099"/>
    <a:srgbClr val="3C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89130" autoAdjust="0"/>
  </p:normalViewPr>
  <p:slideViewPr>
    <p:cSldViewPr>
      <p:cViewPr>
        <p:scale>
          <a:sx n="79" d="100"/>
          <a:sy n="79" d="100"/>
        </p:scale>
        <p:origin x="8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7DE8A-B9BF-424F-8EFA-328682CEEBE8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49D4-1196-49C9-95BA-CF04BE70E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9D4-1196-49C9-95BA-CF04BE70EF2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0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DD4296-B331-4A55-82A9-624566A5039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3E934F-DF15-4870-9F08-DF0B1499E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pn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jpeg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1.gif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4.wmf"/><Relationship Id="rId4" Type="http://schemas.openxmlformats.org/officeDocument/2006/relationships/image" Target="../media/image57.gif"/><Relationship Id="rId9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8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0.png"/><Relationship Id="rId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2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http://www.tcon.ru/images/refr/refmetry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2123352"/>
            <a:ext cx="579844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рефрактометричного методу аналізу. Рефракція.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заломлення і його залежність від  різних факторів.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Дисперсія речовини і молекулярна рефракція.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Рефрактометри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вимірювання показника заломлення.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рефрактометричних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7614" y="643343"/>
            <a:ext cx="118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5093" y="1192583"/>
            <a:ext cx="5033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990600" algn="l"/>
              </a:tabLst>
            </a:pPr>
            <a:r>
              <a:rPr lang="uk-UA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РЕФРАКТОМЕТРИЧНИЙ МЕТОД АНАЛІЗУ</a:t>
            </a:r>
            <a:endParaRPr lang="ru-RU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73248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3248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32486" name="Picture 6" descr="Картинки по запросу blue sky rainb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06773"/>
            <a:ext cx="2702674" cy="438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93962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58081" name="Rectangle 1"/>
          <p:cNvSpPr>
            <a:spLocks noChangeArrowheads="1"/>
          </p:cNvSpPr>
          <p:nvPr/>
        </p:nvSpPr>
        <p:spPr bwMode="auto">
          <a:xfrm>
            <a:off x="395376" y="1418146"/>
            <a:ext cx="8501122" cy="28007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Вплив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температури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значення показників заломлення газуватих і рідких тіл пов'язане з величинами їх коефіцієнтів об'ємного розширення. </a:t>
            </a:r>
            <a:endParaRPr kumimoji="0" lang="en-US" sz="16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Об’єм усіх газуватих і рідких тіл при нагріванні збільшується, густина зменшується і, як наслідок, зменшується і показник заломлення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Коефіцієнт об'ємного розширення твердих тіл відносно невеликий, і відповідно до цього зміна температури менше позначається на величині їх показника заломлення. Не завжди в цьому випадку підвищення температури призводить до зменшення показника заломлення.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Найчастіше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показник заломлення визначають при 20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С. </a:t>
            </a:r>
            <a:endParaRPr lang="uk-UA" sz="16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Якщо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температура відрізняється від 20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С, то вносять поправку за такою формулою: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16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uk-UA" sz="1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+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–20)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·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0,00035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 температура, при як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проводиться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вимірювання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552727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pic>
        <p:nvPicPr>
          <p:cNvPr id="3758083" name="Picture 3" descr="Картинки по запросу refraction coefficient temperature 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88" y="3901657"/>
            <a:ext cx="3402305" cy="281264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5013176"/>
            <a:ext cx="5294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Показник заломлення також характеризує чистоту речовин, тому що індивідуальна речовина має визначений показник заломлення, а присутність домішок змінює його.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833" y="4252645"/>
            <a:ext cx="265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Температурна залежність </a:t>
            </a:r>
            <a:endParaRPr lang="uk-UA" sz="16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заломлення води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0375" y="77168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57057" name="Rectangle 1"/>
          <p:cNvSpPr>
            <a:spLocks noChangeArrowheads="1"/>
          </p:cNvSpPr>
          <p:nvPr/>
        </p:nvSpPr>
        <p:spPr bwMode="auto">
          <a:xfrm>
            <a:off x="333205" y="859556"/>
            <a:ext cx="8643998" cy="35394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794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Дисперсія -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залежність показника заломлення від довжини хвилі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ispersus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– розсіяний).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Вимушені коливання електронів, які  спричинюють електронну поляризацію атомів і молекул та призводять до заломлення світла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</a:t>
            </a:r>
            <a:r>
              <a:rPr lang="en-US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’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язані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 довжиною світлової хвилі: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чим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менша довжина хвилі, тим значніше заломлення. </a:t>
            </a: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видимого світла найбільший коефіцієнт заломлення відповідає </a:t>
            </a:r>
            <a:endParaRPr kumimoji="0" lang="en-US" sz="16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фіолетовому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випромінюванню (інтервал довжин хвиль 397-424 нм), </a:t>
            </a:r>
            <a:endParaRPr kumimoji="0" lang="en-US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найменший – червоному (інтервал довжин хвиль 640-723 нм).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При вимірюванні показника заломлення потрібно користуватися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монохроматичним джерелом (натрієві, ртутні, водневі лампи).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Довжина хвилі, при якій проводилось визначення,  позначається нижнім індексом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температура визначення  – верхнім індексом n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λ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Вимірювання показника заломлення найчастіше проводиться при пропусканні довжини хвилі λ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589,3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це жовта лінія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лінія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D) в спектрі Натрію, і табличні значення показників заломлення наводяться найчастіше якраз для неї n</a:t>
            </a:r>
            <a:r>
              <a:rPr kumimoji="0" lang="en-US" sz="16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оказника заломлення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визначатися тільки природою контактуючих середовищ.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08165" y="402356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pic>
        <p:nvPicPr>
          <p:cNvPr id="8" name="Picture 5" descr="Картинки по запросу refraction 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3981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57059" name="Picture 3" descr="Картинки по запросу refraction coefficient dispersion"/>
          <p:cNvPicPr>
            <a:picLocks noChangeAspect="1" noChangeArrowheads="1"/>
          </p:cNvPicPr>
          <p:nvPr/>
        </p:nvPicPr>
        <p:blipFill>
          <a:blip r:embed="rId3" cstate="print"/>
          <a:srcRect t="8917"/>
          <a:stretch>
            <a:fillRect/>
          </a:stretch>
        </p:blipFill>
        <p:spPr bwMode="auto">
          <a:xfrm>
            <a:off x="5200561" y="4326960"/>
            <a:ext cx="3579416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98072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69345" name="Rectangle 1"/>
          <p:cNvSpPr>
            <a:spLocks noChangeArrowheads="1"/>
          </p:cNvSpPr>
          <p:nvPr/>
        </p:nvSpPr>
        <p:spPr bwMode="auto">
          <a:xfrm>
            <a:off x="357158" y="1742342"/>
            <a:ext cx="418068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Нормальна дисперсія -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 заломлення збільшується при зменшенні довжини хвилі.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Такий характер має дисперсія прозорих речовин.  Збільшення показника заломлення при зменшенні довжини хвилі характерне для короткохвильової частини спектру.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69347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722" y="1613295"/>
            <a:ext cx="4357686" cy="28284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357950" y="2714620"/>
            <a:ext cx="22145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Залежність коефіцієнта заломлення від довжини світла  для скла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8102" y="493971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7232" y="1001807"/>
            <a:ext cx="7286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Вимірювання дисперсії служить для ідентифікації індивідуальних речовин і складних </a:t>
            </a:r>
            <a:r>
              <a:rPr lang="uk-UA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систем</a:t>
            </a:r>
            <a:endParaRPr lang="ru-RU" sz="16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4007" y="4610803"/>
            <a:ext cx="3929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Аномальна дисперсія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uk-UA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 заломлення різко змінюється у вузькому діапазоні довжин хвиль, спостерігається в областях спектру, де для даної речовини характерним є сильне поглинання випромінювання</a:t>
            </a:r>
            <a:endParaRPr lang="ru-RU" sz="16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769349" name="Picture 5" descr="http://www.nature.com/nature/journal/v406/n6793/images/406243aa.2.jpg"/>
          <p:cNvPicPr>
            <a:picLocks noChangeAspect="1" noChangeArrowheads="1"/>
          </p:cNvPicPr>
          <p:nvPr/>
        </p:nvPicPr>
        <p:blipFill>
          <a:blip r:embed="rId3" cstate="print"/>
          <a:srcRect b="48242"/>
          <a:stretch>
            <a:fillRect/>
          </a:stretch>
        </p:blipFill>
        <p:spPr bwMode="auto">
          <a:xfrm>
            <a:off x="2500298" y="3929066"/>
            <a:ext cx="2435714" cy="2428892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679722" y="4437112"/>
            <a:ext cx="421484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85720" y="3929066"/>
            <a:ext cx="4214842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595573" cy="23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899046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64225" name="Rectangle 1"/>
          <p:cNvSpPr>
            <a:spLocks noChangeArrowheads="1"/>
          </p:cNvSpPr>
          <p:nvPr/>
        </p:nvSpPr>
        <p:spPr bwMode="auto">
          <a:xfrm>
            <a:off x="357158" y="1023155"/>
            <a:ext cx="8429684" cy="5278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rgbClr val="0D0DE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Матеріали з нормальною і аномальною дисперсію використовують для створення спектральних приладів.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Лінзи оптичних приладів виготовляють з матеріалів з ​​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нормальною дисперсією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оскільки бажано, щоб показник заломлення в деякому спектральному діапазоні якомога менше залежав від довжини хвилі (і був досить високим).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1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Матеріали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 аномальною дисперсією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які сильно змінюють показник заломлення при зміні довжини хвилі, зручні для виготовлення призм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що розкладають випромінювання в спектр.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3256" y="52971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5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4" descr="Результат пошуку зображень за запитом &quot;лінзи оптичні прилад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190" y="2571744"/>
            <a:ext cx="3814934" cy="2857520"/>
          </a:xfrm>
          <a:prstGeom prst="rect">
            <a:avLst/>
          </a:prstGeom>
          <a:noFill/>
        </p:spPr>
      </p:pic>
      <p:pic>
        <p:nvPicPr>
          <p:cNvPr id="15" name="Рисунок 14" descr="Результат пошуку зображень за запитом &quot;призми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2795" y="2732189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00108"/>
            <a:ext cx="535785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521495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+mj-lt"/>
              </a:rPr>
              <a:t>Дисперсією пояснюється </a:t>
            </a:r>
            <a:r>
              <a:rPr lang="uk-UA" sz="1600" b="1" dirty="0" smtClean="0">
                <a:latin typeface="+mj-lt"/>
              </a:rPr>
              <a:t>розкладання білого світла</a:t>
            </a:r>
            <a:r>
              <a:rPr lang="uk-UA" sz="1600" dirty="0" smtClean="0">
                <a:latin typeface="+mj-lt"/>
              </a:rPr>
              <a:t> в спектрі при проходженні його через призму: кольорові промені, що входять до складу білого світла, неоднаково заломлюються призмою. </a:t>
            </a:r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59457" name="Rectangle 1"/>
          <p:cNvSpPr>
            <a:spLocks noChangeArrowheads="1"/>
          </p:cNvSpPr>
          <p:nvPr/>
        </p:nvSpPr>
        <p:spPr bwMode="auto">
          <a:xfrm>
            <a:off x="-180528" y="1273395"/>
            <a:ext cx="5104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Кількісно дисперсію оцінюють як різницю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5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5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628771"/>
              </p:ext>
            </p:extLst>
          </p:nvPr>
        </p:nvGraphicFramePr>
        <p:xfrm>
          <a:off x="4821609" y="1199887"/>
          <a:ext cx="2126655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7833" name="Equation" r:id="rId3" imgW="825500" imgH="241300" progId="">
                  <p:embed/>
                </p:oleObj>
              </mc:Choice>
              <mc:Fallback>
                <p:oleObj name="Equation" r:id="rId3" imgW="825500" imgH="2413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609" y="1199887"/>
                        <a:ext cx="2126655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9460" name="Rectangle 4"/>
          <p:cNvSpPr>
            <a:spLocks noChangeArrowheads="1"/>
          </p:cNvSpPr>
          <p:nvPr/>
        </p:nvSpPr>
        <p:spPr bwMode="auto">
          <a:xfrm>
            <a:off x="181137" y="2003137"/>
            <a:ext cx="5759015" cy="32932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де </a:t>
            </a:r>
            <a:r>
              <a:rPr lang="en-US" sz="16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λ</a:t>
            </a:r>
            <a:r>
              <a:rPr lang="ru-RU" sz="1600" baseline="-25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показник заломлення при довжині хвилі λ</a:t>
            </a:r>
            <a:r>
              <a:rPr lang="uk-UA" sz="1600" baseline="-25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lang="en-US" sz="1600" baseline="-250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λ</a:t>
            </a:r>
            <a:r>
              <a:rPr lang="uk-UA" sz="1600" baseline="-25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–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показник заломлення при довжині хвилі λ</a:t>
            </a:r>
            <a:r>
              <a:rPr lang="uk-UA" sz="1600" baseline="-25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Чим більша різниця в показниках заломлення для двох хвиль λ</a:t>
            </a:r>
            <a:r>
              <a:rPr lang="uk-UA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1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і λ</a:t>
            </a:r>
            <a:r>
              <a:rPr lang="uk-UA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тим більше дисперсія.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Дисперсію речовини прийнято оцінювати за величиною різниці показників заломлення для довжин хвиль, які відповідають лініям </a:t>
            </a:r>
            <a:endParaRPr lang="uk-UA" sz="16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 F – граничним лініям середньої частини спектра видимого світла. </a:t>
            </a:r>
            <a:endParaRPr lang="uk-UA" sz="1600" dirty="0">
              <a:solidFill>
                <a:srgbClr val="0000FF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Лінія 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– червона лінія в спектрі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Гідрогену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(656,3 </a:t>
            </a:r>
            <a:r>
              <a:rPr lang="uk-UA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нм</a:t>
            </a:r>
            <a:r>
              <a:rPr lang="uk-UA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  <a:r>
              <a:rPr lang="uk-UA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0D0DE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Лінія </a:t>
            </a:r>
            <a:r>
              <a:rPr lang="uk-UA" sz="1600" b="1" dirty="0" smtClean="0">
                <a:solidFill>
                  <a:srgbClr val="0D0DE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 – синя лінія в спектрі того ж елемента (486,1 нм).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Різниця </a:t>
            </a:r>
            <a:r>
              <a:rPr lang="uk-UA" sz="16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показників заломлення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nF-nC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називається 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середньою дисперсією ΔFC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uk-UA" sz="16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3319512"/>
            <a:ext cx="3203849" cy="284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69697" name="Rectangle 1"/>
          <p:cNvSpPr>
            <a:spLocks noChangeArrowheads="1"/>
          </p:cNvSpPr>
          <p:nvPr/>
        </p:nvSpPr>
        <p:spPr bwMode="auto">
          <a:xfrm>
            <a:off x="611560" y="1417621"/>
            <a:ext cx="7920880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дисперсію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червоній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Гідрогену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температура 20 ° С) для параксилол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1,3-діетилбензола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1,49141 і 1,49146, 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дисперсії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∙10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157,1 і 144,2.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дисперсії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співпадаючі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дисперсії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служать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підтвердженням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зробленого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Так як абсолютно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певні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показника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дисперсії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характерні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не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тільки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чистої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але і для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сумішей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строго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певного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складу, то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вимірювання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показників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lang="ru-RU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дисперсії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можуть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також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служити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ідентифікації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складних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систем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9699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69701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785794"/>
            <a:ext cx="265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Молекулярна рефракція</a:t>
            </a:r>
            <a:endParaRPr lang="ru-RU" dirty="0"/>
          </a:p>
        </p:txBody>
      </p:sp>
      <p:sp>
        <p:nvSpPr>
          <p:cNvPr id="3868673" name="Rectangle 1"/>
          <p:cNvSpPr>
            <a:spLocks noChangeArrowheads="1"/>
          </p:cNvSpPr>
          <p:nvPr/>
        </p:nvSpPr>
        <p:spPr bwMode="auto">
          <a:xfrm>
            <a:off x="370163" y="1062210"/>
            <a:ext cx="8088061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Визначення величини молекулярної рефракції є одним з методів, які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астосовуються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 визначенні складу речовини і структури її молекул, при ідентифікації речовини.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заряджені частинки, які здійснюють вимушені коливання в результаті впливу світлової хвилі, впливають сусідні заряджені частинки – електрони і ядра інших атомів і молекул. Чим більше цих частинок в одиниці об'єму, тим помітніше позначається цей вплив.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положення в найзагальнішому вигляді пояснює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залежність показника заломлення від густини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Залежність може бути виражена таким чином: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8674" name="Rectangle 2"/>
          <p:cNvSpPr>
            <a:spLocks noChangeArrowheads="1"/>
          </p:cNvSpPr>
          <p:nvPr/>
        </p:nvSpPr>
        <p:spPr bwMode="auto">
          <a:xfrm>
            <a:off x="357158" y="3111695"/>
            <a:ext cx="8121514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f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(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)=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r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∙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d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де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– коефіцієнт пропорційності, який називається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питомою рефракцією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Не сам показник заломлення, але деяка функція від нього знаходиться в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прямопропорційній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залежності від густини речовини.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86867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6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365256"/>
              </p:ext>
            </p:extLst>
          </p:nvPr>
        </p:nvGraphicFramePr>
        <p:xfrm>
          <a:off x="4967908" y="4215525"/>
          <a:ext cx="2581514" cy="70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697" name="Equation" r:id="rId3" imgW="698400" imgH="330120" progId="">
                  <p:embed/>
                </p:oleObj>
              </mc:Choice>
              <mc:Fallback>
                <p:oleObj name="Equation" r:id="rId3" imgW="698400" imgH="3301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908" y="4215525"/>
                        <a:ext cx="2581514" cy="70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8680" name="Object 8"/>
          <p:cNvGraphicFramePr>
            <a:graphicFrameLocks noChangeAspect="1"/>
          </p:cNvGraphicFramePr>
          <p:nvPr/>
        </p:nvGraphicFramePr>
        <p:xfrm>
          <a:off x="1214414" y="5143512"/>
          <a:ext cx="11017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698" name="Equation" r:id="rId5" imgW="571320" imgH="330120" progId="">
                  <p:embed/>
                </p:oleObj>
              </mc:Choice>
              <mc:Fallback>
                <p:oleObj name="Equation" r:id="rId5" imgW="571320" imgH="33012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143512"/>
                        <a:ext cx="11017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316186" y="5393545"/>
            <a:ext cx="357190" cy="21431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68681" name="Object 9"/>
          <p:cNvGraphicFramePr>
            <a:graphicFrameLocks noChangeAspect="1"/>
          </p:cNvGraphicFramePr>
          <p:nvPr/>
        </p:nvGraphicFramePr>
        <p:xfrm>
          <a:off x="2820988" y="5143500"/>
          <a:ext cx="11747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699" name="Equation" r:id="rId7" imgW="609480" imgH="330120" progId="">
                  <p:embed/>
                </p:oleObj>
              </mc:Choice>
              <mc:Fallback>
                <p:oleObj name="Equation" r:id="rId7" imgW="609480" imgH="33012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5143500"/>
                        <a:ext cx="1174750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Овал 18"/>
          <p:cNvSpPr/>
          <p:nvPr/>
        </p:nvSpPr>
        <p:spPr>
          <a:xfrm>
            <a:off x="2786050" y="5000636"/>
            <a:ext cx="1285884" cy="10001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0"/>
          <p:cNvSpPr>
            <a:spLocks noGrp="1" noChangeArrowheads="1"/>
          </p:cNvSpPr>
          <p:nvPr>
            <p:ph sz="quarter" idx="1"/>
          </p:nvPr>
        </p:nvSpPr>
        <p:spPr bwMode="auto">
          <a:xfrm>
            <a:off x="4141995" y="4977903"/>
            <a:ext cx="4717742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вираз для питомої рефракції носить назву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формули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Лоренца-Лорентца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розмірність питомої рефракції відповідає питомому об'єму, м</a:t>
            </a:r>
            <a:r>
              <a:rPr kumimoji="0" lang="uk-UA" sz="1600" i="1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/кг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Питомий об'єм – </a:t>
            </a:r>
            <a:r>
              <a:rPr kumimoji="0" lang="uk-UA" sz="160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об'єм</a:t>
            </a:r>
            <a:r>
              <a:rPr kumimoji="0" lang="uk-UA" sz="160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одиниці маси речовини, величина обернена густині. </a:t>
            </a:r>
            <a:endParaRPr kumimoji="0" lang="uk-UA" sz="160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7649" name="Rectangle 1"/>
          <p:cNvSpPr>
            <a:spLocks noChangeArrowheads="1"/>
          </p:cNvSpPr>
          <p:nvPr/>
        </p:nvSpPr>
        <p:spPr bwMode="auto">
          <a:xfrm>
            <a:off x="214282" y="1285860"/>
            <a:ext cx="8643998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Якщо розглянути деякий коефіцієнт α, значення якого характеризує величину диполя, що виникає в молекулі під впливом електричного поля  напруженістю 1  (1 в/м), то виявляється, що для даної речовини з молекулярною масою М значення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питомої рефракції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прямопропорційне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α: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386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67650" name="Object 2"/>
          <p:cNvGraphicFramePr>
            <a:graphicFrameLocks noChangeAspect="1"/>
          </p:cNvGraphicFramePr>
          <p:nvPr/>
        </p:nvGraphicFramePr>
        <p:xfrm>
          <a:off x="3571868" y="2000240"/>
          <a:ext cx="1305367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665" name="Equation" r:id="rId3" imgW="634449" imgH="317225" progId="">
                  <p:embed/>
                </p:oleObj>
              </mc:Choice>
              <mc:Fallback>
                <p:oleObj name="Equation" r:id="rId3" imgW="634449" imgH="3172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000240"/>
                        <a:ext cx="1305367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7652" name="Rectangle 4"/>
          <p:cNvSpPr>
            <a:spLocks noChangeArrowheads="1"/>
          </p:cNvSpPr>
          <p:nvPr/>
        </p:nvSpPr>
        <p:spPr bwMode="auto">
          <a:xfrm>
            <a:off x="142844" y="2857496"/>
            <a:ext cx="8643998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Величина α залежить від природи речовини і називається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поляризованістю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D0DE3"/>
                </a:solidFill>
                <a:effectLst/>
                <a:latin typeface="+mj-lt"/>
                <a:ea typeface="Times New Roman" pitchFamily="18" charset="0"/>
              </a:rPr>
              <a:t>Поляризованість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D0DE3"/>
                </a:solidFill>
                <a:effectLst/>
                <a:latin typeface="+mj-lt"/>
                <a:ea typeface="Times New Roman" pitchFamily="18" charset="0"/>
              </a:rPr>
              <a:t> є характеристикою деформації молекул під дією електричного поля. </a:t>
            </a: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Фізичний механізм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поляризованості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зводиться до здатності позитивних і негативних зарядів зміщуватися відносно один одного під дією електричного поля світлової хвилі.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Добуток питомої рефракції на молекулярну масу - молекулярна рефракція  R в м</a:t>
            </a:r>
            <a:r>
              <a:rPr kumimoji="0" lang="uk-UA" sz="1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3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/кмоль: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2214554"/>
            <a:ext cx="2492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940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де  N</a:t>
            </a:r>
            <a:r>
              <a:rPr lang="uk-UA" sz="1400" baseline="-250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A</a:t>
            </a:r>
            <a:r>
              <a:rPr lang="uk-UA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– </a:t>
            </a:r>
            <a:r>
              <a:rPr lang="uk-UA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число </a:t>
            </a:r>
            <a:r>
              <a:rPr lang="uk-UA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Авогадро</a:t>
            </a:r>
            <a:r>
              <a:rPr lang="uk-UA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. </a:t>
            </a:r>
            <a:endParaRPr lang="ru-RU" sz="1400" dirty="0" smtClean="0">
              <a:solidFill>
                <a:srgbClr val="0000FF"/>
              </a:solidFill>
              <a:latin typeface="+mj-lt"/>
              <a:ea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7158" y="2714620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867654" name="Object 6"/>
          <p:cNvGraphicFramePr>
            <a:graphicFrameLocks noChangeAspect="1"/>
          </p:cNvGraphicFramePr>
          <p:nvPr/>
        </p:nvGraphicFramePr>
        <p:xfrm>
          <a:off x="4071934" y="4000504"/>
          <a:ext cx="278923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7666" name="Equation" r:id="rId5" imgW="1447560" imgH="330120" progId="">
                  <p:embed/>
                </p:oleObj>
              </mc:Choice>
              <mc:Fallback>
                <p:oleObj name="Equation" r:id="rId5" imgW="1447560" imgH="33012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000504"/>
                        <a:ext cx="2789237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7655" name="Rectangle 7"/>
          <p:cNvSpPr>
            <a:spLocks noChangeArrowheads="1"/>
          </p:cNvSpPr>
          <p:nvPr/>
        </p:nvSpPr>
        <p:spPr bwMode="auto">
          <a:xfrm>
            <a:off x="428596" y="5358956"/>
            <a:ext cx="8286808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Величина молекулярної рефракції визначається лише інтенсивністю поляризації молекул речовини і, залежить від її 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поляризованості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α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яка визначається тільки природою речовини і не залежить від зовнішніх умов, температури, тиску, а значить, і від агрегатного стану речовини. 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за Л.-Л.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можна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розглядати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як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середню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міру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поляризованості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молекул. 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3176" y="4786322"/>
            <a:ext cx="227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940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D0DE3"/>
                </a:solidFill>
                <a:latin typeface="+mj-lt"/>
                <a:ea typeface="Times New Roman" pitchFamily="18" charset="0"/>
              </a:rPr>
              <a:t>R=</a:t>
            </a:r>
            <a:r>
              <a:rPr lang="uk-UA" sz="2400" dirty="0" smtClean="0">
                <a:solidFill>
                  <a:srgbClr val="0D0DE3"/>
                </a:solidFill>
                <a:latin typeface="+mj-lt"/>
                <a:ea typeface="Times New Roman" pitchFamily="18" charset="0"/>
              </a:rPr>
              <a:t>2,52∙10</a:t>
            </a:r>
            <a:r>
              <a:rPr lang="uk-UA" sz="2400" baseline="30000" dirty="0" smtClean="0">
                <a:solidFill>
                  <a:srgbClr val="0D0DE3"/>
                </a:solidFill>
                <a:latin typeface="+mj-lt"/>
                <a:ea typeface="Times New Roman" pitchFamily="18" charset="0"/>
              </a:rPr>
              <a:t>24</a:t>
            </a:r>
            <a:r>
              <a:rPr lang="uk-UA" sz="2400" dirty="0" smtClean="0">
                <a:solidFill>
                  <a:srgbClr val="0D0DE3"/>
                </a:solidFill>
                <a:latin typeface="+mj-lt"/>
                <a:ea typeface="Times New Roman" pitchFamily="18" charset="0"/>
              </a:rPr>
              <a:t>∙α</a:t>
            </a:r>
            <a:endParaRPr lang="ru-RU" sz="1200" dirty="0" smtClean="0">
              <a:solidFill>
                <a:srgbClr val="0D0DE3"/>
              </a:solidFill>
              <a:latin typeface="+mj-lt"/>
            </a:endParaRPr>
          </a:p>
        </p:txBody>
      </p:sp>
      <p:sp>
        <p:nvSpPr>
          <p:cNvPr id="3867657" name="AutoShape 9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67659" name="Picture 11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143380"/>
            <a:ext cx="1214446" cy="1030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66632" name="Rectangle 8"/>
          <p:cNvSpPr>
            <a:spLocks noChangeArrowheads="1"/>
          </p:cNvSpPr>
          <p:nvPr/>
        </p:nvSpPr>
        <p:spPr bwMode="auto">
          <a:xfrm>
            <a:off x="285720" y="1249577"/>
            <a:ext cx="8643998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зв'язку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тим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поляризація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сумарний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ефект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поляризації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атомів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складу,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чисельне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повинно бути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сумою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атомних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є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адитивною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властивістю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(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від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лат.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Additivus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–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одержуваний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шляхом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додавання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). 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Адитивність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молекулярної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була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використана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для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визначення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величин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атомів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атомних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груп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(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радикалів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).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групи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-СН</a:t>
            </a:r>
            <a:r>
              <a:rPr kumimoji="0" lang="ru-RU" sz="1400" b="0" u="none" strike="noStrike" cap="none" normalizeH="0" baseline="-3000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2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може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бути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знайдена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по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різниці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будь-яких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двох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сусідніх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членів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гомологічного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ряду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насичених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вуглеводнів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: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6634" name="Rectangle 10"/>
          <p:cNvSpPr>
            <a:spLocks noChangeArrowheads="1"/>
          </p:cNvSpPr>
          <p:nvPr/>
        </p:nvSpPr>
        <p:spPr bwMode="auto">
          <a:xfrm>
            <a:off x="379142" y="3441923"/>
            <a:ext cx="4891019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Встановивши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рефракцію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групи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СН</a:t>
            </a:r>
            <a:r>
              <a:rPr lang="ru-RU" sz="1400" baseline="-25000" dirty="0" smtClean="0">
                <a:latin typeface="+mj-lt"/>
                <a:ea typeface="Times New Roman" pitchFamily="18" charset="0"/>
              </a:rPr>
              <a:t>2</a:t>
            </a:r>
            <a:r>
              <a:rPr lang="ru-RU" sz="1400" dirty="0" smtClean="0">
                <a:latin typeface="+mj-lt"/>
                <a:ea typeface="Times New Roman" pitchFamily="18" charset="0"/>
              </a:rPr>
              <a:t>,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можна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визначити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атомну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рефракцію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Оксигену за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різницею</a:t>
            </a:r>
            <a:r>
              <a:rPr lang="ru-RU" sz="1400" dirty="0" smtClean="0">
                <a:latin typeface="+mj-lt"/>
                <a:ea typeface="Times New Roman" pitchFamily="18" charset="0"/>
              </a:rPr>
              <a:t>:</a:t>
            </a:r>
          </a:p>
        </p:txBody>
      </p:sp>
      <p:sp>
        <p:nvSpPr>
          <p:cNvPr id="386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66638" name="Object 14"/>
          <p:cNvGraphicFramePr>
            <a:graphicFrameLocks noChangeAspect="1"/>
          </p:cNvGraphicFramePr>
          <p:nvPr/>
        </p:nvGraphicFramePr>
        <p:xfrm>
          <a:off x="5286380" y="3429000"/>
          <a:ext cx="287916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66" name="Equation" r:id="rId3" imgW="1269449" imgH="317362" progId="">
                  <p:embed/>
                </p:oleObj>
              </mc:Choice>
              <mc:Fallback>
                <p:oleObj name="Equation" r:id="rId3" imgW="1269449" imgH="317362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429000"/>
                        <a:ext cx="2879168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6640" name="Object 16"/>
          <p:cNvGraphicFramePr>
            <a:graphicFrameLocks noChangeAspect="1"/>
          </p:cNvGraphicFramePr>
          <p:nvPr/>
        </p:nvGraphicFramePr>
        <p:xfrm>
          <a:off x="3929058" y="2857496"/>
          <a:ext cx="22748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67" name="Equation" r:id="rId5" imgW="1002960" imgH="190440" progId="">
                  <p:embed/>
                </p:oleObj>
              </mc:Choice>
              <mc:Fallback>
                <p:oleObj name="Equation" r:id="rId5" imgW="1002960" imgH="19044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2857496"/>
                        <a:ext cx="2274887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6641" name="Rectangle 17"/>
          <p:cNvSpPr>
            <a:spLocks noChangeArrowheads="1"/>
          </p:cNvSpPr>
          <p:nvPr/>
        </p:nvSpPr>
        <p:spPr bwMode="auto">
          <a:xfrm>
            <a:off x="379142" y="4119452"/>
            <a:ext cx="3772315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Це</a:t>
            </a:r>
            <a:r>
              <a:rPr lang="ru-RU" sz="1400" dirty="0" smtClean="0">
                <a:latin typeface="+mj-lt"/>
                <a:ea typeface="Times New Roman" pitchFamily="18" charset="0"/>
              </a:rPr>
              <a:t>, в свою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чергу</a:t>
            </a:r>
            <a:r>
              <a:rPr lang="ru-RU" sz="1400" dirty="0" smtClean="0">
                <a:latin typeface="+mj-lt"/>
                <a:ea typeface="Times New Roman" pitchFamily="18" charset="0"/>
              </a:rPr>
              <a:t>, дозволить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розрахувати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атомну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рефракцію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Гідрогену</a:t>
            </a:r>
            <a:r>
              <a:rPr lang="ru-RU" sz="1400" dirty="0" smtClean="0">
                <a:latin typeface="+mj-lt"/>
                <a:ea typeface="Times New Roman" pitchFamily="18" charset="0"/>
              </a:rPr>
              <a:t>:</a:t>
            </a:r>
          </a:p>
        </p:txBody>
      </p:sp>
      <p:sp>
        <p:nvSpPr>
          <p:cNvPr id="38666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66642" name="Object 18"/>
          <p:cNvGraphicFramePr>
            <a:graphicFrameLocks noChangeAspect="1"/>
          </p:cNvGraphicFramePr>
          <p:nvPr/>
        </p:nvGraphicFramePr>
        <p:xfrm>
          <a:off x="4786314" y="4214818"/>
          <a:ext cx="2805566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68" name="Equation" r:id="rId7" imgW="1371600" imgH="317500" progId="">
                  <p:embed/>
                </p:oleObj>
              </mc:Choice>
              <mc:Fallback>
                <p:oleObj name="Equation" r:id="rId7" imgW="1371600" imgH="3175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4214818"/>
                        <a:ext cx="2805566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6644" name="Rectangle 20"/>
          <p:cNvSpPr>
            <a:spLocks noChangeArrowheads="1"/>
          </p:cNvSpPr>
          <p:nvPr/>
        </p:nvSpPr>
        <p:spPr bwMode="auto">
          <a:xfrm>
            <a:off x="379142" y="4929198"/>
            <a:ext cx="3560975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Атомна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рефракція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Карбону,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дорівнює</a:t>
            </a:r>
            <a:r>
              <a:rPr lang="ru-RU" sz="1400" dirty="0" smtClean="0">
                <a:latin typeface="+mj-lt"/>
                <a:ea typeface="Times New Roman" pitchFamily="18" charset="0"/>
              </a:rPr>
              <a:t>:</a:t>
            </a:r>
          </a:p>
        </p:txBody>
      </p:sp>
      <p:graphicFrame>
        <p:nvGraphicFramePr>
          <p:cNvPr id="3866645" name="Object 21"/>
          <p:cNvGraphicFramePr>
            <a:graphicFrameLocks noChangeAspect="1"/>
          </p:cNvGraphicFramePr>
          <p:nvPr/>
        </p:nvGraphicFramePr>
        <p:xfrm>
          <a:off x="4714876" y="4929198"/>
          <a:ext cx="17668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69" name="Equation" r:id="rId9" imgW="863280" imgH="190440" progId="">
                  <p:embed/>
                </p:oleObj>
              </mc:Choice>
              <mc:Fallback>
                <p:oleObj name="Equation" r:id="rId9" imgW="863280" imgH="19044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4929198"/>
                        <a:ext cx="1766888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6646" name="Rectangle 22"/>
          <p:cNvSpPr>
            <a:spLocks noChangeArrowheads="1"/>
          </p:cNvSpPr>
          <p:nvPr/>
        </p:nvSpPr>
        <p:spPr bwMode="auto">
          <a:xfrm>
            <a:off x="714348" y="5751300"/>
            <a:ext cx="814393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Таким чином,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визначивши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експериментально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шляхом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вимірювання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показника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заломлення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і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густини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молекулярні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відомих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сполук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можна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розрахувати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атомні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рефракці</a:t>
            </a:r>
            <a:r>
              <a:rPr lang="ru-RU" sz="1400" dirty="0" err="1">
                <a:latin typeface="+mj-lt"/>
                <a:ea typeface="Times New Roman" pitchFamily="18" charset="0"/>
              </a:rPr>
              <a:t>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.</a:t>
            </a:r>
            <a:endParaRPr kumimoji="0" lang="ru-RU" sz="18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63201" name="Rectangle 1"/>
          <p:cNvSpPr>
            <a:spLocks noChangeArrowheads="1"/>
          </p:cNvSpPr>
          <p:nvPr/>
        </p:nvSpPr>
        <p:spPr bwMode="auto">
          <a:xfrm>
            <a:off x="428596" y="1428736"/>
            <a:ext cx="8215370" cy="1600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MS Mincho" pitchFamily="49" charset="-128"/>
              </a:rPr>
              <a:t>	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itchFamily="49" charset="-128"/>
              </a:rPr>
              <a:t>Дослідження заломлення світла при проходженні променя через межу розділення прозорих ізотропних середовищ є найстарішим із спектроскопічних (оптичних) методів, відомий ще за роботами І.Ньютона, Ейлера, Ломоносова і інших. </a:t>
            </a:r>
          </a:p>
          <a:p>
            <a:pPr marL="0" marR="0" lvl="0" indent="0" algn="just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itchFamily="49" charset="-128"/>
              </a:rPr>
              <a:t>	У 80-ті роки 19 ст. рефрактометри почали використовувати в практиці роботи заводських лабораторій, і значення рефрактометричних методів стало швидко зростати. </a:t>
            </a:r>
          </a:p>
          <a:p>
            <a:pPr marL="0" marR="0" lvl="0" indent="0" algn="just" defTabSz="360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+mj-lt"/>
                <a:ea typeface="MS Mincho" pitchFamily="49" charset="-128"/>
              </a:rPr>
              <a:t>	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MS Mincho" pitchFamily="49" charset="-128"/>
              </a:rPr>
              <a:t>Метод зберіг своє значення і сьогодні як метод аналізу складних сумішей, дослідження властивостей речовин і взаємодії в хімічних системах. </a:t>
            </a:r>
            <a:endParaRPr kumimoji="0" lang="uk-UA" sz="1800" b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714356"/>
            <a:ext cx="732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ea typeface="MS Mincho" pitchFamily="49" charset="-128"/>
              </a:rPr>
              <a:t>Вступ</a:t>
            </a:r>
            <a:endParaRPr lang="ru-RU" dirty="0"/>
          </a:p>
        </p:txBody>
      </p:sp>
      <p:pic>
        <p:nvPicPr>
          <p:cNvPr id="3763203" name="Picture 3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3600000" cy="2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63205" name="Picture 5" descr="Картинки по запросу refraction 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5601" name="Rectangle 1"/>
          <p:cNvSpPr>
            <a:spLocks noChangeArrowheads="1"/>
          </p:cNvSpPr>
          <p:nvPr/>
        </p:nvSpPr>
        <p:spPr bwMode="auto">
          <a:xfrm>
            <a:off x="285720" y="1395634"/>
            <a:ext cx="8501122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роботі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сполуками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подвійний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потрійний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зв'язок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атомами Карбону,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враховувати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інкременти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зв'язків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Інкремент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приріст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, на яке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збільшується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 дана величина.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даному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йде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мова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про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збільшення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величини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молекулярної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рефракції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подвійним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потрійним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язком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у порівнянні з сумою атомних рефракцій.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Так,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, для бензолу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маємо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3865602" name="Object 2"/>
          <p:cNvGraphicFramePr>
            <a:graphicFrameLocks noChangeAspect="1"/>
          </p:cNvGraphicFramePr>
          <p:nvPr/>
        </p:nvGraphicFramePr>
        <p:xfrm>
          <a:off x="3571868" y="2428868"/>
          <a:ext cx="28797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5608" name="Equation" r:id="rId4" imgW="1269720" imgH="190440" progId="">
                  <p:embed/>
                </p:oleObj>
              </mc:Choice>
              <mc:Fallback>
                <p:oleObj name="Equation" r:id="rId4" imgW="1269720" imgH="1904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2428868"/>
                        <a:ext cx="28797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5603" name="Rectangle 3"/>
          <p:cNvSpPr>
            <a:spLocks noChangeArrowheads="1"/>
          </p:cNvSpPr>
          <p:nvPr/>
        </p:nvSpPr>
        <p:spPr bwMode="auto">
          <a:xfrm>
            <a:off x="285720" y="2786058"/>
            <a:ext cx="8501122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latin typeface="+mj-lt"/>
                <a:ea typeface="Times New Roman" pitchFamily="18" charset="0"/>
              </a:rPr>
              <a:t>Це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виявляється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необхідним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і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при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роботі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з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деякими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іншими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класами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сполук</a:t>
            </a:r>
            <a:r>
              <a:rPr lang="ru-RU" sz="1400" dirty="0" smtClean="0">
                <a:latin typeface="+mj-lt"/>
                <a:ea typeface="Times New Roman" pitchFamily="18" charset="0"/>
              </a:rPr>
              <a:t>.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Поряд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з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атомними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рефракції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і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інкрементами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зв'язків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при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розрахунку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молекулярних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рефракцій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використовуються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рефракції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атомних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груп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–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радикалів</a:t>
            </a:r>
            <a:r>
              <a:rPr lang="ru-RU" sz="1400" dirty="0" smtClean="0">
                <a:latin typeface="+mj-lt"/>
                <a:ea typeface="Times New Roman" pitchFamily="18" charset="0"/>
              </a:rPr>
              <a:t> (R</a:t>
            </a:r>
            <a:r>
              <a:rPr lang="ru-RU" sz="1400" baseline="-25000" dirty="0" smtClean="0">
                <a:latin typeface="+mj-lt"/>
                <a:ea typeface="Times New Roman" pitchFamily="18" charset="0"/>
              </a:rPr>
              <a:t>NO2</a:t>
            </a:r>
            <a:r>
              <a:rPr lang="ru-RU" sz="1400" dirty="0" smtClean="0">
                <a:latin typeface="+mj-lt"/>
                <a:ea typeface="Times New Roman" pitchFamily="18" charset="0"/>
              </a:rPr>
              <a:t>, R</a:t>
            </a:r>
            <a:r>
              <a:rPr lang="ru-RU" sz="1400" baseline="-25000" dirty="0" smtClean="0">
                <a:latin typeface="+mj-lt"/>
                <a:ea typeface="Times New Roman" pitchFamily="18" charset="0"/>
              </a:rPr>
              <a:t>NO3</a:t>
            </a:r>
            <a:r>
              <a:rPr lang="ru-RU" sz="1400" dirty="0" smtClean="0">
                <a:latin typeface="+mj-lt"/>
                <a:ea typeface="Times New Roman" pitchFamily="18" charset="0"/>
              </a:rPr>
              <a:t>, RSO3 та </a:t>
            </a:r>
            <a:r>
              <a:rPr lang="ru-RU" sz="1400" dirty="0" err="1" smtClean="0">
                <a:latin typeface="+mj-lt"/>
                <a:ea typeface="Times New Roman" pitchFamily="18" charset="0"/>
              </a:rPr>
              <a:t>ін</a:t>
            </a:r>
            <a:r>
              <a:rPr lang="ru-RU" sz="1400" dirty="0" smtClean="0">
                <a:latin typeface="+mj-lt"/>
                <a:ea typeface="Times New Roman" pitchFamily="18" charset="0"/>
              </a:rPr>
              <a:t>.). </a:t>
            </a:r>
          </a:p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+mj-lt"/>
              <a:ea typeface="Times New Roman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Якщо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перехід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речовини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в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розчин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не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супроводжується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зміною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поляризованості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його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молекул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або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молекул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розчинника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, то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молекулярна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рефракція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розчину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, як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наслідок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адитивності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цієї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величини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, повинна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складатися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з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рефракцій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компонентів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з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урахуванням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кількості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їх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 молекул (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кіломолей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) в </a:t>
            </a:r>
            <a:r>
              <a:rPr lang="ru-RU" sz="1400" dirty="0" err="1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системі</a:t>
            </a:r>
            <a:r>
              <a:rPr lang="ru-RU" sz="14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:</a:t>
            </a:r>
          </a:p>
        </p:txBody>
      </p:sp>
      <p:sp>
        <p:nvSpPr>
          <p:cNvPr id="3865604" name="Rectangle 4"/>
          <p:cNvSpPr>
            <a:spLocks noChangeArrowheads="1"/>
          </p:cNvSpPr>
          <p:nvPr/>
        </p:nvSpPr>
        <p:spPr bwMode="auto">
          <a:xfrm>
            <a:off x="357158" y="4786322"/>
            <a:ext cx="7072330" cy="12311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R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р-ну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R</a:t>
            </a:r>
            <a:r>
              <a:rPr kumimoji="0" lang="uk-UA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р-ка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uk-UA" b="1" i="0" u="none" strike="noStrike" cap="none" normalizeH="0" baseline="-3000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р-ка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+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R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р. р-ни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∙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р. р-ни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uk-UA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р-ка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і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р. р-ни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–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кіломольні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частки розчинника і розчиненої  речовини.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Times New Roman" pitchFamily="18" charset="0"/>
              </a:rPr>
              <a:t>Співвідношення однаковою мірою справедливо як для розчинів рідких, так і для розчинів твердих речовин.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</a:endParaRPr>
          </a:p>
        </p:txBody>
      </p:sp>
      <p:sp>
        <p:nvSpPr>
          <p:cNvPr id="386560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65608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4" y="4729850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864577" name="Rectangle 1"/>
          <p:cNvSpPr>
            <a:spLocks noChangeArrowheads="1"/>
          </p:cNvSpPr>
          <p:nvPr/>
        </p:nvSpPr>
        <p:spPr bwMode="auto">
          <a:xfrm>
            <a:off x="500034" y="1340768"/>
            <a:ext cx="8143932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Дослідження, що проводяться при з'ясуванні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будови речовини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у багатьох випадках також зводяться до його ідентифікації, наприклад, при встановленні тієї з вірогідних ізомерних структур, яка відповідає отриманому індивідуальному речовині.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цьому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випадку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застосвують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величини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молекулярної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прямо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пов'язане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складом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будовою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сполуки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експериментального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молекулярної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виміряти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його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густини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одній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же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температурі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молекулярної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обчислюється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потім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за формулою.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Отримане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порівнюється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величиною,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знайденою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як сума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атомних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рефракцій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табличними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даними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відповідно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передбачуваної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формулою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Задовільний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збіг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знайдених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тому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іншому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випадку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служити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підтвердженням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правильності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уявлень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про склад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будову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досліджуваної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Вибір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між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можливими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варіантами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будови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речовини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може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бути,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природно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зроблений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тільки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тому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випадку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якщо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різниця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рефракцій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для них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виразно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перевищує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допустимі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значення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помилок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64579" name="Picture 3" descr="Картинки по запросу ref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013176"/>
            <a:ext cx="180000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71472" y="674136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975223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05891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sp>
        <p:nvSpPr>
          <p:cNvPr id="3791873" name="Rectangle 1"/>
          <p:cNvSpPr>
            <a:spLocks noChangeArrowheads="1"/>
          </p:cNvSpPr>
          <p:nvPr/>
        </p:nvSpPr>
        <p:spPr bwMode="auto">
          <a:xfrm>
            <a:off x="357158" y="1101759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Показник заломлення визначається на приладах, які називаються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рефрактометрами. </a:t>
            </a: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Використовують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два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основні види цих приладів: 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рефрактометри типу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Аббе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і рефрактометри типу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Пульфриха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Вимірювання показника заломлення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грунтуються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на визначенні величини граничного кута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різниця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тільки в конструкції (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 приладах типу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Аббе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є </a:t>
            </a:r>
            <a:r>
              <a:rPr kumimoji="0" lang="uk-UA" sz="1600" b="0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призмовий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блок з 2 призм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в приладах типу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Пульфриха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– вимірювальна призма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).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791874" name="Rectangle 2"/>
          <p:cNvSpPr>
            <a:spLocks noChangeArrowheads="1"/>
          </p:cNvSpPr>
          <p:nvPr/>
        </p:nvSpPr>
        <p:spPr bwMode="auto">
          <a:xfrm>
            <a:off x="357158" y="258600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	Рефрактометри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типу </a:t>
            </a:r>
            <a:r>
              <a:rPr kumimoji="0" lang="uk-UA" sz="1600" b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Пульфріха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складніші за конструкцією та обслуговуванням, ніж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рефрактометри типу </a:t>
            </a:r>
            <a:r>
              <a:rPr kumimoji="0" lang="uk-UA" sz="1600" b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Аббе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вони дозволяють з високою точністю визначати показники заломлення при різних довжинах хвиль падаючого світла, та більш точне визначення дисперсії, і їх використовують переважно для наукових досліджень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Рефрактометри </a:t>
            </a:r>
            <a:r>
              <a:rPr lang="uk-UA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Пульфріха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вимагають спеціальних джерел світла – монохроматичних	 (натрієвих ламп, газорозрядних трубок).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4282" y="2643182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91876" name="Picture 4" descr="Рефрактометр Пульфриха.| Схема хода лучей в рефрактометре Пульфриха.&#10;"/>
          <p:cNvPicPr>
            <a:picLocks noChangeAspect="1" noChangeArrowheads="1"/>
          </p:cNvPicPr>
          <p:nvPr/>
        </p:nvPicPr>
        <p:blipFill>
          <a:blip r:embed="rId2" cstate="print"/>
          <a:srcRect l="5600" t="22471" r="5103" b="41123"/>
          <a:stretch>
            <a:fillRect/>
          </a:stretch>
        </p:blipFill>
        <p:spPr bwMode="auto">
          <a:xfrm>
            <a:off x="3347864" y="4078301"/>
            <a:ext cx="5438978" cy="257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sp>
        <p:nvSpPr>
          <p:cNvPr id="3790849" name="Rectangle 1"/>
          <p:cNvSpPr>
            <a:spLocks noChangeArrowheads="1"/>
          </p:cNvSpPr>
          <p:nvPr/>
        </p:nvSpPr>
        <p:spPr bwMode="auto">
          <a:xfrm>
            <a:off x="250001" y="1195167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Рефрактометри типу </a:t>
            </a: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Аббе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зручні для швидкого визначення показників заломлення рідин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при технічному аналізі.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 </a:t>
            </a:r>
            <a:endParaRPr kumimoji="0" lang="uk-UA" sz="14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Найчастіше користуються рефрактометрами типу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Аббе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рефрактометр лабораторний універсальний РЛУ, рефрактометр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ІРФ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-22, рефрактометр лабораторний РЛ, рефрактометр лабораторний харчовий РХЛ-4,  р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ефрактометр лабораторний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Abbe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(АББЕ) 2WAJ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В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рефрактометрах типу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Аббе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вимірювання проводять при денному світлі або з допомогою лампи розжарювання. При освітленні призм білим світлом межа поділу світла і тіні буде розмита і забарвлена в різні кольори, так як білий колір при проходженні через вимірювальну призму розкладається.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07181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dirty="0" smtClean="0">
                <a:solidFill>
                  <a:srgbClr val="FF0000"/>
                </a:solidFill>
                <a:latin typeface="+mj-lt"/>
              </a:rPr>
              <a:t>Принцип дії ґрунтується на вимірюванні кута повного внутрішнього відбиття (якщо досліджуться непрозоре середовище) або граничного кута заломлення на плоскій межі розділу двох прозорих середовищ (досліджуваного і відомого), якщо світло переходить із середовища з меншим показником заломлення </a:t>
            </a:r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  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vi-VN" sz="1400" dirty="0" smtClean="0">
                <a:solidFill>
                  <a:srgbClr val="FF0000"/>
                </a:solidFill>
                <a:latin typeface="+mj-lt"/>
              </a:rPr>
              <a:t>в середовище з більшим показником </a:t>
            </a:r>
            <a:r>
              <a:rPr lang="en-US" sz="1400" b="1" dirty="0" smtClean="0">
                <a:solidFill>
                  <a:srgbClr val="FF0000"/>
                </a:solidFill>
                <a:latin typeface="Cambria" pitchFamily="18" charset="0"/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en-GB" sz="1400" dirty="0" smtClean="0">
                <a:solidFill>
                  <a:srgbClr val="FF0000"/>
                </a:solidFill>
                <a:latin typeface="Cambria" pitchFamily="18" charset="0"/>
              </a:rPr>
              <a:t>. </a:t>
            </a:r>
          </a:p>
          <a:p>
            <a:r>
              <a:rPr lang="vi-VN" sz="1400" dirty="0" smtClean="0">
                <a:latin typeface="+mj-lt"/>
              </a:rPr>
              <a:t>В обох випадках використовується закон заломлення світла</a:t>
            </a:r>
            <a:endParaRPr lang="en-US" sz="1400" dirty="0" smtClean="0">
              <a:latin typeface="Cambria" pitchFamily="18" charset="0"/>
            </a:endParaRPr>
          </a:p>
          <a:p>
            <a:r>
              <a:rPr lang="en-GB" sz="1400" dirty="0" smtClean="0">
                <a:latin typeface="Cambria" pitchFamily="18" charset="0"/>
                <a:sym typeface="Symbol"/>
              </a:rPr>
              <a:t></a:t>
            </a:r>
            <a:r>
              <a:rPr lang="en-GB" sz="1400" dirty="0" smtClean="0">
                <a:latin typeface="Cambria" pitchFamily="18" charset="0"/>
              </a:rPr>
              <a:t>— </a:t>
            </a:r>
            <a:r>
              <a:rPr lang="vi-VN" sz="1400" dirty="0" smtClean="0">
                <a:latin typeface="+mj-lt"/>
              </a:rPr>
              <a:t>кут падіння </a:t>
            </a:r>
            <a:r>
              <a:rPr lang="vi-VN" sz="1400" dirty="0" smtClean="0">
                <a:latin typeface="+mj-lt"/>
                <a:sym typeface="Symbol"/>
              </a:rPr>
              <a:t></a:t>
            </a:r>
            <a:r>
              <a:rPr lang="en-GB" sz="1400" dirty="0" smtClean="0">
                <a:latin typeface="Cambria" pitchFamily="18" charset="0"/>
              </a:rPr>
              <a:t>— </a:t>
            </a:r>
            <a:r>
              <a:rPr lang="vi-VN" sz="1400" dirty="0" smtClean="0">
                <a:latin typeface="+mj-lt"/>
              </a:rPr>
              <a:t>кут заломлення). </a:t>
            </a:r>
            <a:endParaRPr lang="en-US" sz="1400" dirty="0" smtClean="0">
              <a:latin typeface="Cambria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551775"/>
              </p:ext>
            </p:extLst>
          </p:nvPr>
        </p:nvGraphicFramePr>
        <p:xfrm>
          <a:off x="5868144" y="3934520"/>
          <a:ext cx="1820529" cy="39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71" name="Equation" r:id="rId3" imgW="825480" imgH="177480" progId="">
                  <p:embed/>
                </p:oleObj>
              </mc:Choice>
              <mc:Fallback>
                <p:oleObj name="Equation" r:id="rId3" imgW="825480" imgH="177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934520"/>
                        <a:ext cx="1820529" cy="392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85720" y="4357694"/>
            <a:ext cx="5500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1400" dirty="0" smtClean="0">
                <a:latin typeface="+mj-lt"/>
              </a:rPr>
              <a:t>Складається рефрактометр Аббе з двох прямокутних скляних призм. Одна призма (вимірювальна — на малюнку під цифрою 3) має високий показник заломлення </a:t>
            </a:r>
            <a:r>
              <a:rPr lang="en-US" sz="1400" dirty="0" smtClean="0">
                <a:latin typeface="+mj-lt"/>
              </a:rPr>
              <a:t>n</a:t>
            </a:r>
            <a:r>
              <a:rPr lang="en-US" sz="1400" baseline="-25000" dirty="0" smtClean="0">
                <a:latin typeface="+mj-lt"/>
              </a:rPr>
              <a:t>2</a:t>
            </a:r>
            <a:r>
              <a:rPr lang="en-GB" sz="1400" dirty="0" smtClean="0">
                <a:latin typeface="+mj-lt"/>
              </a:rPr>
              <a:t>=1,7 (</a:t>
            </a:r>
            <a:r>
              <a:rPr lang="en-GB" sz="1400" dirty="0" smtClean="0">
                <a:latin typeface="+mj-lt"/>
                <a:sym typeface="Symbol"/>
              </a:rPr>
              <a:t></a:t>
            </a:r>
            <a:r>
              <a:rPr lang="en-GB" sz="1400" baseline="-25000" dirty="0" smtClean="0">
                <a:latin typeface="+mj-lt"/>
                <a:sym typeface="Symbol"/>
              </a:rPr>
              <a:t>D</a:t>
            </a:r>
            <a:r>
              <a:rPr lang="en-GB" sz="1400" dirty="0" smtClean="0">
                <a:latin typeface="+mj-lt"/>
              </a:rPr>
              <a:t>=589,3 </a:t>
            </a:r>
            <a:r>
              <a:rPr lang="uk-UA" sz="1400" dirty="0" err="1" smtClean="0">
                <a:latin typeface="+mj-lt"/>
              </a:rPr>
              <a:t>нм</a:t>
            </a:r>
            <a:r>
              <a:rPr lang="uk-UA" sz="1400" dirty="0" smtClean="0">
                <a:latin typeface="+mj-lt"/>
              </a:rPr>
              <a:t> </a:t>
            </a:r>
            <a:r>
              <a:rPr lang="vi-VN" sz="1400" dirty="0" smtClean="0">
                <a:latin typeface="+mj-lt"/>
              </a:rPr>
              <a:t>для жовтої лінії емісійного спектру натрію) з полірованою гіпотенузною гранню. Інша призма (відкидна — на малюнку під цифрою 2) — з матовою гіпотенузною гранню. Крім того, рефрактометр Аббе містить зорову трубу, шкалу відліку, спеціальний компенсатор (на малюнку — 6). </a:t>
            </a:r>
            <a:endParaRPr lang="uk-UA" sz="1400" dirty="0" smtClean="0">
              <a:latin typeface="+mj-lt"/>
            </a:endParaRPr>
          </a:p>
          <a:p>
            <a:pPr algn="just"/>
            <a:r>
              <a:rPr lang="vi-VN" sz="1400" dirty="0" smtClean="0">
                <a:latin typeface="+mj-lt"/>
              </a:rPr>
              <a:t>В </a:t>
            </a:r>
            <a:r>
              <a:rPr lang="vi-VN" sz="1400" dirty="0" smtClean="0">
                <a:latin typeface="+mj-lt"/>
              </a:rPr>
              <a:t>поле зору труби можна побачити чітку лінію на межі світлого і темного полів, яка відповідає граничному куту.</a:t>
            </a:r>
          </a:p>
        </p:txBody>
      </p:sp>
      <p:pic>
        <p:nvPicPr>
          <p:cNvPr id="3790868" name="Picture 20" descr="Картинки по запросу рефрактометр Аббе схем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357694"/>
            <a:ext cx="3169844" cy="2175123"/>
          </a:xfrm>
          <a:prstGeom prst="rect">
            <a:avLst/>
          </a:prstGeom>
          <a:noFill/>
        </p:spPr>
      </p:pic>
      <p:sp>
        <p:nvSpPr>
          <p:cNvPr id="3790870" name="AutoShape 22" descr="Картинки по запросу blue flowe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72" name="AutoShape 24" descr="Картинки по запросу blue flowe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74" name="AutoShape 26" descr="Картинки по запросу blue flowe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76" name="AutoShape 2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78" name="AutoShape 3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sp>
        <p:nvSpPr>
          <p:cNvPr id="3789827" name="Rectangle 3"/>
          <p:cNvSpPr>
            <a:spLocks noChangeArrowheads="1"/>
          </p:cNvSpPr>
          <p:nvPr/>
        </p:nvSpPr>
        <p:spPr bwMode="auto">
          <a:xfrm>
            <a:off x="285720" y="1178139"/>
            <a:ext cx="814393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Рефоактометри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забезпечені компенсаторами дисперсії, які компенсують розкладання білого світла призмою і направляють потік світла в сторону жовтого променя.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Для усунення цього явища перед об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єктивом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зорово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ї труби ставлять одну чи дві призми прямого зору (призми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Амічі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). Ця призма складається із трьох скляних призм з різними показниками заломлення і різною дисперсією. Призми розраховують так, що при проходженні через них кольорових променів тільки жовті промені, що відповідають за довжиною хвилі лінії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у спектрі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не змінюють свого напряму. Змінюючи положення призми, можна промені, розкладені вимірюваною призмою, зібрати в один білий промінь. Його напрям буде таким, як і променя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Показник заломлення, виміряний таким чином, практично співпадає по величині з показником заломлення, виміряним в монохроматичному жовтому світлі.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 рефрактометрах з компенсатором мірою дисперсії є поворот однієї призми компенсатора відносно другої до повного зникнення забарвлення межі поділу.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Визначити показник заломлення можна як у прохідному світлі (для прозорих речовин), так і у відбитому (для темних, забарвлених, мутних речовин). При дослідженні темних розчинів краще працювати у відбитому світлі для уникнення значного поглинання світла в шарі рідини, внаслідок чого контрастність світлових полів та різкість межі світла і тіні знижується.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роботі у відбитому світлі промені направляється у вікно нижньої камери рефрактометра (при роботі зі світлі, що проходить, промені направляються у вікно верхньої камери). У відбитому світлі світлорозподіл поля зору буде зворотнім в порівнянні зі світлорозподілом в прохідному світлі (темна частина буде світлішою). В іншому показники заломлення темних, забарвлених, мутних розчинів вимірюються так само, як і прозорих рідин.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При вимірах використовуються два методи: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 граничного заломлення променя і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 повного внутрішнього відбивання.</a:t>
            </a:r>
            <a:endParaRPr kumimoji="0" lang="uk-UA" sz="18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714356"/>
            <a:ext cx="308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Повне внутрішнє відбивання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14422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Якщо світло переходить з середовища з більшим показником заломлення n</a:t>
            </a:r>
            <a:r>
              <a:rPr lang="uk-UA" sz="1600" baseline="-25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1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(оптично густіше) в середовище з меншим показником заломлення 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n</a:t>
            </a:r>
            <a:r>
              <a:rPr lang="uk-UA" sz="1600" baseline="-25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2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(оптично рідше) (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n</a:t>
            </a:r>
            <a:r>
              <a:rPr lang="uk-UA" sz="1600" baseline="-25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1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 &gt; 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n</a:t>
            </a:r>
            <a:r>
              <a:rPr lang="uk-UA" sz="1600" baseline="-250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2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) (зі скла в повітря або з води в повітря),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то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згідно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закону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заломлений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промінь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віддаляється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від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нормалі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і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кут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стає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більшим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ніж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 кут </a:t>
            </a:r>
            <a:r>
              <a:rPr lang="ru-RU" sz="1600" dirty="0" err="1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падіння</a:t>
            </a:r>
            <a:r>
              <a:rPr lang="ru-RU" sz="1600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</a:rPr>
              <a:t>.</a:t>
            </a:r>
          </a:p>
        </p:txBody>
      </p:sp>
      <p:pic>
        <p:nvPicPr>
          <p:cNvPr id="3467266" name="Picture 2" descr="http://sverh-zadacha.ucoz.ru/lessons/Contents/optic/geom/pol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5734050" cy="2952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7158" y="550070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Cambria" pitchFamily="18" charset="0"/>
                <a:ea typeface="Times New Roman" pitchFamily="18" charset="0"/>
              </a:rPr>
              <a:t>При всіх кутах падіння, більших за </a:t>
            </a:r>
            <a:r>
              <a:rPr lang="el-GR" sz="1600" dirty="0" smtClean="0">
                <a:latin typeface="Cambria" pitchFamily="18" charset="0"/>
                <a:ea typeface="Times New Roman" pitchFamily="18" charset="0"/>
              </a:rPr>
              <a:t>α</a:t>
            </a:r>
            <a:r>
              <a:rPr lang="uk-UA" sz="1600" baseline="-25000" dirty="0" err="1" smtClean="0">
                <a:latin typeface="Cambria" pitchFamily="18" charset="0"/>
                <a:ea typeface="Times New Roman" pitchFamily="18" charset="0"/>
              </a:rPr>
              <a:t>гр</a:t>
            </a:r>
            <a:r>
              <a:rPr lang="uk-UA" sz="1600" dirty="0" smtClean="0">
                <a:latin typeface="Cambria" pitchFamily="18" charset="0"/>
                <a:ea typeface="Times New Roman" pitchFamily="18" charset="0"/>
              </a:rPr>
              <a:t> промінь не заломлюється, а повністю відбивається в перше середовище, причому інтенсивності відбитого і падаючого променів однакові. </a:t>
            </a:r>
            <a:endParaRPr lang="ru-RU" sz="1600" dirty="0" smtClean="0">
              <a:latin typeface="Cambria" pitchFamily="18" charset="0"/>
              <a:ea typeface="Times New Roman" pitchFamily="18" charset="0"/>
            </a:endParaRPr>
          </a:p>
        </p:txBody>
      </p:sp>
      <p:graphicFrame>
        <p:nvGraphicFramePr>
          <p:cNvPr id="3467268" name="Object 4"/>
          <p:cNvGraphicFramePr>
            <a:graphicFrameLocks noChangeAspect="1"/>
          </p:cNvGraphicFramePr>
          <p:nvPr/>
        </p:nvGraphicFramePr>
        <p:xfrm>
          <a:off x="3430588" y="4500563"/>
          <a:ext cx="2984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0200" name="Формула" r:id="rId4" imgW="152280" imgH="215640" progId="Equation.3">
                  <p:embed/>
                </p:oleObj>
              </mc:Choice>
              <mc:Fallback>
                <p:oleObj name="Формула" r:id="rId4" imgW="1522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588" y="4500563"/>
                        <a:ext cx="29845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7269" name="Object 5"/>
          <p:cNvGraphicFramePr>
            <a:graphicFrameLocks noChangeAspect="1"/>
          </p:cNvGraphicFramePr>
          <p:nvPr/>
        </p:nvGraphicFramePr>
        <p:xfrm>
          <a:off x="4714876" y="2593725"/>
          <a:ext cx="285752" cy="373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0201" name="Формула" r:id="rId6" imgW="164880" imgH="215640" progId="Equation.3">
                  <p:embed/>
                </p:oleObj>
              </mc:Choice>
              <mc:Fallback>
                <p:oleObj name="Формула" r:id="rId6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593725"/>
                        <a:ext cx="285752" cy="373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7270" name="Object 6"/>
          <p:cNvGraphicFramePr>
            <a:graphicFrameLocks noChangeAspect="1"/>
          </p:cNvGraphicFramePr>
          <p:nvPr/>
        </p:nvGraphicFramePr>
        <p:xfrm>
          <a:off x="4929190" y="4572008"/>
          <a:ext cx="873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0202" name="Формула" r:id="rId8" imgW="444240" imgH="215640" progId="Equation.3">
                  <p:embed/>
                </p:oleObj>
              </mc:Choice>
              <mc:Fallback>
                <p:oleObj name="Формула" r:id="rId8" imgW="4442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572008"/>
                        <a:ext cx="873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16" name="Picture 16" descr="Картинки по запросу полное внутреннее отражение"/>
          <p:cNvPicPr>
            <a:picLocks noChangeAspect="1" noChangeArrowheads="1"/>
          </p:cNvPicPr>
          <p:nvPr/>
        </p:nvPicPr>
        <p:blipFill>
          <a:blip r:embed="rId3" cstate="print"/>
          <a:srcRect b="5759"/>
          <a:stretch>
            <a:fillRect/>
          </a:stretch>
        </p:blipFill>
        <p:spPr bwMode="auto">
          <a:xfrm>
            <a:off x="785786" y="1357298"/>
            <a:ext cx="3714750" cy="3429024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pic>
        <p:nvPicPr>
          <p:cNvPr id="10" name="Picture 8" descr="http://www.physics.ru/courses/op25part2/content/chapter3/section/paragraph1/images/3-1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64" y="4786322"/>
            <a:ext cx="2388710" cy="1988572"/>
          </a:xfrm>
          <a:prstGeom prst="rect">
            <a:avLst/>
          </a:prstGeom>
          <a:noFill/>
        </p:spPr>
      </p:pic>
      <p:graphicFrame>
        <p:nvGraphicFramePr>
          <p:cNvPr id="3788802" name="Object 5"/>
          <p:cNvGraphicFramePr>
            <a:graphicFrameLocks noChangeAspect="1"/>
          </p:cNvGraphicFramePr>
          <p:nvPr/>
        </p:nvGraphicFramePr>
        <p:xfrm>
          <a:off x="3428992" y="1428736"/>
          <a:ext cx="1359486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6" name="Equation" r:id="rId5" imgW="507960" imgH="342720" progId="">
                  <p:embed/>
                </p:oleObj>
              </mc:Choice>
              <mc:Fallback>
                <p:oleObj name="Equation" r:id="rId5" imgW="507960" imgH="34272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428736"/>
                        <a:ext cx="1359486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06" name="AutoShape 6" descr="Картинки по запросу повне внутрышнэ выдби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808" name="AutoShape 8" descr="Картинки по запросу повне внутрышнэ выдбива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810" name="AutoShape 10" descr="https://disted.edu.vn.ua/media/images/LuDmila/fizika_7/u10_/image01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812" name="AutoShape 12" descr="Картинки по запросу sl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8814" name="AutoShape 14" descr="Картинки по запросу полное внутреннее от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643306" y="271462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407194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endParaRPr lang="ru-RU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214942" y="164305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Якщо зростає кут падання </a:t>
            </a:r>
            <a:r>
              <a:rPr lang="en-US" sz="1400" i="1" dirty="0" err="1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то ще більше зростає  кут заломлення </a:t>
            </a:r>
            <a:r>
              <a:rPr lang="en-US" sz="1400" i="1" dirty="0" smtClean="0">
                <a:solidFill>
                  <a:srgbClr val="0000FF"/>
                </a:solidFill>
                <a:latin typeface="+mj-lt"/>
              </a:rPr>
              <a:t>j</a:t>
            </a:r>
            <a:endParaRPr lang="ru-RU" sz="1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2500306"/>
            <a:ext cx="3214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При певному куті падання </a:t>
            </a:r>
            <a:r>
              <a:rPr lang="en-US" sz="1400" i="1" dirty="0" err="1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uk-UA" sz="1400" baseline="-25000" dirty="0" err="1" smtClean="0">
                <a:solidFill>
                  <a:srgbClr val="0000FF"/>
                </a:solidFill>
                <a:latin typeface="+mj-lt"/>
              </a:rPr>
              <a:t>гр</a:t>
            </a:r>
            <a:r>
              <a:rPr lang="uk-UA" sz="1400" baseline="-250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кут заломлення </a:t>
            </a:r>
            <a:r>
              <a:rPr lang="en-US" sz="1400" i="1" dirty="0" smtClean="0">
                <a:solidFill>
                  <a:srgbClr val="0000FF"/>
                </a:solidFill>
                <a:latin typeface="+mj-lt"/>
              </a:rPr>
              <a:t>j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 стає рівним 90</a:t>
            </a:r>
            <a:r>
              <a:rPr lang="uk-UA" sz="1400" baseline="30000" dirty="0" smtClean="0">
                <a:solidFill>
                  <a:srgbClr val="0000FF"/>
                </a:solidFill>
                <a:latin typeface="+mj-lt"/>
              </a:rPr>
              <a:t>о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С- </a:t>
            </a:r>
          </a:p>
          <a:p>
            <a:pPr algn="ctr"/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промінь повністю відбивається від межі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розділу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середовищ</a:t>
            </a:r>
            <a:endParaRPr lang="ru-RU" sz="1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857752" y="1785926"/>
            <a:ext cx="285752" cy="21431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88819" name="Object 5"/>
          <p:cNvGraphicFramePr>
            <a:graphicFrameLocks noChangeAspect="1"/>
          </p:cNvGraphicFramePr>
          <p:nvPr/>
        </p:nvGraphicFramePr>
        <p:xfrm>
          <a:off x="5357818" y="3929066"/>
          <a:ext cx="25130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7" name="Equation" r:id="rId7" imgW="939600" imgH="355320" progId="">
                  <p:embed/>
                </p:oleObj>
              </mc:Choice>
              <mc:Fallback>
                <p:oleObj name="Equation" r:id="rId7" imgW="939600" imgH="35532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3929066"/>
                        <a:ext cx="2513013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трелка вниз 24"/>
          <p:cNvSpPr/>
          <p:nvPr/>
        </p:nvSpPr>
        <p:spPr>
          <a:xfrm>
            <a:off x="6643702" y="2143116"/>
            <a:ext cx="214314" cy="28575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500826" y="3571876"/>
            <a:ext cx="214314" cy="28575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6314" y="4857760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Якщо друге середовище повітря, то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n</a:t>
            </a:r>
            <a:r>
              <a:rPr lang="uk-UA" sz="1400" baseline="-25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=1</a:t>
            </a:r>
            <a:endParaRPr lang="ru-RU" sz="14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572264" y="5214950"/>
            <a:ext cx="214314" cy="28575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88820" name="Object 5"/>
          <p:cNvGraphicFramePr>
            <a:graphicFrameLocks noChangeAspect="1"/>
          </p:cNvGraphicFramePr>
          <p:nvPr/>
        </p:nvGraphicFramePr>
        <p:xfrm>
          <a:off x="3857620" y="5429264"/>
          <a:ext cx="25130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8" name="Equation" r:id="rId9" imgW="939600" imgH="355320" progId="">
                  <p:embed/>
                </p:oleObj>
              </mc:Choice>
              <mc:Fallback>
                <p:oleObj name="Equation" r:id="rId9" imgW="939600" imgH="35532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429264"/>
                        <a:ext cx="251301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21" name="Object 21"/>
          <p:cNvGraphicFramePr>
            <a:graphicFrameLocks noChangeAspect="1"/>
          </p:cNvGraphicFramePr>
          <p:nvPr/>
        </p:nvGraphicFramePr>
        <p:xfrm>
          <a:off x="7000892" y="5500702"/>
          <a:ext cx="1279551" cy="82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849" name="Equation" r:id="rId11" imgW="533160" imgH="342720" progId="">
                  <p:embed/>
                </p:oleObj>
              </mc:Choice>
              <mc:Fallback>
                <p:oleObj name="Equation" r:id="rId11" imgW="533160" imgH="34272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5500702"/>
                        <a:ext cx="1279551" cy="822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Овал 30"/>
          <p:cNvSpPr/>
          <p:nvPr/>
        </p:nvSpPr>
        <p:spPr>
          <a:xfrm>
            <a:off x="6929454" y="5429264"/>
            <a:ext cx="164307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5000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Вимірювання методом граничного кута заломлення рефрактометрі </a:t>
            </a:r>
            <a:r>
              <a:rPr lang="uk-UA" b="1" cap="all" dirty="0" smtClean="0"/>
              <a:t>рпл</a:t>
            </a:r>
            <a:r>
              <a:rPr lang="uk-UA" b="1" dirty="0" smtClean="0"/>
              <a:t>−4</a:t>
            </a:r>
            <a:endParaRPr lang="ru-RU" dirty="0"/>
          </a:p>
        </p:txBody>
      </p:sp>
      <p:sp>
        <p:nvSpPr>
          <p:cNvPr id="3781633" name="Rectangle 1"/>
          <p:cNvSpPr>
            <a:spLocks noChangeArrowheads="1"/>
          </p:cNvSpPr>
          <p:nvPr/>
        </p:nvSpPr>
        <p:spPr bwMode="auto">
          <a:xfrm>
            <a:off x="214282" y="1185620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 рефрактометрі РПЛ−4 показники заломлення прозорих розчинів визначаються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методом граничного кута заломлення.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Визначення показника заломлення речовин зводиться зазвичай до вимірювання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граничного кута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заломлення на межі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рідина-скло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Якщо середовище 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це рідина, показник заломлення якої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треба виміряти, середовище ІІ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скло призми з показником заломлення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показники заломлення відносно повітря), то задавши кут падіння променя в розчині, рівним 90° (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і=1), отримаємо рівняння, що дозволяє вимірювати показник заломлення розчину за значенням граничного кута заломлення в склі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16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1634" name="Object 2"/>
          <p:cNvGraphicFramePr>
            <a:graphicFrameLocks noChangeAspect="1"/>
          </p:cNvGraphicFramePr>
          <p:nvPr/>
        </p:nvGraphicFramePr>
        <p:xfrm>
          <a:off x="4286248" y="4429132"/>
          <a:ext cx="1160868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648" name="Equation" r:id="rId3" imgW="736600" imgH="431800" progId="">
                  <p:embed/>
                </p:oleObj>
              </mc:Choice>
              <mc:Fallback>
                <p:oleObj name="Equation" r:id="rId3" imgW="736600" imgH="43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8" y="4429132"/>
                        <a:ext cx="1160868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1636" name="Rectangle 4"/>
          <p:cNvSpPr>
            <a:spLocks noChangeArrowheads="1"/>
          </p:cNvSpPr>
          <p:nvPr/>
        </p:nvSpPr>
        <p:spPr bwMode="auto">
          <a:xfrm>
            <a:off x="500034" y="3286124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Звідси, щоб знайти показник заломлення рідини, треба виміряти граничний кут заломлення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uk-UA" sz="1600" b="0" i="0" u="none" strike="noStrike" cap="none" normalizeH="0" baseline="-3000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(якщо показник заломлення призми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відомий):</a:t>
            </a:r>
            <a:endParaRPr kumimoji="0" lang="uk-UA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81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1637" name="Object 5"/>
          <p:cNvGraphicFramePr>
            <a:graphicFrameLocks noChangeAspect="1"/>
          </p:cNvGraphicFramePr>
          <p:nvPr/>
        </p:nvGraphicFramePr>
        <p:xfrm>
          <a:off x="4071934" y="3929066"/>
          <a:ext cx="1492177" cy="42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649" name="Equation" r:id="rId5" imgW="888614" imgH="241195" progId="">
                  <p:embed/>
                </p:oleObj>
              </mc:Choice>
              <mc:Fallback>
                <p:oleObj name="Equation" r:id="rId5" imgW="888614" imgH="24119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3929066"/>
                        <a:ext cx="1492177" cy="4286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1639" name="Rectangle 7"/>
          <p:cNvSpPr>
            <a:spLocks noChangeArrowheads="1"/>
          </p:cNvSpPr>
          <p:nvPr/>
        </p:nvSpPr>
        <p:spPr bwMode="auto">
          <a:xfrm>
            <a:off x="500034" y="5072074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Практично за  методом граничного кута вимірюється не безпосередньо кут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uk-UA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гр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а кут β між променем, який вийшов з призми, і перпендикуляром до вихідної грані.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5551" y="908720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62473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pic>
        <p:nvPicPr>
          <p:cNvPr id="7" name="Рисунок 6" descr="5-1-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345" y="4077072"/>
            <a:ext cx="3726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1745" name="Rectangle 1"/>
          <p:cNvSpPr>
            <a:spLocks noChangeArrowheads="1"/>
          </p:cNvSpPr>
          <p:nvPr/>
        </p:nvSpPr>
        <p:spPr bwMode="auto">
          <a:xfrm>
            <a:off x="3203848" y="5751300"/>
            <a:ext cx="3868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Хід променів через верхню і нижню призму рефрактометра.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871747" name="Rectangle 3"/>
          <p:cNvSpPr>
            <a:spLocks noChangeArrowheads="1"/>
          </p:cNvSpPr>
          <p:nvPr/>
        </p:nvSpPr>
        <p:spPr bwMode="auto">
          <a:xfrm>
            <a:off x="214282" y="923193"/>
            <a:ext cx="871543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Розглянемо хід променів через призми рефрактометра.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Основною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частиною рефрактометра є дві призми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(рис.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1), які виготовлені із скла, що має назву флінт. Призма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 добре відполірованою гранню називається вимірювальною, вона  нерухома і зроблена з важкого крона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=1,5724), а призма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освітлювальною. Грань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що повернута до призми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є матовою.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Вузький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проміжок (~0,1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 між призмами заповнюється досліджуваним розчином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оказники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заломлення можна вимірювати в межах від 1,300 до 1,540 з точністю 0,001%. Спрямований перпендикулярно на освітлювальну призму світловий промінь проходить в досліджувану рідину, заломлюється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жі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її з вимірювальною призмою, потім заломлюється на межі з повітрям і потрапляє в зорову трубу.  Промені світла, що падають на призму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переходять у шар розчину під різними можливими кутами (від 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до 90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), попадаючи на межу розділу між розчином та призмою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також під кутами від 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до 90</a:t>
            </a:r>
            <a:r>
              <a:rPr kumimoji="0" lang="uk-UA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При такому способі освітлення не можна отримати промені, що строго ковзають по вхідний межі вимірювальної призми. Однак, оскільки шар рідини дуже тонкий, то граничний промінь, що спостерігається в такій системі, в необхідних межах точності відповідає граничному променю заломлення.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555" y="4237858"/>
            <a:ext cx="50057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Показник заломлення скла  </a:t>
            </a: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1400" baseline="-30000" dirty="0" smtClean="0"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 призми </a:t>
            </a:r>
            <a:r>
              <a:rPr lang="uk-UA" sz="1400" i="1" dirty="0" smtClean="0"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 більший від показника заломлення  досліджуваного розчину </a:t>
            </a: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, а тому в призмі </a:t>
            </a:r>
            <a:r>
              <a:rPr lang="uk-UA" sz="1400" i="1" dirty="0" smtClean="0"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 заломлені промені будуть розповсюджуватись під кутами від 0</a:t>
            </a:r>
            <a:r>
              <a:rPr lang="uk-UA" sz="1400" baseline="30000" dirty="0" smtClean="0">
                <a:latin typeface="+mj-lt"/>
                <a:ea typeface="Calibri" pitchFamily="34" charset="0"/>
                <a:cs typeface="Times New Roman" pitchFamily="18" charset="0"/>
              </a:rPr>
              <a:t>º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 аж до граничного кута </a:t>
            </a:r>
            <a:r>
              <a:rPr lang="en-US" sz="1400" dirty="0" smtClean="0">
                <a:latin typeface="+mj-lt"/>
                <a:ea typeface="Calibri" pitchFamily="34" charset="0"/>
                <a:cs typeface="Times New Roman" pitchFamily="18" charset="0"/>
              </a:rPr>
              <a:t>r</a:t>
            </a:r>
            <a:r>
              <a:rPr lang="uk-UA" sz="1400" baseline="-30000" dirty="0" smtClean="0">
                <a:latin typeface="+mj-lt"/>
                <a:ea typeface="Calibri" pitchFamily="34" charset="0"/>
                <a:cs typeface="Times New Roman" pitchFamily="18" charset="0"/>
              </a:rPr>
              <a:t>гр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. Далі промені виходять з призми В </a:t>
            </a:r>
            <a:r>
              <a:rPr lang="uk-UA" sz="14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у повітря, зазнавши ще одного заломлення</a:t>
            </a:r>
            <a:r>
              <a:rPr lang="uk-UA" sz="14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uk-UA" sz="1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750676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sp>
        <p:nvSpPr>
          <p:cNvPr id="3787780" name="Rectangle 4"/>
          <p:cNvSpPr>
            <a:spLocks noChangeArrowheads="1"/>
          </p:cNvSpPr>
          <p:nvPr/>
        </p:nvSpPr>
        <p:spPr bwMode="auto">
          <a:xfrm>
            <a:off x="214282" y="1187633"/>
            <a:ext cx="87154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кспериментально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виміряти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 можна. Але певній величині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</a:t>
            </a:r>
            <a:r>
              <a:rPr kumimoji="0" lang="uk-UA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завжди відповідає певне значення кута β виходу променя з вимірювальної призми в повітря. Кут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виходу променя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К–О–М–Е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з призми В залежить від показників заломлення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розчину і скла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kumimoji="0" lang="en-US" sz="1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c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, а також і від заломлюючого кута призми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sym typeface="Symbol" pitchFamily="18" charset="2"/>
              </a:rPr>
              <a:t>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(близько 60º).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Можна отримати співвідношення, яке пов’язує показник заломлення досліджуваної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речовини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  <a:sym typeface="Symbol" pitchFamily="18" charset="2"/>
              </a:rPr>
              <a:t> з кутом виходу граничного променя з вимірювальної призми в повітря </a:t>
            </a: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37877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7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744004"/>
              </p:ext>
            </p:extLst>
          </p:nvPr>
        </p:nvGraphicFramePr>
        <p:xfrm>
          <a:off x="3059832" y="2338165"/>
          <a:ext cx="390051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7789" name="Equation" r:id="rId3" imgW="2235200" imgH="292100" progId="">
                  <p:embed/>
                </p:oleObj>
              </mc:Choice>
              <mc:Fallback>
                <p:oleObj name="Equation" r:id="rId3" imgW="2235200" imgH="2921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338165"/>
                        <a:ext cx="3900515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 descr="5-1-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86124"/>
            <a:ext cx="3314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872160" y="6250201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Хід променів через верхню і нижню призму рефрактометра.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3787783" name="Rectangle 7"/>
          <p:cNvSpPr>
            <a:spLocks noChangeArrowheads="1"/>
          </p:cNvSpPr>
          <p:nvPr/>
        </p:nvSpPr>
        <p:spPr bwMode="auto">
          <a:xfrm>
            <a:off x="15244" y="2741548"/>
            <a:ext cx="57150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Оскільки величин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і φ є сталими і визначаються незалежно, то при різних значеннях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буде змінюватися лише β.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Знаючи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показник заломлення </a:t>
            </a:r>
            <a:r>
              <a:rPr kumimoji="0" lang="en-US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</a:t>
            </a:r>
            <a:r>
              <a:rPr kumimoji="0" lang="uk-UA" sz="1600" b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вимірювальної призми для довжини хвилі λ і кут β виходу граничного кута, можна вирахувати показник заломлення досліджуваної рідини для довжини хвилі λ.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Величину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кута β, і  показник заломлення речовини, оцінюють за допомогою зорової труби рефрактометра, навівши візир окуляра рефрактометра на межу світла і тіні, яка спостерігається у фокальній площині зорової труби.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аломлені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промені не виходять за межі граничного променя і простір за ним не має світла, а граничний промінь є межею світла і тіні. Якщо на шляху променя, який відповідає граничному куту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гр.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</a:t>
            </a:r>
            <a:r>
              <a:rPr kumimoji="0" lang="uk-UA" sz="1600" b="0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поставити зорову трубу, то в її окулярі побачимо поле зору, яке поділено променем на світлу і темну зони.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85860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FF0000"/>
                </a:solidFill>
                <a:latin typeface="+mj-lt"/>
              </a:rPr>
              <a:t>	Рефрактометричний</a:t>
            </a:r>
            <a:r>
              <a:rPr lang="uk-UA" sz="1400" dirty="0" smtClean="0">
                <a:latin typeface="+mj-lt"/>
              </a:rPr>
              <a:t> </a:t>
            </a:r>
            <a:r>
              <a:rPr lang="uk-UA" sz="1400" dirty="0" smtClean="0">
                <a:latin typeface="+mj-lt"/>
              </a:rPr>
              <a:t>метод </a:t>
            </a:r>
            <a:r>
              <a:rPr lang="uk-UA" sz="1400" dirty="0" err="1" smtClean="0">
                <a:latin typeface="+mj-lt"/>
              </a:rPr>
              <a:t>грунтується</a:t>
            </a:r>
            <a:r>
              <a:rPr lang="uk-UA" sz="1400" dirty="0" smtClean="0">
                <a:latin typeface="+mj-lt"/>
              </a:rPr>
              <a:t> на </a:t>
            </a:r>
            <a:r>
              <a:rPr lang="uk-UA" sz="1400" dirty="0" smtClean="0">
                <a:solidFill>
                  <a:srgbClr val="0000FF"/>
                </a:solidFill>
                <a:latin typeface="+mj-lt"/>
              </a:rPr>
              <a:t>явищі поляризації </a:t>
            </a:r>
            <a:r>
              <a:rPr lang="uk-UA" sz="1400" dirty="0" smtClean="0">
                <a:latin typeface="+mj-lt"/>
              </a:rPr>
              <a:t>молекул під дією світла.</a:t>
            </a:r>
            <a:endParaRPr lang="ru-RU" sz="1400" dirty="0">
              <a:latin typeface="+mj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Електричне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поле,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якому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перебуває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речовина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впливає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атоми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електрони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Під його впливом відбувається орієнтація полярних молекул відповідно до напрямку поля (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орієнтаційна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поляризація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), зміщення атомів у молекулі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атомна поляризація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і зміщення електронів відносно ядер атомів (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електронна поляризація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через яку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проходять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електромагнітні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збуджується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змінне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електричне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поле,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сприяє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поляризації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764033"/>
            <a:ext cx="8358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+mj-lt"/>
              </a:rPr>
              <a:t>Діелектрик</a:t>
            </a:r>
            <a:r>
              <a:rPr lang="ru-RU" sz="1500" dirty="0" smtClean="0">
                <a:latin typeface="+mj-lt"/>
              </a:rPr>
              <a:t>, </a:t>
            </a:r>
            <a:r>
              <a:rPr lang="ru-RU" sz="1500" dirty="0" err="1" smtClean="0">
                <a:latin typeface="+mj-lt"/>
              </a:rPr>
              <a:t>поміщений</a:t>
            </a:r>
            <a:r>
              <a:rPr lang="ru-RU" sz="1500" dirty="0" smtClean="0">
                <a:latin typeface="+mj-lt"/>
              </a:rPr>
              <a:t> у </a:t>
            </a:r>
            <a:r>
              <a:rPr lang="ru-RU" sz="1500" dirty="0" err="1" smtClean="0">
                <a:latin typeface="+mj-lt"/>
              </a:rPr>
              <a:t>зовнішнє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електричне</a:t>
            </a:r>
            <a:r>
              <a:rPr lang="ru-RU" sz="1500" dirty="0" smtClean="0">
                <a:latin typeface="+mj-lt"/>
              </a:rPr>
              <a:t> поле, </a:t>
            </a:r>
            <a:r>
              <a:rPr lang="ru-RU" sz="1500" dirty="0" err="1" smtClean="0">
                <a:latin typeface="+mj-lt"/>
              </a:rPr>
              <a:t>поляризується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під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дією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цього</a:t>
            </a:r>
            <a:r>
              <a:rPr lang="ru-RU" sz="1500" dirty="0" smtClean="0">
                <a:latin typeface="+mj-lt"/>
              </a:rPr>
              <a:t> поля. </a:t>
            </a:r>
            <a:endParaRPr lang="en-US" sz="1500" dirty="0" smtClean="0">
              <a:latin typeface="+mj-lt"/>
            </a:endParaRPr>
          </a:p>
          <a:p>
            <a:pPr algn="just"/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Поляризацією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діелектрика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називається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процес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набуття</a:t>
            </a:r>
            <a:r>
              <a:rPr lang="ru-RU" sz="1500" dirty="0" smtClean="0">
                <a:latin typeface="+mj-lt"/>
              </a:rPr>
              <a:t> ним </a:t>
            </a:r>
            <a:r>
              <a:rPr lang="ru-RU" sz="1500" dirty="0" err="1" smtClean="0">
                <a:latin typeface="+mj-lt"/>
              </a:rPr>
              <a:t>відмінного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від</a:t>
            </a:r>
            <a:r>
              <a:rPr lang="ru-RU" sz="1500" dirty="0" smtClean="0">
                <a:latin typeface="+mj-lt"/>
              </a:rPr>
              <a:t> нуля </a:t>
            </a:r>
            <a:r>
              <a:rPr lang="ru-RU" sz="1500" dirty="0" err="1" smtClean="0">
                <a:latin typeface="+mj-lt"/>
              </a:rPr>
              <a:t>макроскопічного</a:t>
            </a:r>
            <a:r>
              <a:rPr lang="ru-RU" sz="1500" dirty="0" smtClean="0">
                <a:latin typeface="+mj-lt"/>
              </a:rPr>
              <a:t> дипольного моменту</a:t>
            </a:r>
            <a:endParaRPr lang="ru-RU" sz="15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643314"/>
            <a:ext cx="635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 smtClean="0">
                <a:latin typeface="+mj-lt"/>
              </a:rPr>
              <a:t>Ступінь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поляризації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діелектрика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характеризується</a:t>
            </a:r>
            <a:r>
              <a:rPr lang="ru-RU" sz="1500" dirty="0" smtClean="0">
                <a:latin typeface="+mj-lt"/>
              </a:rPr>
              <a:t> векторною величиною, яка </a:t>
            </a:r>
            <a:r>
              <a:rPr lang="ru-RU" sz="1500" dirty="0" err="1" smtClean="0">
                <a:latin typeface="+mj-lt"/>
              </a:rPr>
              <a:t>називається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поляризованістю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або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вектором </a:t>
            </a: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поляризації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500" dirty="0" smtClean="0">
                <a:latin typeface="+mj-lt"/>
              </a:rPr>
              <a:t>(</a:t>
            </a:r>
            <a:r>
              <a:rPr lang="ru-RU" sz="1500" b="1" i="1" dirty="0" smtClean="0">
                <a:solidFill>
                  <a:srgbClr val="FF0000"/>
                </a:solidFill>
                <a:latin typeface="+mj-lt"/>
              </a:rPr>
              <a:t>Р</a:t>
            </a:r>
            <a:r>
              <a:rPr lang="ru-RU" sz="1500" dirty="0" smtClean="0">
                <a:latin typeface="+mj-lt"/>
              </a:rPr>
              <a:t>). </a:t>
            </a:r>
            <a:r>
              <a:rPr lang="ru-RU" sz="1500" dirty="0" err="1" smtClean="0">
                <a:latin typeface="+mj-lt"/>
              </a:rPr>
              <a:t>Поляризованість</a:t>
            </a:r>
            <a:r>
              <a:rPr lang="ru-RU" sz="1500" dirty="0" smtClean="0">
                <a:latin typeface="+mj-lt"/>
              </a:rPr>
              <a:t> Р </a:t>
            </a:r>
            <a:r>
              <a:rPr lang="ru-RU" sz="1500" dirty="0" err="1" smtClean="0">
                <a:latin typeface="+mj-lt"/>
              </a:rPr>
              <a:t>називають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solidFill>
                  <a:srgbClr val="0D0DE3"/>
                </a:solidFill>
                <a:latin typeface="+mj-lt"/>
              </a:rPr>
              <a:t>поляризацією</a:t>
            </a:r>
            <a:r>
              <a:rPr lang="ru-RU" sz="1500" dirty="0" smtClean="0">
                <a:latin typeface="+mj-lt"/>
              </a:rPr>
              <a:t>, </a:t>
            </a:r>
            <a:r>
              <a:rPr lang="ru-RU" sz="1500" dirty="0" err="1" smtClean="0">
                <a:latin typeface="+mj-lt"/>
              </a:rPr>
              <a:t>розуміючи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під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цим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кількісну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міру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процесу</a:t>
            </a:r>
            <a:r>
              <a:rPr lang="ru-RU" sz="1500" dirty="0" smtClean="0">
                <a:latin typeface="+mj-lt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4143380"/>
            <a:ext cx="18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D0DE3"/>
                </a:solidFill>
              </a:rPr>
              <a:t>де </a:t>
            </a:r>
            <a:r>
              <a:rPr lang="en-US" sz="1400" i="1" dirty="0" smtClean="0">
                <a:solidFill>
                  <a:srgbClr val="0D0DE3"/>
                </a:solidFill>
              </a:rPr>
              <a:t>N</a:t>
            </a:r>
            <a:r>
              <a:rPr lang="en-US" sz="1400" dirty="0" smtClean="0">
                <a:solidFill>
                  <a:srgbClr val="0D0DE3"/>
                </a:solidFill>
              </a:rPr>
              <a:t> - </a:t>
            </a:r>
            <a:r>
              <a:rPr lang="ru-RU" sz="1400" dirty="0" smtClean="0">
                <a:solidFill>
                  <a:srgbClr val="0D0DE3"/>
                </a:solidFill>
              </a:rPr>
              <a:t>число молекул</a:t>
            </a:r>
          </a:p>
          <a:p>
            <a:r>
              <a:rPr lang="ru-RU" sz="1400" dirty="0" smtClean="0">
                <a:solidFill>
                  <a:srgbClr val="0D0DE3"/>
                </a:solidFill>
              </a:rPr>
              <a:t> в </a:t>
            </a:r>
            <a:r>
              <a:rPr lang="ru-RU" sz="1400" dirty="0" err="1" smtClean="0">
                <a:solidFill>
                  <a:srgbClr val="0D0DE3"/>
                </a:solidFill>
              </a:rPr>
              <a:t>об'ємі</a:t>
            </a:r>
            <a:r>
              <a:rPr lang="ru-RU" sz="1400" dirty="0" smtClean="0">
                <a:solidFill>
                  <a:srgbClr val="0D0DE3"/>
                </a:solidFill>
              </a:rPr>
              <a:t> </a:t>
            </a:r>
            <a:r>
              <a:rPr lang="en-US" sz="1400" i="1" dirty="0" smtClean="0">
                <a:solidFill>
                  <a:srgbClr val="0D0DE3"/>
                </a:solidFill>
              </a:rPr>
              <a:t>V</a:t>
            </a:r>
            <a:r>
              <a:rPr lang="ru-RU" sz="1400" dirty="0" smtClean="0">
                <a:solidFill>
                  <a:srgbClr val="0D0DE3"/>
                </a:solidFill>
              </a:rPr>
              <a:t>. </a:t>
            </a:r>
            <a:endParaRPr lang="ru-RU" sz="1400" dirty="0">
              <a:solidFill>
                <a:srgbClr val="0D0DE3"/>
              </a:solidFill>
            </a:endParaRP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7215206" y="3357562"/>
          <a:ext cx="1357322" cy="7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168" name="Формула" r:id="rId3" imgW="761669" imgH="431613" progId="Equation.3">
                  <p:embed/>
                </p:oleObj>
              </mc:Choice>
              <mc:Fallback>
                <p:oleObj name="Формула" r:id="rId3" imgW="761669" imgH="431613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357562"/>
                        <a:ext cx="1357322" cy="7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34" y="4714884"/>
            <a:ext cx="2143140" cy="190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Прямоугольник 24"/>
          <p:cNvSpPr/>
          <p:nvPr/>
        </p:nvSpPr>
        <p:spPr>
          <a:xfrm>
            <a:off x="3162390" y="5014924"/>
            <a:ext cx="5296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Поляризованість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характеристика діелектричних властивостей речовини, коефіцієнт пропорційності між вектором поляризації та напруженістю електричного поля. </a:t>
            </a:r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3857620" y="3214686"/>
          <a:ext cx="2889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169" name="Формула" r:id="rId6" imgW="139639" imgH="203112" progId="Equation.3">
                  <p:embed/>
                </p:oleObj>
              </mc:Choice>
              <mc:Fallback>
                <p:oleObj name="Формула" r:id="rId6" imgW="139639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214686"/>
                        <a:ext cx="2889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Рефрактометри</a:t>
            </a:r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uk-UA" b="1" dirty="0" smtClean="0"/>
              <a:t>Методи вимірювання показника заломлення</a:t>
            </a:r>
            <a:endParaRPr lang="ru-RU" dirty="0"/>
          </a:p>
        </p:txBody>
      </p:sp>
      <p:sp>
        <p:nvSpPr>
          <p:cNvPr id="3786753" name="Rectangle 1"/>
          <p:cNvSpPr>
            <a:spLocks noChangeArrowheads="1"/>
          </p:cNvSpPr>
          <p:nvPr/>
        </p:nvSpPr>
        <p:spPr bwMode="auto">
          <a:xfrm>
            <a:off x="357158" y="1514873"/>
            <a:ext cx="4799982" cy="45243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відбитому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матову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грань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вимірювальної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розсіюються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межу В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заломлюються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скло-рідина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впадуть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межу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кутом,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граничного,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призмі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відбивання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вийдуть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зорової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труби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спостерігатися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яскравоосвітлена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нижня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чорна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Рефрактометр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–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універсальна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прилад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придатний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вимірювання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межах.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Верхня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межа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визначається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нерівністю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n&lt;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досліджуваного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розчину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n повинен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менший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ru-RU" sz="16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вимірювальної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призми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Нижня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межа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залежить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конструкції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приладу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заломлюючого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кута φ,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розмірів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призми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5-1-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357298"/>
            <a:ext cx="3314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57818" y="4445299"/>
            <a:ext cx="3246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Хід променів через верхню і нижню призму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рефрактометра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двокомпонентних</a:t>
            </a:r>
            <a:r>
              <a:rPr lang="ru-RU" b="1" dirty="0" smtClean="0"/>
              <a:t> систем.</a:t>
            </a:r>
            <a:endParaRPr lang="ru-RU" dirty="0"/>
          </a:p>
        </p:txBody>
      </p:sp>
      <p:sp>
        <p:nvSpPr>
          <p:cNvPr id="3783681" name="Rectangle 1"/>
          <p:cNvSpPr>
            <a:spLocks noChangeArrowheads="1"/>
          </p:cNvSpPr>
          <p:nvPr/>
        </p:nvSpPr>
        <p:spPr bwMode="auto">
          <a:xfrm>
            <a:off x="285720" y="1214422"/>
            <a:ext cx="8501122" cy="41857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гомогенної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двокомпонентної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складу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встановлюється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експериментально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шляхом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для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систем,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компонентів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відомо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підставі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отриманих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даних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викреслюють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калібрувальний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графік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у координатах: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– склад.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Вимірявши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графіком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визначити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склад.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Деколи визначення концентрації проводять за таблицями, складеними для сумішей певного складу. Для багатьох водних розчинів кислот, основ, солей, як і для розчинів цукру, різних спиртів, гліцерину та інших речовин, що мають значення в хімічній технології, показники заломлення при різних концентраціях і температурах належно виміряні і в цих випадках можна користуватися таблицею.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Велика різниця в показниках заломлення компонентів системи поряд з підвищеною точністю вимірювання показників заломлення забезпечує і більшу точність аналізу.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різниця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показниках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заломлення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складають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систему,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дорівнює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приблизно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0,1, то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точність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скласти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соті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частки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відсотка</a:t>
            </a:r>
            <a:r>
              <a:rPr kumimoji="0" lang="ru-RU" sz="1400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     </a:t>
            </a:r>
            <a:endParaRPr kumimoji="0" lang="ru-RU" sz="9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Визначити концентрацію розчинів речовин рефрактометричним методом можна двома способами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розрахунковим та графічним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 використанні графічного способу визначення концентрації розчину речовини будують калібрувальний графік у координатах n-C, вимірюють показник заломлення розчину і за графіком знаходять відповідну концентрацію.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83683" name="AutoShape 3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578647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785794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двокомпонентних</a:t>
            </a:r>
            <a:r>
              <a:rPr lang="ru-RU" b="1" dirty="0" smtClean="0"/>
              <a:t> систем.</a:t>
            </a:r>
            <a:endParaRPr lang="ru-RU" dirty="0"/>
          </a:p>
        </p:txBody>
      </p:sp>
      <p:sp>
        <p:nvSpPr>
          <p:cNvPr id="3782657" name="Rectangle 1"/>
          <p:cNvSpPr>
            <a:spLocks noChangeArrowheads="1"/>
          </p:cNvSpPr>
          <p:nvPr/>
        </p:nvSpPr>
        <p:spPr bwMode="auto">
          <a:xfrm>
            <a:off x="357158" y="1282453"/>
            <a:ext cx="8393965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вмісті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розчиненої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перевищує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10-20%,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поряд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графічним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методом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дуже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багатьох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користуватися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лінійним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рівнянням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що відображає залежність між концентрацією розчину та його показником 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82658" name="Rectangle 2"/>
          <p:cNvSpPr>
            <a:spLocks noChangeArrowheads="1"/>
          </p:cNvSpPr>
          <p:nvPr/>
        </p:nvSpPr>
        <p:spPr bwMode="auto">
          <a:xfrm>
            <a:off x="340574" y="2064906"/>
            <a:ext cx="8501122" cy="16619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=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ru-RU" b="1" i="1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0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+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F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∙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C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mbria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де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n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чистого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розчинника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концентрація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розчинено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ї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речовини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F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– рефрактометричний фактор,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емпіричний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коефіцієнт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, величина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знайдена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шляхом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коефіцієнтів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розчинів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відомих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концентрацій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 Рефрактометричний фактор (F) демонструє зміну показника заломлення при зміні концентрації розчину на 1%. Його встановлюють експериментально або розраховують за таблицями показників заломлення.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коефіцієнтом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обчислити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концентрацію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3782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2662" name="Rectangle 6"/>
          <p:cNvSpPr>
            <a:spLocks noChangeArrowheads="1"/>
          </p:cNvSpPr>
          <p:nvPr/>
        </p:nvSpPr>
        <p:spPr bwMode="auto">
          <a:xfrm>
            <a:off x="321439" y="4343980"/>
            <a:ext cx="871543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Розчинена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речовина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завжди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розглядатися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домішка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розчинника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і,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отже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рівняння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застосоване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вмісту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домішок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основній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речовині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9999"/>
              </p:ext>
            </p:extLst>
          </p:nvPr>
        </p:nvGraphicFramePr>
        <p:xfrm>
          <a:off x="3939236" y="3628823"/>
          <a:ext cx="1229808" cy="73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2668" name="Equation" r:id="rId3" imgW="533160" imgH="317160" progId="">
                  <p:embed/>
                </p:oleObj>
              </mc:Choice>
              <mc:Fallback>
                <p:oleObj name="Equation" r:id="rId3" imgW="533160" imgH="3171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236" y="3628823"/>
                        <a:ext cx="1229808" cy="732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2665" name="Rectangle 9"/>
          <p:cNvSpPr>
            <a:spLocks noChangeArrowheads="1"/>
          </p:cNvSpPr>
          <p:nvPr/>
        </p:nvSpPr>
        <p:spPr bwMode="auto">
          <a:xfrm>
            <a:off x="252552" y="5314463"/>
            <a:ext cx="8677166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При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ідентифікації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речовини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також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визначають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його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показник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.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Якщо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право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вважати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препарат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лише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задовільно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чистим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вимагає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збігу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показників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табличними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величинами до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однієї-двох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одиниць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в четвертому знаку, то при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ідентифікації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речовини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при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, так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би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мовити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принциповому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вирішенні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питання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про те,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якою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речовиною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ви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маєте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справу,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необхідна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точність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на порядок </a:t>
            </a:r>
            <a:r>
              <a:rPr kumimoji="0" lang="ru-RU" sz="16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нижче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(до 0,001-0,002).</a:t>
            </a:r>
            <a:endParaRPr kumimoji="0" lang="ru-RU" sz="16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7792" r="5195"/>
          <a:stretch>
            <a:fillRect/>
          </a:stretch>
        </p:blipFill>
        <p:spPr bwMode="auto">
          <a:xfrm>
            <a:off x="285720" y="1571611"/>
            <a:ext cx="4572032" cy="380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29190" y="1644180"/>
            <a:ext cx="4000528" cy="3754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На рис.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представлені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графіки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для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розчину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ацетону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ізопропілового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спирту у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воді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Якщо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коефіцієнт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деякого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розчину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,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який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має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густину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 0,85 становить 1,375, то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згідно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рис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.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ацетону в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ньому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близько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40 %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ізопропілового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спирту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стільки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ж.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Вміст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третього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компонента  – води –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може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бути легко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знайдено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за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різницею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складає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відповідно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близько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20 %.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0" algn="l"/>
              </a:tabLst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	Метод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відрізняється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відносною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простотою,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потребує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мало часу, тому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дуже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зручний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проведенні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потребують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великої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експериментів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концентрації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розчинених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речовин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і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спрямовані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кінетичних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закономірностей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785794"/>
            <a:ext cx="3500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Аналіз</a:t>
            </a:r>
            <a:r>
              <a:rPr lang="ru-RU" b="1" dirty="0" smtClean="0"/>
              <a:t> </a:t>
            </a:r>
            <a:r>
              <a:rPr lang="ru-RU" b="1" dirty="0" err="1" smtClean="0"/>
              <a:t>трикомпонентних</a:t>
            </a:r>
            <a:r>
              <a:rPr lang="ru-RU" b="1" dirty="0" smtClean="0"/>
              <a:t> систем</a:t>
            </a:r>
            <a:endParaRPr lang="ru-RU" dirty="0"/>
          </a:p>
        </p:txBody>
      </p:sp>
      <p:sp>
        <p:nvSpPr>
          <p:cNvPr id="377958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79588" name="AutoShape 4" descr="Картинки по запросу blue flower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785794"/>
            <a:ext cx="218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Запитання</a:t>
            </a:r>
            <a:r>
              <a:rPr lang="ru-RU" b="1" dirty="0" smtClean="0"/>
              <a:t> до </a:t>
            </a:r>
            <a:r>
              <a:rPr lang="ru-RU" b="1" dirty="0" err="1" smtClean="0"/>
              <a:t>лекції</a:t>
            </a:r>
            <a:endParaRPr lang="ru-RU" dirty="0"/>
          </a:p>
        </p:txBody>
      </p:sp>
      <p:sp>
        <p:nvSpPr>
          <p:cNvPr id="3886081" name="Rectangle 1"/>
          <p:cNvSpPr>
            <a:spLocks noChangeArrowheads="1"/>
          </p:cNvSpPr>
          <p:nvPr/>
        </p:nvSpPr>
        <p:spPr bwMode="auto">
          <a:xfrm>
            <a:off x="428127" y="1233280"/>
            <a:ext cx="8429652" cy="3754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Поясніть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поняття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поляризац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en-US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молекул.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Наведіть види поляризації у полярних молекулах під впливом зовнішнього електричного поля.</a:t>
            </a: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Обгрунтуйте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електронну</a:t>
            </a:r>
            <a:r>
              <a:rPr kumimoji="0" lang="uk-UA" sz="1400" b="1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поляризацію молекул  в електромагнітному полі світла. 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Охарактеризуйте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рефракцію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наслідок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електронної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поляризації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молекул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під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дією ЕМВ.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Дайте визначення явищу заломлення світла. Якою величиною оцінюється заломлення світла?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Що таке 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рефрактометрія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 На якій залежності ґрунтується вимірювання в 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рефрактометрії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Охарактеризуйте поняття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абсолютний показник заломлення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показник заломлення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Наведіть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закон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Снеліуса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Фізичний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зміст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відносного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показника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заломлення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Наведіть залежність величини показника заломлення від концентрації речовини.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 Поясніть, як залежить показник заломлення від природи речовини, її густини, довжини хвилі падаючого світла.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Наведіть визначення поняття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“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дисперсія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”.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Як саме використовується це явище в аналітичних дослідженнях?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Залежність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показника заломлення від якого фактора виражає формула Лоренца-</a:t>
            </a:r>
            <a:r>
              <a:rPr kumimoji="0" lang="uk-UA" sz="1400" b="0" u="none" strike="noStrike" cap="none" normalizeH="0" baseline="0" dirty="0" err="1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Лорентца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? </a:t>
            </a:r>
            <a:endParaRPr kumimoji="0" lang="uk-UA" sz="1400" b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Від </a:t>
            </a: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чого залежить молекулярна рефракція і мірою чого вона слугує? </a:t>
            </a:r>
            <a:endParaRPr kumimoji="0" lang="ru-RU" sz="9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9750" algn="l"/>
                <a:tab pos="630238" algn="l"/>
              </a:tabLst>
            </a:pPr>
            <a:r>
              <a:rPr kumimoji="0" lang="uk-UA" sz="1400" b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</a:rPr>
              <a:t>Поясніть використання адитивності молекулярної рефракції для ідентифікації і встановлення будови речовин.</a:t>
            </a:r>
            <a:endParaRPr kumimoji="0" lang="uk-UA" sz="18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400087"/>
            <a:ext cx="7492643" cy="51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2682" y="1224463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+mj-lt"/>
              </a:rPr>
              <a:t>В </a:t>
            </a:r>
            <a:r>
              <a:rPr lang="ru-RU" sz="1500" dirty="0" err="1" smtClean="0">
                <a:latin typeface="+mj-lt"/>
              </a:rPr>
              <a:t>діелектриках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розрізняють</a:t>
            </a:r>
            <a:r>
              <a:rPr lang="ru-RU" sz="1500" dirty="0" smtClean="0">
                <a:latin typeface="+mj-lt"/>
              </a:rPr>
              <a:t>  </a:t>
            </a:r>
            <a:r>
              <a:rPr lang="ru-RU" sz="1500" i="1" u="sng" dirty="0" err="1" smtClean="0">
                <a:latin typeface="+mj-lt"/>
              </a:rPr>
              <a:t>типи</a:t>
            </a:r>
            <a:r>
              <a:rPr lang="ru-RU" sz="1500" i="1" u="sng" dirty="0" smtClean="0">
                <a:latin typeface="+mj-lt"/>
              </a:rPr>
              <a:t> </a:t>
            </a:r>
            <a:r>
              <a:rPr lang="ru-RU" sz="1500" i="1" u="sng" dirty="0" err="1" smtClean="0">
                <a:latin typeface="+mj-lt"/>
              </a:rPr>
              <a:t>поляризації</a:t>
            </a:r>
            <a:r>
              <a:rPr lang="ru-RU" sz="1500" dirty="0" smtClean="0">
                <a:latin typeface="+mj-lt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Електронну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Орієнтаційну</a:t>
            </a:r>
            <a:endParaRPr lang="ru-RU" sz="1500" dirty="0" smtClean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err="1" smtClean="0">
                <a:solidFill>
                  <a:srgbClr val="FF0000"/>
                </a:solidFill>
                <a:latin typeface="+mj-lt"/>
              </a:rPr>
              <a:t>Атомну</a:t>
            </a:r>
            <a:r>
              <a:rPr lang="ru-RU" sz="15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500" dirty="0" smtClean="0">
                <a:latin typeface="+mj-lt"/>
              </a:rPr>
              <a:t>(для </a:t>
            </a:r>
            <a:r>
              <a:rPr lang="ru-RU" sz="1500" dirty="0" err="1" smtClean="0">
                <a:latin typeface="+mj-lt"/>
              </a:rPr>
              <a:t>іонних</a:t>
            </a:r>
            <a:r>
              <a:rPr lang="ru-RU" sz="1500" dirty="0" smtClean="0">
                <a:latin typeface="+mj-lt"/>
              </a:rPr>
              <a:t> </a:t>
            </a:r>
            <a:r>
              <a:rPr lang="ru-RU" sz="1500" dirty="0" err="1" smtClean="0">
                <a:latin typeface="+mj-lt"/>
              </a:rPr>
              <a:t>кристалів</a:t>
            </a:r>
            <a:r>
              <a:rPr lang="ru-RU" sz="1500" dirty="0" smtClean="0">
                <a:latin typeface="+mj-lt"/>
              </a:rPr>
              <a:t>)</a:t>
            </a:r>
            <a:endParaRPr lang="ru-RU" sz="1500" dirty="0">
              <a:latin typeface="+mj-lt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screen"/>
          <a:srcRect b="11242"/>
          <a:stretch>
            <a:fillRect/>
          </a:stretch>
        </p:blipFill>
        <p:spPr bwMode="auto">
          <a:xfrm>
            <a:off x="737582" y="2252645"/>
            <a:ext cx="187451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screen"/>
          <a:srcRect b="12337"/>
          <a:stretch>
            <a:fillRect/>
          </a:stretch>
        </p:blipFill>
        <p:spPr bwMode="auto">
          <a:xfrm>
            <a:off x="3082950" y="2418080"/>
            <a:ext cx="27813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screen"/>
          <a:srcRect b="21052"/>
          <a:stretch>
            <a:fillRect/>
          </a:stretch>
        </p:blipFill>
        <p:spPr bwMode="auto">
          <a:xfrm>
            <a:off x="5955733" y="1609703"/>
            <a:ext cx="28225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090467" y="4047324"/>
            <a:ext cx="12153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500" dirty="0" smtClean="0">
                <a:solidFill>
                  <a:srgbClr val="FF0000"/>
                </a:solidFill>
                <a:latin typeface="+mj-lt"/>
              </a:rPr>
              <a:t>електронна</a:t>
            </a:r>
            <a:endParaRPr lang="ru-RU" sz="15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7686" y="3829016"/>
            <a:ext cx="1327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500" dirty="0" err="1" smtClean="0">
                <a:solidFill>
                  <a:srgbClr val="FF0000"/>
                </a:solidFill>
                <a:latin typeface="+mj-lt"/>
              </a:rPr>
              <a:t>орієнтаційна</a:t>
            </a:r>
            <a:endParaRPr lang="ru-RU" sz="15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352" y="3277865"/>
            <a:ext cx="8180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500" dirty="0" smtClean="0">
                <a:solidFill>
                  <a:srgbClr val="FF0000"/>
                </a:solidFill>
                <a:latin typeface="+mj-lt"/>
              </a:rPr>
              <a:t>атомна</a:t>
            </a:r>
            <a:endParaRPr lang="ru-RU" sz="1500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9554" y="4218485"/>
            <a:ext cx="4022189" cy="1853041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257295" y="6019404"/>
            <a:ext cx="36724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Орієнтаційна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поляризація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010776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60129" name="Rectangle 1"/>
          <p:cNvSpPr>
            <a:spLocks noChangeArrowheads="1"/>
          </p:cNvSpPr>
          <p:nvPr/>
        </p:nvSpPr>
        <p:spPr bwMode="auto">
          <a:xfrm>
            <a:off x="306252" y="1194598"/>
            <a:ext cx="8501122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проходженні видимого світла (електромагнітних коливань) через речовину, під впливом електричного поля в атомах речовини виникають вимушені коливання зовнішніх (найслабкіше зв'язаних) електронів і ядер.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Наслідком цих коливань є взаємне зміщення і тих, і інших один відносно одного, і в результаті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незбігання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“центрів тяжіння” позитивного і негативного електричного заряду в атомі  атоми стають диполями.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Відбувається електронна поляризація в електромагнітному полі хвилі. </a:t>
            </a:r>
            <a:endParaRPr kumimoji="0" lang="uk-UA" sz="1600" b="1" i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56" y="63392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760131" name="Rectangle 3"/>
          <p:cNvSpPr>
            <a:spLocks noChangeArrowheads="1"/>
          </p:cNvSpPr>
          <p:nvPr/>
        </p:nvSpPr>
        <p:spPr bwMode="auto">
          <a:xfrm>
            <a:off x="306252" y="2764258"/>
            <a:ext cx="8499235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Величина 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електронної </a:t>
            </a:r>
            <a:r>
              <a:rPr kumimoji="0" lang="uk-UA" sz="1600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поляризації у різних речовинах неоднакова,  тому що під дією світла молекули різних речовин поляризуються по-різному.  </a:t>
            </a:r>
            <a:endParaRPr kumimoji="0" lang="uk-UA" sz="1600" b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i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наслідок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коливань електронів змінюються дипольні електричні моменти молекул, що призводить до випромінювання когерентних вторинних електромагнітних хвиль з частотою падаючої хвилі. Диполі генерують вторинні хвилі, взаємодія яких зі світловими призводить до виникнення результуючої хвилі, які поширюється в речовині зі швидкістю, відмінною від швидкості світла в первинному середовищі і в іншому напрямі.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Явища</a:t>
            </a:r>
            <a:r>
              <a:rPr kumimoji="0" lang="uk-UA" sz="1600" b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, які спостерігаються при цьому,  підкорюються законам заломлення і відбиття світла на поверхні розділу двох прозорих ізотропних середовищ.</a:t>
            </a:r>
            <a:endParaRPr kumimoji="0" lang="uk-UA" sz="1600" b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038084"/>
            <a:ext cx="4032106" cy="1606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 descr="2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8" y="2434077"/>
            <a:ext cx="6715144" cy="267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57752" y="714356"/>
            <a:ext cx="390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Основні закони геометричної оптики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214422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solidFill>
                  <a:srgbClr val="FF0000"/>
                </a:solidFill>
                <a:latin typeface="+mj-lt"/>
                <a:ea typeface="Times New Roman" pitchFamily="18" charset="0"/>
              </a:rPr>
              <a:t>Закон відбивання </a:t>
            </a:r>
            <a:r>
              <a:rPr lang="uk-UA" sz="1600" dirty="0" smtClean="0">
                <a:latin typeface="+mj-lt"/>
                <a:ea typeface="Times New Roman" pitchFamily="18" charset="0"/>
              </a:rPr>
              <a:t>– </a:t>
            </a:r>
            <a:r>
              <a:rPr lang="uk-UA" sz="1600" dirty="0" smtClean="0">
                <a:solidFill>
                  <a:srgbClr val="0000FF"/>
                </a:solidFill>
                <a:latin typeface="+mj-lt"/>
                <a:ea typeface="Times New Roman" pitchFamily="18" charset="0"/>
              </a:rPr>
              <a:t>відбитий промінь лежить в одній площині з падаючим променем і перпендикуляром, проведеним до межі розділу двох середовищ в точці падіння; кут відбивання дорівнює куту падіння</a:t>
            </a:r>
            <a:endParaRPr lang="ru-RU" sz="1600" dirty="0" smtClean="0">
              <a:solidFill>
                <a:srgbClr val="0000FF"/>
              </a:solidFill>
              <a:latin typeface="+mj-lt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460375" y="6669360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714356"/>
            <a:ext cx="3906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Основні закони геометричної оптики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428736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У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речовині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швидкість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розповсюдження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електромагнітних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хвиль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зменшується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в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n</a:t>
            </a:r>
            <a:r>
              <a:rPr lang="en-US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раз</a:t>
            </a:r>
            <a:r>
              <a:rPr lang="uk-UA" sz="1400" b="1" dirty="0" err="1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ів</a:t>
            </a:r>
            <a:r>
              <a:rPr lang="ru-RU" sz="1400" b="1" dirty="0" smtClean="0">
                <a:solidFill>
                  <a:srgbClr val="0D0DE3"/>
                </a:solidFill>
                <a:latin typeface="Cambria" pitchFamily="18" charset="0"/>
                <a:ea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0375" y="1939249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Показник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заломлення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n</a:t>
            </a:r>
            <a:r>
              <a:rPr lang="en-US" sz="1400" b="1" i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uk-UA" sz="1400" b="1" i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- 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фізична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величина,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рівн</a:t>
            </a:r>
            <a:r>
              <a:rPr lang="uk-UA" sz="1400" dirty="0" smtClean="0">
                <a:latin typeface="Cambria" pitchFamily="18" charset="0"/>
                <a:ea typeface="Times New Roman" pitchFamily="18" charset="0"/>
              </a:rPr>
              <a:t>а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відношенню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швидкості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електромагнітних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хвиль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у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вакуумі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 </a:t>
            </a:r>
            <a:r>
              <a:rPr lang="ru-RU" b="1" i="1" dirty="0" smtClean="0">
                <a:latin typeface="Cambria" pitchFamily="18" charset="0"/>
                <a:ea typeface="Times New Roman" pitchFamily="18" charset="0"/>
              </a:rPr>
              <a:t>с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до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їх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швидкості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</a:t>
            </a:r>
            <a:r>
              <a:rPr lang="ru-RU" sz="2000" b="1" dirty="0" smtClean="0">
                <a:latin typeface="Cambria" pitchFamily="18" charset="0"/>
                <a:ea typeface="Times New Roman" pitchFamily="18" charset="0"/>
                <a:sym typeface="Symbol"/>
              </a:rPr>
              <a:t></a:t>
            </a:r>
            <a:r>
              <a:rPr lang="en-US" sz="1400" dirty="0" smtClean="0">
                <a:latin typeface="Cambria" pitchFamily="18" charset="0"/>
                <a:ea typeface="Times New Roman" pitchFamily="18" charset="0"/>
                <a:sym typeface="Symbol"/>
              </a:rPr>
              <a:t>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в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</a:rPr>
              <a:t>середовищі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</a:rPr>
              <a:t> .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29413"/>
              </p:ext>
            </p:extLst>
          </p:nvPr>
        </p:nvGraphicFramePr>
        <p:xfrm>
          <a:off x="7335356" y="1194708"/>
          <a:ext cx="928694" cy="96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4715" name="Формула" r:id="rId3" imgW="380880" imgH="393480" progId="Equation.3">
                  <p:embed/>
                </p:oleObj>
              </mc:Choice>
              <mc:Fallback>
                <p:oleObj name="Формула" r:id="rId3" imgW="38088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356" y="1194708"/>
                        <a:ext cx="928694" cy="96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4709" name="Rectangle 5"/>
          <p:cNvSpPr>
            <a:spLocks noChangeArrowheads="1"/>
          </p:cNvSpPr>
          <p:nvPr/>
        </p:nvSpPr>
        <p:spPr bwMode="auto">
          <a:xfrm>
            <a:off x="285720" y="2608709"/>
            <a:ext cx="8643998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Величина показника заломлення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залежить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від складу індивідуальних речовин і систем, тобто від того, які молекули і в якій концентрації зустріне світловий промінь на своєму шляху, так як під дією світла різні речовини поляризуються по-різному.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залежності показника заломлення від якісного і кількісного складу досліджуваних систем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грунтується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рефрак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тометричний </a:t>
            </a:r>
            <a:r>
              <a:rPr kumimoji="0" lang="uk-UA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аналіз.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рефрактометричному методі вимірюють показник заломлення середовища.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4711" name="Picture 7" descr="Картинки по запросу refraction coeffici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51304"/>
            <a:ext cx="4195158" cy="2546048"/>
          </a:xfrm>
          <a:prstGeom prst="rect">
            <a:avLst/>
          </a:prstGeom>
          <a:noFill/>
        </p:spPr>
      </p:pic>
      <p:pic>
        <p:nvPicPr>
          <p:cNvPr id="3784713" name="Picture 9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476134"/>
            <a:ext cx="2552405" cy="169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292080" y="1458384"/>
            <a:ext cx="1828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+mj-lt"/>
              </a:rPr>
              <a:t>закон </a:t>
            </a:r>
            <a:r>
              <a:rPr lang="uk-UA" b="1" dirty="0" err="1" smtClean="0">
                <a:solidFill>
                  <a:srgbClr val="FF0000"/>
                </a:solidFill>
                <a:latin typeface="+mj-lt"/>
              </a:rPr>
              <a:t>Снеліуса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7158" y="1142984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357430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Закон заломлення </a:t>
            </a:r>
            <a:r>
              <a:rPr lang="uk-UA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– падаючий промінь, заломлений промінь і перпендикуляр, проведений до межі розділу двох середовищ в точці падіння, лежать в одній площині; відношення синуса кута падіння до синуса кута заломлення є величина стала  для даних середовищ: </a:t>
            </a:r>
            <a:endParaRPr lang="ru-RU" sz="1600" dirty="0" smtClean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vvolschphysics.ucoz.ru/_fr/0/35962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0275" y="3233250"/>
            <a:ext cx="2861836" cy="2786082"/>
          </a:xfrm>
          <a:prstGeom prst="rect">
            <a:avLst/>
          </a:prstGeom>
          <a:noFill/>
        </p:spPr>
      </p:pic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14282" y="3714752"/>
          <a:ext cx="214599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119" name="Формула" r:id="rId4" imgW="1091880" imgH="431640" progId="Equation.3">
                  <p:embed/>
                </p:oleObj>
              </mc:Choice>
              <mc:Fallback>
                <p:oleObj name="Формула" r:id="rId4" imgW="10918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14752"/>
                        <a:ext cx="2145993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567156" y="4714884"/>
          <a:ext cx="873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120" name="Формула" r:id="rId6" imgW="444240" imgH="215640" progId="Equation.3">
                  <p:embed/>
                </p:oleObj>
              </mc:Choice>
              <mc:Fallback>
                <p:oleObj name="Формула" r:id="rId6" imgW="4442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56" y="4714884"/>
                        <a:ext cx="8731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9107" name="Rectangle 3"/>
          <p:cNvSpPr>
            <a:spLocks noChangeArrowheads="1"/>
          </p:cNvSpPr>
          <p:nvPr/>
        </p:nvSpPr>
        <p:spPr bwMode="auto">
          <a:xfrm>
            <a:off x="285720" y="1030886"/>
            <a:ext cx="8429684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Відхилення світлового променя від початкового напрямку при переході його з одного середовища в інше тим більше, чим більша різниця в швидкостях поширення світла в двох даних середовищах.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найбільшою швидкістю світло поширюється у вакуумі  - 3∙10</a:t>
            </a:r>
            <a:r>
              <a:rPr kumimoji="0" lang="uk-UA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 на секунду.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Вакуум є найменш оптично густим середовищем.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3240" y="785794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9281" y="3429000"/>
            <a:ext cx="3427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 переході світла з оптично менш густого середовища 1 в середовище 2 з більшою оптичною густиною (з більшим значенням показника заломлення)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кут падіння світла завжди більший кута заломлення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759109" name="AutoShape 5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59111" name="AutoShape 7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500034" y="6357958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0375" y="1052736"/>
            <a:ext cx="842968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AutoShape 2" descr="Сложение векторов перемещ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05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56" y="634507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Суть рефрактометричних методів аналізу. Рефракція</a:t>
            </a:r>
            <a:endParaRPr lang="ru-RU" dirty="0"/>
          </a:p>
        </p:txBody>
      </p:sp>
      <p:sp>
        <p:nvSpPr>
          <p:cNvPr id="3762179" name="Rectangle 3"/>
          <p:cNvSpPr>
            <a:spLocks noChangeArrowheads="1"/>
          </p:cNvSpPr>
          <p:nvPr/>
        </p:nvSpPr>
        <p:spPr bwMode="auto">
          <a:xfrm>
            <a:off x="357158" y="1168256"/>
            <a:ext cx="8501122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показник заломлення впливають фізико-хімічні властивості речовини і зовнішні фактор</a:t>
            </a:r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Величина показника заломлення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 природи речовини, її густини, концентрації (для  розчинів) і тиску (для газів)температури, довжини хвилі падаючого світла.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2180" name="Rectangle 4"/>
          <p:cNvSpPr>
            <a:spLocks noChangeArrowheads="1"/>
          </p:cNvSpPr>
          <p:nvPr/>
        </p:nvSpPr>
        <p:spPr bwMode="auto">
          <a:xfrm>
            <a:off x="357158" y="1990074"/>
            <a:ext cx="8501122" cy="18466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9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Природа речовини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ступінь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деформованості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 її молекул під дією світла – ступінь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поляризованості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. Чим інтенсивніша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поляризованість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</a:rPr>
              <a:t>, тим сильніше заломлення світла.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</a:rPr>
              <a:t>Зміна густини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речовини відбивається на величині показника заломлення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Зростання густини веде як правило до збільшення показника заломлення, тобто вони змінюються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симбатно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 Зростання густини може бути наслідком збільшення тиску або перекристалізації твердого тіла при переході речовини з однієї алотропічної модифікації в іншу. Збільшення тиску особливо різко позначається на газових середовища.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279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Для твердих тіл і  рідин показники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заломлення мало залежать від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тиску</a:t>
            </a:r>
            <a:r>
              <a:rPr lang="uk-UA" sz="1400" dirty="0">
                <a:latin typeface="+mj-lt"/>
                <a:ea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6" name="Рисунок 15" descr="График зависимости коэффициента преломления растворов сахарозы, глицерина, черного щелока, едкого натра, этилового спирта, перекиси водорода от концентрации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0" y="3857628"/>
            <a:ext cx="4357718" cy="266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55575" y="3857628"/>
            <a:ext cx="42021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94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багатьох розчинів спостерігається залежність показника заломлення від концентрації розчину. 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бінарних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показника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заломлення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від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має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лінійний</a:t>
            </a:r>
            <a:r>
              <a:rPr lang="ru-RU" sz="16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характер</a:t>
            </a:r>
          </a:p>
        </p:txBody>
      </p:sp>
      <p:sp>
        <p:nvSpPr>
          <p:cNvPr id="3762182" name="Rectangle 6"/>
          <p:cNvSpPr>
            <a:spLocks noChangeArrowheads="1"/>
          </p:cNvSpPr>
          <p:nvPr/>
        </p:nvSpPr>
        <p:spPr bwMode="auto">
          <a:xfrm>
            <a:off x="177590" y="5153898"/>
            <a:ext cx="3143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Для розведених розчинів 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  <a:p>
            <a:pPr marL="0" marR="0" lvl="0" indent="279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762181" name="Object 5"/>
          <p:cNvGraphicFramePr>
            <a:graphicFrameLocks noChangeAspect="1"/>
          </p:cNvGraphicFramePr>
          <p:nvPr/>
        </p:nvGraphicFramePr>
        <p:xfrm>
          <a:off x="3071802" y="5143512"/>
          <a:ext cx="1285884" cy="35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189" name="Equation" r:id="rId5" imgW="800100" imgH="228600" progId="">
                  <p:embed/>
                </p:oleObj>
              </mc:Choice>
              <mc:Fallback>
                <p:oleObj name="Equation" r:id="rId5" imgW="80010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02" y="5143512"/>
                        <a:ext cx="1285884" cy="358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61124" y="546718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ambria" pitchFamily="18" charset="0"/>
              </a:rPr>
              <a:t>n</a:t>
            </a:r>
            <a:r>
              <a:rPr lang="uk-UA" sz="1400" baseline="-25000" dirty="0" smtClean="0">
                <a:solidFill>
                  <a:srgbClr val="0000FF"/>
                </a:solidFill>
                <a:latin typeface="Cambria" pitchFamily="18" charset="0"/>
              </a:rPr>
              <a:t>0</a:t>
            </a:r>
            <a:r>
              <a:rPr lang="uk-UA" sz="1400" dirty="0" smtClean="0">
                <a:solidFill>
                  <a:srgbClr val="0000FF"/>
                </a:solidFill>
                <a:latin typeface="Cambria" pitchFamily="18" charset="0"/>
              </a:rPr>
              <a:t> – показник заломлення чистого розчинника; </a:t>
            </a:r>
            <a:endParaRPr lang="en-US" sz="1400" dirty="0" smtClean="0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uk-UA" sz="1400" dirty="0" smtClean="0">
                <a:solidFill>
                  <a:srgbClr val="0000FF"/>
                </a:solidFill>
                <a:latin typeface="Cambria" pitchFamily="18" charset="0"/>
              </a:rPr>
              <a:t>С – концентрація розчиненої речовини, </a:t>
            </a:r>
            <a:endParaRPr lang="en-US" sz="1400" dirty="0" smtClean="0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uk-UA" sz="1400" dirty="0" smtClean="0">
                <a:solidFill>
                  <a:srgbClr val="0000FF"/>
                </a:solidFill>
                <a:latin typeface="Cambria" pitchFamily="18" charset="0"/>
              </a:rPr>
              <a:t>К – емпіричний коефіцієнт (рефрактометричний фактор),</a:t>
            </a:r>
            <a:endParaRPr lang="ru-RU" sz="1400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11850</TotalTime>
  <Words>3976</Words>
  <Application>Microsoft Office PowerPoint</Application>
  <PresentationFormat>Экран (4:3)</PresentationFormat>
  <Paragraphs>270</Paragraphs>
  <Slides>34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Bookman Old Style</vt:lpstr>
      <vt:lpstr>Calibri</vt:lpstr>
      <vt:lpstr>Cambria</vt:lpstr>
      <vt:lpstr>Gill Sans MT</vt:lpstr>
      <vt:lpstr>MS Mincho</vt:lpstr>
      <vt:lpstr>Symbol</vt:lpstr>
      <vt:lpstr>Times New Roman</vt:lpstr>
      <vt:lpstr>Wingdings</vt:lpstr>
      <vt:lpstr>Wingdings 3</vt:lpstr>
      <vt:lpstr>Начальная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 </cp:lastModifiedBy>
  <cp:revision>1222</cp:revision>
  <dcterms:created xsi:type="dcterms:W3CDTF">2011-09-19T17:30:11Z</dcterms:created>
  <dcterms:modified xsi:type="dcterms:W3CDTF">2021-02-21T22:41:51Z</dcterms:modified>
</cp:coreProperties>
</file>