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8" r:id="rId1"/>
    <p:sldMasterId id="2147483691" r:id="rId2"/>
  </p:sldMasterIdLst>
  <p:notesMasterIdLst>
    <p:notesMasterId r:id="rId24"/>
  </p:notesMasterIdLst>
  <p:sldIdLst>
    <p:sldId id="267" r:id="rId3"/>
    <p:sldId id="256" r:id="rId4"/>
    <p:sldId id="268" r:id="rId5"/>
    <p:sldId id="257" r:id="rId6"/>
    <p:sldId id="269" r:id="rId7"/>
    <p:sldId id="258" r:id="rId8"/>
    <p:sldId id="270" r:id="rId9"/>
    <p:sldId id="260" r:id="rId10"/>
    <p:sldId id="261" r:id="rId11"/>
    <p:sldId id="271" r:id="rId12"/>
    <p:sldId id="262" r:id="rId13"/>
    <p:sldId id="272" r:id="rId14"/>
    <p:sldId id="263" r:id="rId15"/>
    <p:sldId id="273" r:id="rId16"/>
    <p:sldId id="277" r:id="rId17"/>
    <p:sldId id="264" r:id="rId18"/>
    <p:sldId id="275" r:id="rId19"/>
    <p:sldId id="276" r:id="rId20"/>
    <p:sldId id="274" r:id="rId21"/>
    <p:sldId id="265" r:id="rId22"/>
    <p:sldId id="266" r:id="rId23"/>
  </p:sldIdLst>
  <p:sldSz cx="14257338" cy="10693400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2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30" y="82"/>
      </p:cViewPr>
      <p:guideLst>
        <p:guide orient="horz" pos="2160"/>
        <p:guide pos="5283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fld id="{53D40C9F-431F-4C01-A64E-484A07FBB74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D1AC79-B7AD-4AC8-A6D7-BB7589C428A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3AA94A-229B-42B9-B99D-0E78D69CAA05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42BE37-93D9-423F-B491-C20FA1D7263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FA48DF-3B8E-4C0E-BCBA-7CF6CB63FD4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56A630-00E3-4DA2-BA53-F69A9F20AAC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5C4DA1-7E91-4E3A-91EC-48DE712ECF3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9D7D52-9529-4A8D-9FFF-AE22F67FA6B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3E2624-90B6-46E5-A0CF-F985C576AF1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F42916-68A1-45F4-8928-3707DB6623F5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F90828-6DD5-4B24-A6F6-6502F45BFB32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2167" y="1749426"/>
            <a:ext cx="10693004" cy="3724275"/>
          </a:xfrm>
        </p:spPr>
        <p:txBody>
          <a:bodyPr anchor="b"/>
          <a:lstStyle>
            <a:lvl1pPr algn="ctr">
              <a:defRPr sz="11006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67" y="5616576"/>
            <a:ext cx="10693004" cy="2581275"/>
          </a:xfrm>
        </p:spPr>
        <p:txBody>
          <a:bodyPr/>
          <a:lstStyle>
            <a:lvl1pPr marL="0" indent="0" algn="ctr">
              <a:buNone/>
              <a:defRPr sz="4403"/>
            </a:lvl1pPr>
            <a:lvl2pPr marL="838688" indent="0" algn="ctr">
              <a:buNone/>
              <a:defRPr sz="3669"/>
            </a:lvl2pPr>
            <a:lvl3pPr marL="1677375" indent="0" algn="ctr">
              <a:buNone/>
              <a:defRPr sz="3302"/>
            </a:lvl3pPr>
            <a:lvl4pPr marL="2516063" indent="0" algn="ctr">
              <a:buNone/>
              <a:defRPr sz="2935"/>
            </a:lvl4pPr>
            <a:lvl5pPr marL="3354751" indent="0" algn="ctr">
              <a:buNone/>
              <a:defRPr sz="2935"/>
            </a:lvl5pPr>
            <a:lvl6pPr marL="4193438" indent="0" algn="ctr">
              <a:buNone/>
              <a:defRPr sz="2935"/>
            </a:lvl6pPr>
            <a:lvl7pPr marL="5032126" indent="0" algn="ctr">
              <a:buNone/>
              <a:defRPr sz="2935"/>
            </a:lvl7pPr>
            <a:lvl8pPr marL="5870814" indent="0" algn="ctr">
              <a:buNone/>
              <a:defRPr sz="2935"/>
            </a:lvl8pPr>
            <a:lvl9pPr marL="6709501" indent="0" algn="ctr">
              <a:buNone/>
              <a:defRPr sz="2935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D966-BB9A-40B6-B04E-822145CC623B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F257-6FC3-4FE5-A907-68847E78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7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D966-BB9A-40B6-B04E-822145CC623B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F257-6FC3-4FE5-A907-68847E78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03782" y="569913"/>
            <a:ext cx="3072201" cy="9061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81358" y="569913"/>
            <a:ext cx="8942868" cy="906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D966-BB9A-40B6-B04E-822145CC623B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F257-6FC3-4FE5-A907-68847E78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18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D966-BB9A-40B6-B04E-822145CC623B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F257-6FC3-4FE5-A907-68847E78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11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4258394" cy="106934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6682" y="2825165"/>
            <a:ext cx="8277592" cy="2363109"/>
          </a:xfrm>
        </p:spPr>
        <p:txBody>
          <a:bodyPr anchor="b">
            <a:noAutofit/>
          </a:bodyPr>
          <a:lstStyle>
            <a:lvl1pPr algn="ctr">
              <a:defRPr sz="7484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6682" y="5610726"/>
            <a:ext cx="8277592" cy="2148115"/>
          </a:xfrm>
        </p:spPr>
        <p:txBody>
          <a:bodyPr anchor="t">
            <a:normAutofit/>
          </a:bodyPr>
          <a:lstStyle>
            <a:lvl1pPr marL="0" indent="0" algn="ctr">
              <a:buNone/>
              <a:defRPr sz="3118">
                <a:solidFill>
                  <a:schemeClr val="tx1"/>
                </a:solidFill>
              </a:defRPr>
            </a:lvl1pPr>
            <a:lvl2pPr marL="71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2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38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51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6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7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90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02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57207" y="7881435"/>
            <a:ext cx="1049773" cy="435657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96682" y="7881435"/>
            <a:ext cx="6337936" cy="4356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29571" y="7881435"/>
            <a:ext cx="644703" cy="435657"/>
          </a:xfrm>
        </p:spPr>
        <p:txBody>
          <a:bodyPr/>
          <a:lstStyle/>
          <a:p>
            <a:fld id="{1655466A-167D-480A-9528-CF833485CBB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149315" y="5412702"/>
            <a:ext cx="797232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083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993385" y="3674020"/>
            <a:ext cx="1028376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2DD2-CD64-4CF7-A673-EDFBB0F2D1F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416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385" y="2559388"/>
            <a:ext cx="10283766" cy="2841772"/>
          </a:xfrm>
        </p:spPr>
        <p:txBody>
          <a:bodyPr anchor="b">
            <a:normAutofit/>
          </a:bodyPr>
          <a:lstStyle>
            <a:lvl1pPr algn="ctr">
              <a:defRPr sz="623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3385" y="5823614"/>
            <a:ext cx="10283766" cy="1699616"/>
          </a:xfrm>
        </p:spPr>
        <p:txBody>
          <a:bodyPr anchor="t">
            <a:normAutofit/>
          </a:bodyPr>
          <a:lstStyle>
            <a:lvl1pPr marL="0" indent="0" algn="ctr">
              <a:buNone/>
              <a:defRPr sz="3742">
                <a:solidFill>
                  <a:schemeClr val="tx1"/>
                </a:solidFill>
              </a:defRPr>
            </a:lvl1pPr>
            <a:lvl2pPr marL="712866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732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59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465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331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197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06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293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497E-33F8-4D49-B74B-9DCE1DEFACD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993387" y="5612385"/>
            <a:ext cx="1028376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246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993385" y="3674020"/>
            <a:ext cx="1028376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971" y="1427248"/>
            <a:ext cx="10600596" cy="20330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4971" y="3878140"/>
            <a:ext cx="5203928" cy="537521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42728" y="3878140"/>
            <a:ext cx="5203928" cy="537521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E1EE-98CF-4E13-B281-D32C544F77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279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4974" y="4145342"/>
            <a:ext cx="5203928" cy="898542"/>
          </a:xfrm>
        </p:spPr>
        <p:txBody>
          <a:bodyPr anchor="b">
            <a:noAutofit/>
          </a:bodyPr>
          <a:lstStyle>
            <a:lvl1pPr marL="0" indent="0">
              <a:buNone/>
              <a:defRPr sz="3742" b="0">
                <a:solidFill>
                  <a:schemeClr val="accent1"/>
                </a:solidFill>
              </a:defRPr>
            </a:lvl1pPr>
            <a:lvl2pPr marL="712866" indent="0">
              <a:buNone/>
              <a:defRPr sz="3118" b="1"/>
            </a:lvl2pPr>
            <a:lvl3pPr marL="1425732" indent="0">
              <a:buNone/>
              <a:defRPr sz="2807" b="1"/>
            </a:lvl3pPr>
            <a:lvl4pPr marL="2138599" indent="0">
              <a:buNone/>
              <a:defRPr sz="2495" b="1"/>
            </a:lvl4pPr>
            <a:lvl5pPr marL="2851465" indent="0">
              <a:buNone/>
              <a:defRPr sz="2495" b="1"/>
            </a:lvl5pPr>
            <a:lvl6pPr marL="3564331" indent="0">
              <a:buNone/>
              <a:defRPr sz="2495" b="1"/>
            </a:lvl6pPr>
            <a:lvl7pPr marL="4277197" indent="0">
              <a:buNone/>
              <a:defRPr sz="2495" b="1"/>
            </a:lvl7pPr>
            <a:lvl8pPr marL="4990064" indent="0">
              <a:buNone/>
              <a:defRPr sz="2495" b="1"/>
            </a:lvl8pPr>
            <a:lvl9pPr marL="5702930" indent="0">
              <a:buNone/>
              <a:defRPr sz="249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4974" y="5057088"/>
            <a:ext cx="5203928" cy="422032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37551" y="4145342"/>
            <a:ext cx="5203928" cy="898542"/>
          </a:xfrm>
        </p:spPr>
        <p:txBody>
          <a:bodyPr anchor="b">
            <a:noAutofit/>
          </a:bodyPr>
          <a:lstStyle>
            <a:lvl1pPr marL="0" indent="0">
              <a:buNone/>
              <a:defRPr sz="3742" b="0">
                <a:solidFill>
                  <a:schemeClr val="accent1"/>
                </a:solidFill>
              </a:defRPr>
            </a:lvl1pPr>
            <a:lvl2pPr marL="712866" indent="0">
              <a:buNone/>
              <a:defRPr sz="3118" b="1"/>
            </a:lvl2pPr>
            <a:lvl3pPr marL="1425732" indent="0">
              <a:buNone/>
              <a:defRPr sz="2807" b="1"/>
            </a:lvl3pPr>
            <a:lvl4pPr marL="2138599" indent="0">
              <a:buNone/>
              <a:defRPr sz="2495" b="1"/>
            </a:lvl4pPr>
            <a:lvl5pPr marL="2851465" indent="0">
              <a:buNone/>
              <a:defRPr sz="2495" b="1"/>
            </a:lvl5pPr>
            <a:lvl6pPr marL="3564331" indent="0">
              <a:buNone/>
              <a:defRPr sz="2495" b="1"/>
            </a:lvl6pPr>
            <a:lvl7pPr marL="4277197" indent="0">
              <a:buNone/>
              <a:defRPr sz="2495" b="1"/>
            </a:lvl7pPr>
            <a:lvl8pPr marL="4990064" indent="0">
              <a:buNone/>
              <a:defRPr sz="2495" b="1"/>
            </a:lvl8pPr>
            <a:lvl9pPr marL="5702930" indent="0">
              <a:buNone/>
              <a:defRPr sz="249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37551" y="5057088"/>
            <a:ext cx="5203928" cy="422032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EAA4-F9D9-4511-8C1F-97F12624A91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993386" y="3671541"/>
            <a:ext cx="1028376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01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971" y="1427248"/>
            <a:ext cx="10600597" cy="20330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2628-29C9-42FC-AA7B-62F06A068C1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993386" y="3671541"/>
            <a:ext cx="1028376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073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C56C7-0F27-4B60-A789-FCF7BBD2250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99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D966-BB9A-40B6-B04E-822145CC623B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F257-6FC3-4FE5-A907-68847E78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80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970" y="2165084"/>
            <a:ext cx="3955379" cy="2138680"/>
          </a:xfrm>
        </p:spPr>
        <p:txBody>
          <a:bodyPr anchor="b">
            <a:normAutofit/>
          </a:bodyPr>
          <a:lstStyle>
            <a:lvl1pPr algn="ctr">
              <a:defRPr sz="374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4007" y="1531399"/>
            <a:ext cx="6011562" cy="7630602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4970" y="4726216"/>
            <a:ext cx="3955379" cy="3802104"/>
          </a:xfrm>
        </p:spPr>
        <p:txBody>
          <a:bodyPr anchor="t">
            <a:normAutofit/>
          </a:bodyPr>
          <a:lstStyle>
            <a:lvl1pPr marL="0" indent="0" algn="ctr">
              <a:buNone/>
              <a:defRPr sz="2495"/>
            </a:lvl1pPr>
            <a:lvl2pPr marL="712866" indent="0">
              <a:buNone/>
              <a:defRPr sz="1871"/>
            </a:lvl2pPr>
            <a:lvl3pPr marL="1425732" indent="0">
              <a:buNone/>
              <a:defRPr sz="1559"/>
            </a:lvl3pPr>
            <a:lvl4pPr marL="2138599" indent="0">
              <a:buNone/>
              <a:defRPr sz="1403"/>
            </a:lvl4pPr>
            <a:lvl5pPr marL="2851465" indent="0">
              <a:buNone/>
              <a:defRPr sz="1403"/>
            </a:lvl5pPr>
            <a:lvl6pPr marL="3564331" indent="0">
              <a:buNone/>
              <a:defRPr sz="1403"/>
            </a:lvl6pPr>
            <a:lvl7pPr marL="4277197" indent="0">
              <a:buNone/>
              <a:defRPr sz="1403"/>
            </a:lvl7pPr>
            <a:lvl8pPr marL="4990064" indent="0">
              <a:buNone/>
              <a:defRPr sz="1403"/>
            </a:lvl8pPr>
            <a:lvl9pPr marL="5702930" indent="0">
              <a:buNone/>
              <a:defRPr sz="140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8480-D415-4ACB-B55B-65BF12A3EBA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993386" y="4541394"/>
            <a:ext cx="363854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216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969" y="2937382"/>
            <a:ext cx="5663335" cy="2138680"/>
          </a:xfrm>
        </p:spPr>
        <p:txBody>
          <a:bodyPr anchor="b">
            <a:normAutofit/>
          </a:bodyPr>
          <a:lstStyle>
            <a:lvl1pPr algn="ctr">
              <a:defRPr sz="374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81449" y="1610611"/>
            <a:ext cx="4567623" cy="747218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95"/>
            </a:lvl1pPr>
            <a:lvl2pPr marL="712866" indent="0">
              <a:buNone/>
              <a:defRPr sz="2495"/>
            </a:lvl2pPr>
            <a:lvl3pPr marL="1425732" indent="0">
              <a:buNone/>
              <a:defRPr sz="2495"/>
            </a:lvl3pPr>
            <a:lvl4pPr marL="2138599" indent="0">
              <a:buNone/>
              <a:defRPr sz="2495"/>
            </a:lvl4pPr>
            <a:lvl5pPr marL="2851465" indent="0">
              <a:buNone/>
              <a:defRPr sz="2495"/>
            </a:lvl5pPr>
            <a:lvl6pPr marL="3564331" indent="0">
              <a:buNone/>
              <a:defRPr sz="2495"/>
            </a:lvl6pPr>
            <a:lvl7pPr marL="4277197" indent="0">
              <a:buNone/>
              <a:defRPr sz="2495"/>
            </a:lvl7pPr>
            <a:lvl8pPr marL="4990064" indent="0">
              <a:buNone/>
              <a:defRPr sz="2495"/>
            </a:lvl8pPr>
            <a:lvl9pPr marL="5702930" indent="0">
              <a:buNone/>
              <a:defRPr sz="249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4970" y="5076063"/>
            <a:ext cx="5663333" cy="2851573"/>
          </a:xfrm>
        </p:spPr>
        <p:txBody>
          <a:bodyPr anchor="t">
            <a:normAutofit/>
          </a:bodyPr>
          <a:lstStyle>
            <a:lvl1pPr marL="0" indent="0" algn="ctr">
              <a:buNone/>
              <a:defRPr sz="2495"/>
            </a:lvl1pPr>
            <a:lvl2pPr marL="712866" indent="0">
              <a:buNone/>
              <a:defRPr sz="1871"/>
            </a:lvl2pPr>
            <a:lvl3pPr marL="1425732" indent="0">
              <a:buNone/>
              <a:defRPr sz="1559"/>
            </a:lvl3pPr>
            <a:lvl4pPr marL="2138599" indent="0">
              <a:buNone/>
              <a:defRPr sz="1403"/>
            </a:lvl4pPr>
            <a:lvl5pPr marL="2851465" indent="0">
              <a:buNone/>
              <a:defRPr sz="1403"/>
            </a:lvl5pPr>
            <a:lvl6pPr marL="3564331" indent="0">
              <a:buNone/>
              <a:defRPr sz="1403"/>
            </a:lvl6pPr>
            <a:lvl7pPr marL="4277197" indent="0">
              <a:buNone/>
              <a:defRPr sz="1403"/>
            </a:lvl7pPr>
            <a:lvl8pPr marL="4990064" indent="0">
              <a:buNone/>
              <a:defRPr sz="1403"/>
            </a:lvl8pPr>
            <a:lvl9pPr marL="5702930" indent="0">
              <a:buNone/>
              <a:defRPr sz="140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58B5-D558-4C00-B8A4-8F226D12B1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461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971" y="7508481"/>
            <a:ext cx="10600596" cy="883691"/>
          </a:xfrm>
        </p:spPr>
        <p:txBody>
          <a:bodyPr anchor="b">
            <a:normAutofit/>
          </a:bodyPr>
          <a:lstStyle>
            <a:lvl1pPr algn="ctr">
              <a:defRPr sz="374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00146" y="1610611"/>
            <a:ext cx="11057049" cy="524109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95"/>
            </a:lvl1pPr>
            <a:lvl2pPr marL="712866" indent="0">
              <a:buNone/>
              <a:defRPr sz="2495"/>
            </a:lvl2pPr>
            <a:lvl3pPr marL="1425732" indent="0">
              <a:buNone/>
              <a:defRPr sz="2495"/>
            </a:lvl3pPr>
            <a:lvl4pPr marL="2138599" indent="0">
              <a:buNone/>
              <a:defRPr sz="2495"/>
            </a:lvl4pPr>
            <a:lvl5pPr marL="2851465" indent="0">
              <a:buNone/>
              <a:defRPr sz="2495"/>
            </a:lvl5pPr>
            <a:lvl6pPr marL="3564331" indent="0">
              <a:buNone/>
              <a:defRPr sz="2495"/>
            </a:lvl6pPr>
            <a:lvl7pPr marL="4277197" indent="0">
              <a:buNone/>
              <a:defRPr sz="2495"/>
            </a:lvl7pPr>
            <a:lvl8pPr marL="4990064" indent="0">
              <a:buNone/>
              <a:defRPr sz="2495"/>
            </a:lvl8pPr>
            <a:lvl9pPr marL="5702930" indent="0">
              <a:buNone/>
              <a:defRPr sz="249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4971" y="8392172"/>
            <a:ext cx="10600596" cy="769825"/>
          </a:xfrm>
        </p:spPr>
        <p:txBody>
          <a:bodyPr anchor="t">
            <a:normAutofit/>
          </a:bodyPr>
          <a:lstStyle>
            <a:lvl1pPr marL="0" indent="0" algn="ctr">
              <a:buNone/>
              <a:defRPr sz="2495"/>
            </a:lvl1pPr>
            <a:lvl2pPr marL="712866" indent="0">
              <a:buNone/>
              <a:defRPr sz="1871"/>
            </a:lvl2pPr>
            <a:lvl3pPr marL="1425732" indent="0">
              <a:buNone/>
              <a:defRPr sz="1559"/>
            </a:lvl3pPr>
            <a:lvl4pPr marL="2138599" indent="0">
              <a:buNone/>
              <a:defRPr sz="1403"/>
            </a:lvl4pPr>
            <a:lvl5pPr marL="2851465" indent="0">
              <a:buNone/>
              <a:defRPr sz="1403"/>
            </a:lvl5pPr>
            <a:lvl6pPr marL="3564331" indent="0">
              <a:buNone/>
              <a:defRPr sz="1403"/>
            </a:lvl6pPr>
            <a:lvl7pPr marL="4277197" indent="0">
              <a:buNone/>
              <a:defRPr sz="1403"/>
            </a:lvl7pPr>
            <a:lvl8pPr marL="4990064" indent="0">
              <a:buNone/>
              <a:defRPr sz="1403"/>
            </a:lvl8pPr>
            <a:lvl9pPr marL="5702930" indent="0">
              <a:buNone/>
              <a:defRPr sz="140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2A46-8562-4C98-BDEA-F97BC520A7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06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971" y="1414050"/>
            <a:ext cx="10600596" cy="4830367"/>
          </a:xfrm>
        </p:spPr>
        <p:txBody>
          <a:bodyPr anchor="ctr">
            <a:normAutofit/>
          </a:bodyPr>
          <a:lstStyle>
            <a:lvl1pPr algn="ctr">
              <a:defRPr sz="498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4970" y="6666872"/>
            <a:ext cx="10600599" cy="24951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118">
                <a:solidFill>
                  <a:schemeClr val="tx1"/>
                </a:solidFill>
              </a:defRPr>
            </a:lvl1pPr>
            <a:lvl2pPr marL="712866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732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59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465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331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197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06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293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2A46-8562-4C98-BDEA-F97BC520A7D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993385" y="6455644"/>
            <a:ext cx="103007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975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494" y="1531398"/>
            <a:ext cx="9979279" cy="3696486"/>
          </a:xfrm>
        </p:spPr>
        <p:txBody>
          <a:bodyPr anchor="ctr">
            <a:normAutofit/>
          </a:bodyPr>
          <a:lstStyle>
            <a:lvl1pPr algn="ctr">
              <a:defRPr sz="4989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95034" y="5227883"/>
            <a:ext cx="9188059" cy="10165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807"/>
            </a:lvl1pPr>
            <a:lvl2pPr marL="712866" indent="0">
              <a:buFontTx/>
              <a:buNone/>
              <a:defRPr/>
            </a:lvl2pPr>
            <a:lvl3pPr marL="1425732" indent="0">
              <a:buFontTx/>
              <a:buNone/>
              <a:defRPr/>
            </a:lvl3pPr>
            <a:lvl4pPr marL="2138599" indent="0">
              <a:buFontTx/>
              <a:buNone/>
              <a:defRPr/>
            </a:lvl4pPr>
            <a:lvl5pPr marL="2851465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4967" y="6772488"/>
            <a:ext cx="10600602" cy="23895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118">
                <a:solidFill>
                  <a:schemeClr val="tx1"/>
                </a:solidFill>
              </a:defRPr>
            </a:lvl1pPr>
            <a:lvl2pPr marL="712866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732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59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465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331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197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06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293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2A46-8562-4C98-BDEA-F97BC520A7D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325274" y="1411694"/>
            <a:ext cx="713052" cy="911817"/>
          </a:xfrm>
          <a:prstGeom prst="rect">
            <a:avLst/>
          </a:prstGeom>
        </p:spPr>
        <p:txBody>
          <a:bodyPr vert="horz" lIns="142573" tIns="71287" rIns="142573" bIns="71287" rtlCol="0" anchor="ctr">
            <a:noAutofit/>
          </a:bodyPr>
          <a:lstStyle/>
          <a:p>
            <a:pPr lvl="0"/>
            <a:r>
              <a:rPr lang="en-US" sz="1122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902170" y="4409383"/>
            <a:ext cx="713052" cy="911817"/>
          </a:xfrm>
          <a:prstGeom prst="rect">
            <a:avLst/>
          </a:prstGeom>
        </p:spPr>
        <p:txBody>
          <a:bodyPr vert="horz" lIns="142573" tIns="71287" rIns="142573" bIns="71287" rtlCol="0" anchor="ctr">
            <a:noAutofit/>
          </a:bodyPr>
          <a:lstStyle/>
          <a:p>
            <a:pPr lvl="0" algn="r"/>
            <a:r>
              <a:rPr lang="en-US" sz="11226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993386" y="6455644"/>
            <a:ext cx="1028376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19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976" y="5158936"/>
            <a:ext cx="10600587" cy="2290240"/>
          </a:xfrm>
        </p:spPr>
        <p:txBody>
          <a:bodyPr anchor="b">
            <a:normAutofit/>
          </a:bodyPr>
          <a:lstStyle>
            <a:lvl1pPr algn="l">
              <a:defRPr sz="498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4974" y="7449175"/>
            <a:ext cx="10600590" cy="1341587"/>
          </a:xfrm>
        </p:spPr>
        <p:txBody>
          <a:bodyPr anchor="t">
            <a:normAutofit/>
          </a:bodyPr>
          <a:lstStyle>
            <a:lvl1pPr marL="0" indent="0" algn="l">
              <a:buNone/>
              <a:defRPr sz="2807">
                <a:solidFill>
                  <a:schemeClr val="tx1"/>
                </a:solidFill>
              </a:defRPr>
            </a:lvl1pPr>
            <a:lvl2pPr marL="712866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732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59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465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331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197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06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293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2A46-8562-4C98-BDEA-F97BC520A7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720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564" y="1531398"/>
            <a:ext cx="9862211" cy="3498460"/>
          </a:xfrm>
        </p:spPr>
        <p:txBody>
          <a:bodyPr anchor="ctr">
            <a:normAutofit/>
          </a:bodyPr>
          <a:lstStyle>
            <a:lvl1pPr algn="ctr">
              <a:defRPr sz="4989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834974" y="5674631"/>
            <a:ext cx="10600590" cy="1383013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118">
                <a:solidFill>
                  <a:schemeClr val="tx1"/>
                </a:solidFill>
              </a:defRPr>
            </a:lvl1pPr>
            <a:lvl2pPr marL="712866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732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59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465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331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197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06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293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4970" y="7062925"/>
            <a:ext cx="10600599" cy="2099075"/>
          </a:xfrm>
        </p:spPr>
        <p:txBody>
          <a:bodyPr anchor="t">
            <a:normAutofit/>
          </a:bodyPr>
          <a:lstStyle>
            <a:lvl1pPr marL="0" indent="0" algn="l">
              <a:buNone/>
              <a:defRPr sz="2495">
                <a:solidFill>
                  <a:schemeClr val="tx1"/>
                </a:solidFill>
              </a:defRPr>
            </a:lvl1pPr>
            <a:lvl2pPr marL="712866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2pPr>
            <a:lvl3pPr marL="1425732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59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465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331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197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06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293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2A46-8562-4C98-BDEA-F97BC520A7D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369073" y="1398492"/>
            <a:ext cx="713052" cy="911817"/>
          </a:xfrm>
          <a:prstGeom prst="rect">
            <a:avLst/>
          </a:prstGeom>
        </p:spPr>
        <p:txBody>
          <a:bodyPr vert="horz" lIns="142573" tIns="71287" rIns="142573" bIns="71287" rtlCol="0" anchor="ctr">
            <a:noAutofit/>
          </a:bodyPr>
          <a:lstStyle/>
          <a:p>
            <a:pPr lvl="0"/>
            <a:r>
              <a:rPr lang="en-US" sz="1247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927574" y="4066124"/>
            <a:ext cx="713052" cy="911817"/>
          </a:xfrm>
          <a:prstGeom prst="rect">
            <a:avLst/>
          </a:prstGeom>
        </p:spPr>
        <p:txBody>
          <a:bodyPr vert="horz" lIns="142573" tIns="71287" rIns="142573" bIns="71287" rtlCol="0" anchor="ctr">
            <a:noAutofit/>
          </a:bodyPr>
          <a:lstStyle/>
          <a:p>
            <a:pPr lvl="0" algn="r"/>
            <a:r>
              <a:rPr lang="en-US" sz="12474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993386" y="5346700"/>
            <a:ext cx="1028376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387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970" y="1531398"/>
            <a:ext cx="10600596" cy="357766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989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834974" y="5560568"/>
            <a:ext cx="10600590" cy="141152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118">
                <a:solidFill>
                  <a:schemeClr val="tx1"/>
                </a:solidFill>
              </a:defRPr>
            </a:lvl1pPr>
            <a:lvl2pPr marL="712866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732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59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465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331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197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06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293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4971" y="6970514"/>
            <a:ext cx="10600596" cy="2191487"/>
          </a:xfrm>
        </p:spPr>
        <p:txBody>
          <a:bodyPr anchor="t">
            <a:normAutofit/>
          </a:bodyPr>
          <a:lstStyle>
            <a:lvl1pPr marL="0" indent="0" algn="l">
              <a:buNone/>
              <a:defRPr sz="2495">
                <a:solidFill>
                  <a:schemeClr val="tx1"/>
                </a:solidFill>
              </a:defRPr>
            </a:lvl1pPr>
            <a:lvl2pPr marL="712866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2pPr>
            <a:lvl3pPr marL="1425732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59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465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331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197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06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293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2A46-8562-4C98-BDEA-F97BC520A7D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993392" y="5346700"/>
            <a:ext cx="103007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091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34970" y="3882767"/>
            <a:ext cx="10600599" cy="5279236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1921-844A-4BFE-9FF6-BBCFD6A8B12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993386" y="3671541"/>
            <a:ext cx="103007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83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1324" y="1414051"/>
            <a:ext cx="2524238" cy="77479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34973" y="1414051"/>
            <a:ext cx="7664269" cy="7747948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3549-D727-4D51-A8A9-7D9316F07CA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738011" y="1414051"/>
            <a:ext cx="0" cy="7747948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62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622" y="2665414"/>
            <a:ext cx="12297537" cy="4448175"/>
          </a:xfrm>
        </p:spPr>
        <p:txBody>
          <a:bodyPr anchor="b"/>
          <a:lstStyle>
            <a:lvl1pPr>
              <a:defRPr sz="11006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2622" y="7156450"/>
            <a:ext cx="12297537" cy="2338388"/>
          </a:xfrm>
        </p:spPr>
        <p:txBody>
          <a:bodyPr/>
          <a:lstStyle>
            <a:lvl1pPr marL="0" indent="0">
              <a:buNone/>
              <a:defRPr sz="4403">
                <a:solidFill>
                  <a:schemeClr val="tx1">
                    <a:tint val="75000"/>
                  </a:schemeClr>
                </a:solidFill>
              </a:defRPr>
            </a:lvl1pPr>
            <a:lvl2pPr marL="838688" indent="0">
              <a:buNone/>
              <a:defRPr sz="3669">
                <a:solidFill>
                  <a:schemeClr val="tx1">
                    <a:tint val="75000"/>
                  </a:schemeClr>
                </a:solidFill>
              </a:defRPr>
            </a:lvl2pPr>
            <a:lvl3pPr marL="1677375" indent="0">
              <a:buNone/>
              <a:defRPr sz="3302">
                <a:solidFill>
                  <a:schemeClr val="tx1">
                    <a:tint val="75000"/>
                  </a:schemeClr>
                </a:solidFill>
              </a:defRPr>
            </a:lvl3pPr>
            <a:lvl4pPr marL="2516063" indent="0">
              <a:buNone/>
              <a:defRPr sz="2935">
                <a:solidFill>
                  <a:schemeClr val="tx1">
                    <a:tint val="75000"/>
                  </a:schemeClr>
                </a:solidFill>
              </a:defRPr>
            </a:lvl4pPr>
            <a:lvl5pPr marL="3354751" indent="0">
              <a:buNone/>
              <a:defRPr sz="2935">
                <a:solidFill>
                  <a:schemeClr val="tx1">
                    <a:tint val="75000"/>
                  </a:schemeClr>
                </a:solidFill>
              </a:defRPr>
            </a:lvl5pPr>
            <a:lvl6pPr marL="4193438" indent="0">
              <a:buNone/>
              <a:defRPr sz="2935">
                <a:solidFill>
                  <a:schemeClr val="tx1">
                    <a:tint val="75000"/>
                  </a:schemeClr>
                </a:solidFill>
              </a:defRPr>
            </a:lvl6pPr>
            <a:lvl7pPr marL="5032126" indent="0">
              <a:buNone/>
              <a:defRPr sz="2935">
                <a:solidFill>
                  <a:schemeClr val="tx1">
                    <a:tint val="75000"/>
                  </a:schemeClr>
                </a:solidFill>
              </a:defRPr>
            </a:lvl7pPr>
            <a:lvl8pPr marL="5870814" indent="0">
              <a:buNone/>
              <a:defRPr sz="2935">
                <a:solidFill>
                  <a:schemeClr val="tx1">
                    <a:tint val="75000"/>
                  </a:schemeClr>
                </a:solidFill>
              </a:defRPr>
            </a:lvl8pPr>
            <a:lvl9pPr marL="6709501" indent="0">
              <a:buNone/>
              <a:defRPr sz="2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D966-BB9A-40B6-B04E-822145CC623B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F257-6FC3-4FE5-A907-68847E78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3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1358" y="2846389"/>
            <a:ext cx="6007533" cy="6784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68448" y="2846389"/>
            <a:ext cx="6007535" cy="6784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D966-BB9A-40B6-B04E-822145CC623B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F257-6FC3-4FE5-A907-68847E78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357" y="569914"/>
            <a:ext cx="12297536" cy="2066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1358" y="2620964"/>
            <a:ext cx="6030830" cy="1285875"/>
          </a:xfrm>
        </p:spPr>
        <p:txBody>
          <a:bodyPr anchor="b"/>
          <a:lstStyle>
            <a:lvl1pPr marL="0" indent="0">
              <a:buNone/>
              <a:defRPr sz="4403" b="1"/>
            </a:lvl1pPr>
            <a:lvl2pPr marL="838688" indent="0">
              <a:buNone/>
              <a:defRPr sz="3669" b="1"/>
            </a:lvl2pPr>
            <a:lvl3pPr marL="1677375" indent="0">
              <a:buNone/>
              <a:defRPr sz="3302" b="1"/>
            </a:lvl3pPr>
            <a:lvl4pPr marL="2516063" indent="0">
              <a:buNone/>
              <a:defRPr sz="2935" b="1"/>
            </a:lvl4pPr>
            <a:lvl5pPr marL="3354751" indent="0">
              <a:buNone/>
              <a:defRPr sz="2935" b="1"/>
            </a:lvl5pPr>
            <a:lvl6pPr marL="4193438" indent="0">
              <a:buNone/>
              <a:defRPr sz="2935" b="1"/>
            </a:lvl6pPr>
            <a:lvl7pPr marL="5032126" indent="0">
              <a:buNone/>
              <a:defRPr sz="2935" b="1"/>
            </a:lvl7pPr>
            <a:lvl8pPr marL="5870814" indent="0">
              <a:buNone/>
              <a:defRPr sz="2935" b="1"/>
            </a:lvl8pPr>
            <a:lvl9pPr marL="6709501" indent="0">
              <a:buNone/>
              <a:defRPr sz="293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81358" y="3906838"/>
            <a:ext cx="6030830" cy="5745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218944" y="2620964"/>
            <a:ext cx="6059950" cy="1285875"/>
          </a:xfrm>
        </p:spPr>
        <p:txBody>
          <a:bodyPr anchor="b"/>
          <a:lstStyle>
            <a:lvl1pPr marL="0" indent="0">
              <a:buNone/>
              <a:defRPr sz="4403" b="1"/>
            </a:lvl1pPr>
            <a:lvl2pPr marL="838688" indent="0">
              <a:buNone/>
              <a:defRPr sz="3669" b="1"/>
            </a:lvl2pPr>
            <a:lvl3pPr marL="1677375" indent="0">
              <a:buNone/>
              <a:defRPr sz="3302" b="1"/>
            </a:lvl3pPr>
            <a:lvl4pPr marL="2516063" indent="0">
              <a:buNone/>
              <a:defRPr sz="2935" b="1"/>
            </a:lvl4pPr>
            <a:lvl5pPr marL="3354751" indent="0">
              <a:buNone/>
              <a:defRPr sz="2935" b="1"/>
            </a:lvl5pPr>
            <a:lvl6pPr marL="4193438" indent="0">
              <a:buNone/>
              <a:defRPr sz="2935" b="1"/>
            </a:lvl6pPr>
            <a:lvl7pPr marL="5032126" indent="0">
              <a:buNone/>
              <a:defRPr sz="2935" b="1"/>
            </a:lvl7pPr>
            <a:lvl8pPr marL="5870814" indent="0">
              <a:buNone/>
              <a:defRPr sz="2935" b="1"/>
            </a:lvl8pPr>
            <a:lvl9pPr marL="6709501" indent="0">
              <a:buNone/>
              <a:defRPr sz="293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218944" y="3906838"/>
            <a:ext cx="6059950" cy="5745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D966-BB9A-40B6-B04E-822145CC623B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F257-6FC3-4FE5-A907-68847E78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5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D966-BB9A-40B6-B04E-822145CC623B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F257-6FC3-4FE5-A907-68847E78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9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D966-BB9A-40B6-B04E-822145CC623B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F257-6FC3-4FE5-A907-68847E78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9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358" y="712788"/>
            <a:ext cx="4598107" cy="2495550"/>
          </a:xfrm>
        </p:spPr>
        <p:txBody>
          <a:bodyPr anchor="b"/>
          <a:lstStyle>
            <a:lvl1pPr>
              <a:defRPr sz="587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9952" y="1539876"/>
            <a:ext cx="7218941" cy="7599363"/>
          </a:xfrm>
        </p:spPr>
        <p:txBody>
          <a:bodyPr/>
          <a:lstStyle>
            <a:lvl1pPr>
              <a:defRPr sz="5870"/>
            </a:lvl1pPr>
            <a:lvl2pPr>
              <a:defRPr sz="5136"/>
            </a:lvl2pPr>
            <a:lvl3pPr>
              <a:defRPr sz="4403"/>
            </a:lvl3pPr>
            <a:lvl4pPr>
              <a:defRPr sz="3669"/>
            </a:lvl4pPr>
            <a:lvl5pPr>
              <a:defRPr sz="3669"/>
            </a:lvl5pPr>
            <a:lvl6pPr>
              <a:defRPr sz="3669"/>
            </a:lvl6pPr>
            <a:lvl7pPr>
              <a:defRPr sz="3669"/>
            </a:lvl7pPr>
            <a:lvl8pPr>
              <a:defRPr sz="3669"/>
            </a:lvl8pPr>
            <a:lvl9pPr>
              <a:defRPr sz="366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81358" y="3208338"/>
            <a:ext cx="4598107" cy="5943600"/>
          </a:xfrm>
        </p:spPr>
        <p:txBody>
          <a:bodyPr/>
          <a:lstStyle>
            <a:lvl1pPr marL="0" indent="0">
              <a:buNone/>
              <a:defRPr sz="2935"/>
            </a:lvl1pPr>
            <a:lvl2pPr marL="838688" indent="0">
              <a:buNone/>
              <a:defRPr sz="2568"/>
            </a:lvl2pPr>
            <a:lvl3pPr marL="1677375" indent="0">
              <a:buNone/>
              <a:defRPr sz="2201"/>
            </a:lvl3pPr>
            <a:lvl4pPr marL="2516063" indent="0">
              <a:buNone/>
              <a:defRPr sz="1834"/>
            </a:lvl4pPr>
            <a:lvl5pPr marL="3354751" indent="0">
              <a:buNone/>
              <a:defRPr sz="1834"/>
            </a:lvl5pPr>
            <a:lvl6pPr marL="4193438" indent="0">
              <a:buNone/>
              <a:defRPr sz="1834"/>
            </a:lvl6pPr>
            <a:lvl7pPr marL="5032126" indent="0">
              <a:buNone/>
              <a:defRPr sz="1834"/>
            </a:lvl7pPr>
            <a:lvl8pPr marL="5870814" indent="0">
              <a:buNone/>
              <a:defRPr sz="1834"/>
            </a:lvl8pPr>
            <a:lvl9pPr marL="6709501" indent="0">
              <a:buNone/>
              <a:defRPr sz="183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D966-BB9A-40B6-B04E-822145CC623B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F257-6FC3-4FE5-A907-68847E78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4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358" y="712788"/>
            <a:ext cx="4598107" cy="2495550"/>
          </a:xfrm>
        </p:spPr>
        <p:txBody>
          <a:bodyPr anchor="b"/>
          <a:lstStyle>
            <a:lvl1pPr>
              <a:defRPr sz="587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59952" y="1539876"/>
            <a:ext cx="7218941" cy="7599363"/>
          </a:xfrm>
        </p:spPr>
        <p:txBody>
          <a:bodyPr/>
          <a:lstStyle>
            <a:lvl1pPr marL="0" indent="0">
              <a:buNone/>
              <a:defRPr sz="5870"/>
            </a:lvl1pPr>
            <a:lvl2pPr marL="838688" indent="0">
              <a:buNone/>
              <a:defRPr sz="5136"/>
            </a:lvl2pPr>
            <a:lvl3pPr marL="1677375" indent="0">
              <a:buNone/>
              <a:defRPr sz="4403"/>
            </a:lvl3pPr>
            <a:lvl4pPr marL="2516063" indent="0">
              <a:buNone/>
              <a:defRPr sz="3669"/>
            </a:lvl4pPr>
            <a:lvl5pPr marL="3354751" indent="0">
              <a:buNone/>
              <a:defRPr sz="3669"/>
            </a:lvl5pPr>
            <a:lvl6pPr marL="4193438" indent="0">
              <a:buNone/>
              <a:defRPr sz="3669"/>
            </a:lvl6pPr>
            <a:lvl7pPr marL="5032126" indent="0">
              <a:buNone/>
              <a:defRPr sz="3669"/>
            </a:lvl7pPr>
            <a:lvl8pPr marL="5870814" indent="0">
              <a:buNone/>
              <a:defRPr sz="3669"/>
            </a:lvl8pPr>
            <a:lvl9pPr marL="6709501" indent="0">
              <a:buNone/>
              <a:defRPr sz="3669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81358" y="3208338"/>
            <a:ext cx="4598107" cy="5943600"/>
          </a:xfrm>
        </p:spPr>
        <p:txBody>
          <a:bodyPr/>
          <a:lstStyle>
            <a:lvl1pPr marL="0" indent="0">
              <a:buNone/>
              <a:defRPr sz="2935"/>
            </a:lvl1pPr>
            <a:lvl2pPr marL="838688" indent="0">
              <a:buNone/>
              <a:defRPr sz="2568"/>
            </a:lvl2pPr>
            <a:lvl3pPr marL="1677375" indent="0">
              <a:buNone/>
              <a:defRPr sz="2201"/>
            </a:lvl3pPr>
            <a:lvl4pPr marL="2516063" indent="0">
              <a:buNone/>
              <a:defRPr sz="1834"/>
            </a:lvl4pPr>
            <a:lvl5pPr marL="3354751" indent="0">
              <a:buNone/>
              <a:defRPr sz="1834"/>
            </a:lvl5pPr>
            <a:lvl6pPr marL="4193438" indent="0">
              <a:buNone/>
              <a:defRPr sz="1834"/>
            </a:lvl6pPr>
            <a:lvl7pPr marL="5032126" indent="0">
              <a:buNone/>
              <a:defRPr sz="1834"/>
            </a:lvl7pPr>
            <a:lvl8pPr marL="5870814" indent="0">
              <a:buNone/>
              <a:defRPr sz="1834"/>
            </a:lvl8pPr>
            <a:lvl9pPr marL="6709501" indent="0">
              <a:buNone/>
              <a:defRPr sz="183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D966-BB9A-40B6-B04E-822145CC623B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F257-6FC3-4FE5-A907-68847E78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4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359" y="569914"/>
            <a:ext cx="12294624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1359" y="2846389"/>
            <a:ext cx="12294624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81359" y="9910763"/>
            <a:ext cx="320615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CD966-BB9A-40B6-B04E-822145CC623B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723326" y="9910763"/>
            <a:ext cx="4810687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69827" y="9910763"/>
            <a:ext cx="320615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9F257-6FC3-4FE5-A907-68847E78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0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1677375" rtl="0" eaLnBrk="1" latinLnBrk="0" hangingPunct="1">
        <a:lnSpc>
          <a:spcPct val="90000"/>
        </a:lnSpc>
        <a:spcBef>
          <a:spcPct val="0"/>
        </a:spcBef>
        <a:buNone/>
        <a:defRPr sz="80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9344" indent="-419344" algn="l" defTabSz="1677375" rtl="0" eaLnBrk="1" latinLnBrk="0" hangingPunct="1">
        <a:lnSpc>
          <a:spcPct val="90000"/>
        </a:lnSpc>
        <a:spcBef>
          <a:spcPts val="1834"/>
        </a:spcBef>
        <a:buFont typeface="Arial" panose="020B0604020202020204" pitchFamily="34" charset="0"/>
        <a:buChar char="•"/>
        <a:defRPr sz="5136" kern="1200">
          <a:solidFill>
            <a:schemeClr val="tx1"/>
          </a:solidFill>
          <a:latin typeface="+mn-lt"/>
          <a:ea typeface="+mn-ea"/>
          <a:cs typeface="+mn-cs"/>
        </a:defRPr>
      </a:lvl1pPr>
      <a:lvl2pPr marL="1258032" indent="-419344" algn="l" defTabSz="1677375" rtl="0" eaLnBrk="1" latinLnBrk="0" hangingPunct="1">
        <a:lnSpc>
          <a:spcPct val="90000"/>
        </a:lnSpc>
        <a:spcBef>
          <a:spcPts val="917"/>
        </a:spcBef>
        <a:buFont typeface="Arial" panose="020B0604020202020204" pitchFamily="34" charset="0"/>
        <a:buChar char="•"/>
        <a:defRPr sz="4403" kern="1200">
          <a:solidFill>
            <a:schemeClr val="tx1"/>
          </a:solidFill>
          <a:latin typeface="+mn-lt"/>
          <a:ea typeface="+mn-ea"/>
          <a:cs typeface="+mn-cs"/>
        </a:defRPr>
      </a:lvl2pPr>
      <a:lvl3pPr marL="2096719" indent="-419344" algn="l" defTabSz="1677375" rtl="0" eaLnBrk="1" latinLnBrk="0" hangingPunct="1">
        <a:lnSpc>
          <a:spcPct val="90000"/>
        </a:lnSpc>
        <a:spcBef>
          <a:spcPts val="917"/>
        </a:spcBef>
        <a:buFont typeface="Arial" panose="020B0604020202020204" pitchFamily="34" charset="0"/>
        <a:buChar char="•"/>
        <a:defRPr sz="3669" kern="1200">
          <a:solidFill>
            <a:schemeClr val="tx1"/>
          </a:solidFill>
          <a:latin typeface="+mn-lt"/>
          <a:ea typeface="+mn-ea"/>
          <a:cs typeface="+mn-cs"/>
        </a:defRPr>
      </a:lvl3pPr>
      <a:lvl4pPr marL="2935407" indent="-419344" algn="l" defTabSz="1677375" rtl="0" eaLnBrk="1" latinLnBrk="0" hangingPunct="1">
        <a:lnSpc>
          <a:spcPct val="90000"/>
        </a:lnSpc>
        <a:spcBef>
          <a:spcPts val="917"/>
        </a:spcBef>
        <a:buFont typeface="Arial" panose="020B0604020202020204" pitchFamily="34" charset="0"/>
        <a:buChar char="•"/>
        <a:defRPr sz="3302" kern="1200">
          <a:solidFill>
            <a:schemeClr val="tx1"/>
          </a:solidFill>
          <a:latin typeface="+mn-lt"/>
          <a:ea typeface="+mn-ea"/>
          <a:cs typeface="+mn-cs"/>
        </a:defRPr>
      </a:lvl4pPr>
      <a:lvl5pPr marL="3774095" indent="-419344" algn="l" defTabSz="1677375" rtl="0" eaLnBrk="1" latinLnBrk="0" hangingPunct="1">
        <a:lnSpc>
          <a:spcPct val="90000"/>
        </a:lnSpc>
        <a:spcBef>
          <a:spcPts val="917"/>
        </a:spcBef>
        <a:buFont typeface="Arial" panose="020B0604020202020204" pitchFamily="34" charset="0"/>
        <a:buChar char="•"/>
        <a:defRPr sz="3302" kern="1200">
          <a:solidFill>
            <a:schemeClr val="tx1"/>
          </a:solidFill>
          <a:latin typeface="+mn-lt"/>
          <a:ea typeface="+mn-ea"/>
          <a:cs typeface="+mn-cs"/>
        </a:defRPr>
      </a:lvl5pPr>
      <a:lvl6pPr marL="4612782" indent="-419344" algn="l" defTabSz="1677375" rtl="0" eaLnBrk="1" latinLnBrk="0" hangingPunct="1">
        <a:lnSpc>
          <a:spcPct val="90000"/>
        </a:lnSpc>
        <a:spcBef>
          <a:spcPts val="917"/>
        </a:spcBef>
        <a:buFont typeface="Arial" panose="020B0604020202020204" pitchFamily="34" charset="0"/>
        <a:buChar char="•"/>
        <a:defRPr sz="3302" kern="1200">
          <a:solidFill>
            <a:schemeClr val="tx1"/>
          </a:solidFill>
          <a:latin typeface="+mn-lt"/>
          <a:ea typeface="+mn-ea"/>
          <a:cs typeface="+mn-cs"/>
        </a:defRPr>
      </a:lvl6pPr>
      <a:lvl7pPr marL="5451470" indent="-419344" algn="l" defTabSz="1677375" rtl="0" eaLnBrk="1" latinLnBrk="0" hangingPunct="1">
        <a:lnSpc>
          <a:spcPct val="90000"/>
        </a:lnSpc>
        <a:spcBef>
          <a:spcPts val="917"/>
        </a:spcBef>
        <a:buFont typeface="Arial" panose="020B0604020202020204" pitchFamily="34" charset="0"/>
        <a:buChar char="•"/>
        <a:defRPr sz="3302" kern="1200">
          <a:solidFill>
            <a:schemeClr val="tx1"/>
          </a:solidFill>
          <a:latin typeface="+mn-lt"/>
          <a:ea typeface="+mn-ea"/>
          <a:cs typeface="+mn-cs"/>
        </a:defRPr>
      </a:lvl7pPr>
      <a:lvl8pPr marL="6290158" indent="-419344" algn="l" defTabSz="1677375" rtl="0" eaLnBrk="1" latinLnBrk="0" hangingPunct="1">
        <a:lnSpc>
          <a:spcPct val="90000"/>
        </a:lnSpc>
        <a:spcBef>
          <a:spcPts val="917"/>
        </a:spcBef>
        <a:buFont typeface="Arial" panose="020B0604020202020204" pitchFamily="34" charset="0"/>
        <a:buChar char="•"/>
        <a:defRPr sz="3302" kern="1200">
          <a:solidFill>
            <a:schemeClr val="tx1"/>
          </a:solidFill>
          <a:latin typeface="+mn-lt"/>
          <a:ea typeface="+mn-ea"/>
          <a:cs typeface="+mn-cs"/>
        </a:defRPr>
      </a:lvl8pPr>
      <a:lvl9pPr marL="7128845" indent="-419344" algn="l" defTabSz="1677375" rtl="0" eaLnBrk="1" latinLnBrk="0" hangingPunct="1">
        <a:lnSpc>
          <a:spcPct val="90000"/>
        </a:lnSpc>
        <a:spcBef>
          <a:spcPts val="917"/>
        </a:spcBef>
        <a:buFont typeface="Arial" panose="020B0604020202020204" pitchFamily="34" charset="0"/>
        <a:buChar char="•"/>
        <a:defRPr sz="33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77375" rtl="0" eaLnBrk="1" latinLnBrk="0" hangingPunct="1">
        <a:defRPr sz="3302" kern="1200">
          <a:solidFill>
            <a:schemeClr val="tx1"/>
          </a:solidFill>
          <a:latin typeface="+mn-lt"/>
          <a:ea typeface="+mn-ea"/>
          <a:cs typeface="+mn-cs"/>
        </a:defRPr>
      </a:lvl1pPr>
      <a:lvl2pPr marL="838688" algn="l" defTabSz="1677375" rtl="0" eaLnBrk="1" latinLnBrk="0" hangingPunct="1">
        <a:defRPr sz="3302" kern="1200">
          <a:solidFill>
            <a:schemeClr val="tx1"/>
          </a:solidFill>
          <a:latin typeface="+mn-lt"/>
          <a:ea typeface="+mn-ea"/>
          <a:cs typeface="+mn-cs"/>
        </a:defRPr>
      </a:lvl2pPr>
      <a:lvl3pPr marL="1677375" algn="l" defTabSz="1677375" rtl="0" eaLnBrk="1" latinLnBrk="0" hangingPunct="1">
        <a:defRPr sz="3302" kern="1200">
          <a:solidFill>
            <a:schemeClr val="tx1"/>
          </a:solidFill>
          <a:latin typeface="+mn-lt"/>
          <a:ea typeface="+mn-ea"/>
          <a:cs typeface="+mn-cs"/>
        </a:defRPr>
      </a:lvl3pPr>
      <a:lvl4pPr marL="2516063" algn="l" defTabSz="1677375" rtl="0" eaLnBrk="1" latinLnBrk="0" hangingPunct="1">
        <a:defRPr sz="3302" kern="1200">
          <a:solidFill>
            <a:schemeClr val="tx1"/>
          </a:solidFill>
          <a:latin typeface="+mn-lt"/>
          <a:ea typeface="+mn-ea"/>
          <a:cs typeface="+mn-cs"/>
        </a:defRPr>
      </a:lvl4pPr>
      <a:lvl5pPr marL="3354751" algn="l" defTabSz="1677375" rtl="0" eaLnBrk="1" latinLnBrk="0" hangingPunct="1">
        <a:defRPr sz="3302" kern="1200">
          <a:solidFill>
            <a:schemeClr val="tx1"/>
          </a:solidFill>
          <a:latin typeface="+mn-lt"/>
          <a:ea typeface="+mn-ea"/>
          <a:cs typeface="+mn-cs"/>
        </a:defRPr>
      </a:lvl5pPr>
      <a:lvl6pPr marL="4193438" algn="l" defTabSz="1677375" rtl="0" eaLnBrk="1" latinLnBrk="0" hangingPunct="1">
        <a:defRPr sz="3302" kern="1200">
          <a:solidFill>
            <a:schemeClr val="tx1"/>
          </a:solidFill>
          <a:latin typeface="+mn-lt"/>
          <a:ea typeface="+mn-ea"/>
          <a:cs typeface="+mn-cs"/>
        </a:defRPr>
      </a:lvl6pPr>
      <a:lvl7pPr marL="5032126" algn="l" defTabSz="1677375" rtl="0" eaLnBrk="1" latinLnBrk="0" hangingPunct="1">
        <a:defRPr sz="3302" kern="1200">
          <a:solidFill>
            <a:schemeClr val="tx1"/>
          </a:solidFill>
          <a:latin typeface="+mn-lt"/>
          <a:ea typeface="+mn-ea"/>
          <a:cs typeface="+mn-cs"/>
        </a:defRPr>
      </a:lvl7pPr>
      <a:lvl8pPr marL="5870814" algn="l" defTabSz="1677375" rtl="0" eaLnBrk="1" latinLnBrk="0" hangingPunct="1">
        <a:defRPr sz="3302" kern="1200">
          <a:solidFill>
            <a:schemeClr val="tx1"/>
          </a:solidFill>
          <a:latin typeface="+mn-lt"/>
          <a:ea typeface="+mn-ea"/>
          <a:cs typeface="+mn-cs"/>
        </a:defRPr>
      </a:lvl8pPr>
      <a:lvl9pPr marL="6709501" algn="l" defTabSz="1677375" rtl="0" eaLnBrk="1" latinLnBrk="0" hangingPunct="1">
        <a:defRPr sz="33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4270540" cy="106934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4971" y="1427248"/>
            <a:ext cx="10600596" cy="2033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4970" y="3882767"/>
            <a:ext cx="10600599" cy="5371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11330" y="9294016"/>
            <a:ext cx="1790405" cy="435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4970" y="9294016"/>
            <a:ext cx="7959204" cy="435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5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18889" y="9294016"/>
            <a:ext cx="616680" cy="435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BE2A46-8562-4C98-BDEA-F97BC520A7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37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ctr" defTabSz="712866" rtl="0" eaLnBrk="1" latinLnBrk="0" hangingPunct="1">
        <a:spcBef>
          <a:spcPct val="0"/>
        </a:spcBef>
        <a:buNone/>
        <a:defRPr sz="6237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45541" indent="-445541" algn="l" defTabSz="712866" rtl="0" eaLnBrk="1" latinLnBrk="0" hangingPunct="1">
        <a:spcBef>
          <a:spcPct val="20000"/>
        </a:spcBef>
        <a:spcAft>
          <a:spcPts val="936"/>
        </a:spcAft>
        <a:buClr>
          <a:schemeClr val="accent1"/>
        </a:buClr>
        <a:buSzPct val="115000"/>
        <a:buFont typeface="Arial"/>
        <a:buChar char="•"/>
        <a:defRPr sz="374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158408" indent="-445541" algn="l" defTabSz="712866" rtl="0" eaLnBrk="1" latinLnBrk="0" hangingPunct="1">
        <a:spcBef>
          <a:spcPct val="20000"/>
        </a:spcBef>
        <a:spcAft>
          <a:spcPts val="936"/>
        </a:spcAft>
        <a:buClr>
          <a:schemeClr val="accent1"/>
        </a:buClr>
        <a:buSzPct val="115000"/>
        <a:buFont typeface="Arial"/>
        <a:buChar char="•"/>
        <a:defRPr sz="311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871274" indent="-445541" algn="l" defTabSz="712866" rtl="0" eaLnBrk="1" latinLnBrk="0" hangingPunct="1">
        <a:spcBef>
          <a:spcPct val="20000"/>
        </a:spcBef>
        <a:spcAft>
          <a:spcPts val="936"/>
        </a:spcAft>
        <a:buClr>
          <a:schemeClr val="accent1"/>
        </a:buClr>
        <a:buSzPct val="115000"/>
        <a:buFont typeface="Arial"/>
        <a:buChar char="•"/>
        <a:defRPr sz="280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405924" indent="-267325" algn="l" defTabSz="712866" rtl="0" eaLnBrk="1" latinLnBrk="0" hangingPunct="1">
        <a:spcBef>
          <a:spcPct val="20000"/>
        </a:spcBef>
        <a:spcAft>
          <a:spcPts val="936"/>
        </a:spcAft>
        <a:buClr>
          <a:schemeClr val="accent1"/>
        </a:buClr>
        <a:buSzPct val="115000"/>
        <a:buFont typeface="Arial"/>
        <a:buChar char="•"/>
        <a:defRPr sz="249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3118790" indent="-267325" algn="l" defTabSz="712866" rtl="0" eaLnBrk="1" latinLnBrk="0" hangingPunct="1">
        <a:spcBef>
          <a:spcPct val="20000"/>
        </a:spcBef>
        <a:spcAft>
          <a:spcPts val="936"/>
        </a:spcAft>
        <a:buClr>
          <a:schemeClr val="accent1"/>
        </a:buClr>
        <a:buSzPct val="115000"/>
        <a:buFont typeface="Arial"/>
        <a:buChar char="•"/>
        <a:defRPr sz="218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920764" indent="-356433" algn="l" defTabSz="712866" rtl="0" eaLnBrk="1" latinLnBrk="0" hangingPunct="1">
        <a:spcBef>
          <a:spcPct val="20000"/>
        </a:spcBef>
        <a:spcAft>
          <a:spcPts val="936"/>
        </a:spcAft>
        <a:buClr>
          <a:schemeClr val="accent1"/>
        </a:buClr>
        <a:buSzPct val="115000"/>
        <a:buFont typeface="Arial"/>
        <a:buChar char="•"/>
        <a:defRPr sz="218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633631" indent="-356433" algn="l" defTabSz="712866" rtl="0" eaLnBrk="1" latinLnBrk="0" hangingPunct="1">
        <a:spcBef>
          <a:spcPct val="20000"/>
        </a:spcBef>
        <a:spcAft>
          <a:spcPts val="936"/>
        </a:spcAft>
        <a:buClr>
          <a:schemeClr val="accent1"/>
        </a:buClr>
        <a:buSzPct val="115000"/>
        <a:buFont typeface="Arial"/>
        <a:buChar char="•"/>
        <a:defRPr sz="218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5346497" indent="-356433" algn="l" defTabSz="712866" rtl="0" eaLnBrk="1" latinLnBrk="0" hangingPunct="1">
        <a:spcBef>
          <a:spcPct val="20000"/>
        </a:spcBef>
        <a:spcAft>
          <a:spcPts val="936"/>
        </a:spcAft>
        <a:buClr>
          <a:schemeClr val="accent1"/>
        </a:buClr>
        <a:buSzPct val="115000"/>
        <a:buFont typeface="Arial"/>
        <a:buChar char="•"/>
        <a:defRPr sz="218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6059363" indent="-356433" algn="l" defTabSz="712866" rtl="0" eaLnBrk="1" latinLnBrk="0" hangingPunct="1">
        <a:spcBef>
          <a:spcPct val="20000"/>
        </a:spcBef>
        <a:spcAft>
          <a:spcPts val="936"/>
        </a:spcAft>
        <a:buClr>
          <a:schemeClr val="accent1"/>
        </a:buClr>
        <a:buSzPct val="115000"/>
        <a:buFont typeface="Arial"/>
        <a:buChar char="•"/>
        <a:defRPr sz="218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866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712866" algn="l" defTabSz="712866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425732" algn="l" defTabSz="712866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3pPr>
      <a:lvl4pPr marL="2138599" algn="l" defTabSz="712866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4pPr>
      <a:lvl5pPr marL="2851465" algn="l" defTabSz="712866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5pPr>
      <a:lvl6pPr marL="3564331" algn="l" defTabSz="712866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6pPr>
      <a:lvl7pPr marL="4277197" algn="l" defTabSz="712866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7pPr>
      <a:lvl8pPr marL="4990064" algn="l" defTabSz="712866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8pPr>
      <a:lvl9pPr marL="5702930" algn="l" defTabSz="712866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8308" y="1026221"/>
            <a:ext cx="9483363" cy="1951124"/>
          </a:xfrm>
        </p:spPr>
        <p:txBody>
          <a:bodyPr>
            <a:noAutofit/>
          </a:bodyPr>
          <a:lstStyle/>
          <a:p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b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синтезу комплексів.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0076" y="3474492"/>
            <a:ext cx="10635493" cy="6408712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/>
              <a:t>План</a:t>
            </a:r>
          </a:p>
          <a:p>
            <a:pPr marL="742950" indent="-742950" algn="just"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синтезу комплексних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 заміщення у водних та неводних розчинах.</a:t>
            </a:r>
          </a:p>
          <a:p>
            <a:pPr marL="742950" indent="-742950" algn="just"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термічно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дисоціації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тведрих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комплексів.</a:t>
            </a:r>
          </a:p>
          <a:p>
            <a:pPr marL="742950" indent="-742950" algn="just"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 окиснення-відновлення при синтезі комплексних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прямого синтезу  комплексних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Темплантний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синтез.</a:t>
            </a:r>
          </a:p>
          <a:p>
            <a:pPr marL="742950" indent="-742950" algn="just">
              <a:buAutoNum type="arabicPeriod"/>
            </a:pPr>
            <a:endParaRPr lang="uk-UA" dirty="0" smtClean="0"/>
          </a:p>
          <a:p>
            <a:pPr marL="742950" indent="-742950" algn="just">
              <a:buAutoNum type="arabicPeriod"/>
            </a:pPr>
            <a:endParaRPr lang="uk-UA" dirty="0" smtClean="0"/>
          </a:p>
          <a:p>
            <a:pPr marL="742950" indent="-742950" algn="just">
              <a:buAutoNum type="arabicPeriod"/>
            </a:pPr>
            <a:endParaRPr lang="uk-UA" dirty="0" smtClean="0"/>
          </a:p>
          <a:p>
            <a:pPr marL="742950" indent="-742950" algn="just">
              <a:buAutoNum type="arabicPeriod"/>
            </a:pPr>
            <a:endParaRPr lang="uk-UA" dirty="0" smtClean="0"/>
          </a:p>
          <a:p>
            <a:pPr algn="ctr"/>
            <a:endParaRPr lang="en-US" dirty="0"/>
          </a:p>
        </p:txBody>
      </p:sp>
      <p:pic>
        <p:nvPicPr>
          <p:cNvPr id="4" name="Picture 5" descr="ns-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054" y="7030084"/>
            <a:ext cx="3695496" cy="1692486"/>
          </a:xfrm>
          <a:prstGeom prst="rect">
            <a:avLst/>
          </a:prstGeom>
          <a:solidFill>
            <a:srgbClr val="EAE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Молекула кукурбитурила &quot;бочка&quot;, закрытая с двух сторон треугольными кластерами. В полость супрамолекулярного &quot;хозяина&quot; включен &quot;гость&quot; - молекула пиридина (крупные шары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73" y="836035"/>
            <a:ext cx="2736304" cy="313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4214" y="9089252"/>
            <a:ext cx="11449272" cy="79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55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970" y="954212"/>
            <a:ext cx="10600596" cy="751100"/>
          </a:xfrm>
        </p:spPr>
        <p:txBody>
          <a:bodyPr>
            <a:noAutofit/>
          </a:bodyPr>
          <a:lstStyle/>
          <a:p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Темплатний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синтез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реакції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на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матрицях</a:t>
            </a:r>
            <a:r>
              <a:rPr lang="en-US" alt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4014" y="1602285"/>
            <a:ext cx="11211556" cy="7652126"/>
          </a:xfrm>
        </p:spPr>
        <p:txBody>
          <a:bodyPr>
            <a:normAutofit/>
          </a:bodyPr>
          <a:lstStyle/>
          <a:p>
            <a:pPr marL="139781" indent="0" algn="just">
              <a:lnSpc>
                <a:spcPct val="129000"/>
              </a:lnSpc>
              <a:spcBef>
                <a:spcPts val="24"/>
              </a:spcBef>
              <a:buNone/>
            </a:pPr>
            <a:r>
              <a:rPr lang="en-US" altLang="en-US" sz="3200" dirty="0" err="1" smtClean="0">
                <a:latin typeface="Times New Roman" panose="02020603050405020304" pitchFamily="18" charset="0"/>
              </a:rPr>
              <a:t>Це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метод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синтезу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uk-UA" altLang="en-US" sz="3200" dirty="0" smtClean="0">
                <a:latin typeface="Times New Roman" panose="02020603050405020304" pitchFamily="18" charset="0"/>
              </a:rPr>
              <a:t>що </a:t>
            </a:r>
            <a:r>
              <a:rPr lang="uk-UA" altLang="en-US" sz="3200" dirty="0" err="1" smtClean="0">
                <a:latin typeface="Times New Roman" panose="02020603050405020304" pitchFamily="18" charset="0"/>
              </a:rPr>
              <a:t>грунтується</a:t>
            </a:r>
            <a:r>
              <a:rPr lang="uk-UA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на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утворенні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нових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координаційних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сполук</a:t>
            </a:r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за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рахунок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синтезу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нових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лігандів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на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базі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тих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що</a:t>
            </a:r>
            <a:r>
              <a:rPr lang="en-US" altLang="en-US" sz="3200" dirty="0">
                <a:latin typeface="Times New Roman" panose="02020603050405020304" pitchFamily="18" charset="0"/>
              </a:rPr>
              <a:t> є в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комплексі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або</a:t>
            </a:r>
            <a:r>
              <a:rPr lang="en-US" altLang="en-US" sz="3200" dirty="0">
                <a:latin typeface="Times New Roman" panose="02020603050405020304" pitchFamily="18" charset="0"/>
              </a:rPr>
              <a:t> ж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синтез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їх</a:t>
            </a:r>
            <a:r>
              <a:rPr lang="en-US" altLang="en-US" sz="3200" dirty="0">
                <a:latin typeface="Times New Roman" panose="02020603050405020304" pitchFamily="18" charset="0"/>
              </a:rPr>
              <a:t>  в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присутності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іона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металу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який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виступає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як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центральн</a:t>
            </a:r>
            <a:r>
              <a:rPr lang="uk-UA" altLang="en-US" sz="3200" dirty="0" err="1" smtClean="0">
                <a:latin typeface="Times New Roman" panose="02020603050405020304" pitchFamily="18" charset="0"/>
              </a:rPr>
              <a:t>ий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атом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</a:endParaRPr>
          </a:p>
          <a:p>
            <a:pPr marL="183464" indent="620280" algn="just">
              <a:lnSpc>
                <a:spcPct val="135000"/>
              </a:lnSpc>
              <a:spcBef>
                <a:spcPts val="92"/>
              </a:spcBef>
            </a:pPr>
            <a:r>
              <a:rPr lang="en-US" altLang="en-US" sz="3500" dirty="0" err="1">
                <a:latin typeface="Times New Roman" panose="02020603050405020304" pitchFamily="18" charset="0"/>
              </a:rPr>
              <a:t>Прикладом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такого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синтезу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може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бути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одержання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комплексів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металів</a:t>
            </a:r>
            <a:r>
              <a:rPr lang="en-US" altLang="en-US" sz="3500" dirty="0">
                <a:latin typeface="Times New Roman" panose="02020603050405020304" pitchFamily="18" charset="0"/>
              </a:rPr>
              <a:t> з </a:t>
            </a:r>
            <a:r>
              <a:rPr lang="en-US" altLang="en-US" sz="3500" dirty="0" smtClean="0">
                <a:latin typeface="Times New Roman" panose="02020603050405020304" pitchFamily="18" charset="0"/>
              </a:rPr>
              <a:t>–</a:t>
            </a:r>
            <a:r>
              <a:rPr lang="uk-UA" altLang="en-US" sz="35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 smtClean="0">
                <a:latin typeface="Times New Roman" panose="02020603050405020304" pitchFamily="18" charset="0"/>
              </a:rPr>
              <a:t>діімінами</a:t>
            </a:r>
            <a:r>
              <a:rPr lang="en-US" altLang="en-US" sz="3500" dirty="0">
                <a:latin typeface="Times New Roman" panose="02020603050405020304" pitchFamily="18" charset="0"/>
              </a:rPr>
              <a:t>. У </a:t>
            </a:r>
            <a:r>
              <a:rPr lang="en-US" altLang="en-US" sz="3500" dirty="0" err="1">
                <a:latin typeface="Times New Roman" panose="02020603050405020304" pitchFamily="18" charset="0"/>
              </a:rPr>
              <a:t>відсутності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металу</a:t>
            </a:r>
            <a:r>
              <a:rPr lang="en-US" altLang="en-US" sz="3500" dirty="0">
                <a:latin typeface="Times New Roman" panose="02020603050405020304" pitchFamily="18" charset="0"/>
              </a:rPr>
              <a:t>–</a:t>
            </a:r>
            <a:r>
              <a:rPr lang="en-US" altLang="en-US" sz="3500" dirty="0" err="1">
                <a:latin typeface="Times New Roman" panose="02020603050405020304" pitchFamily="18" charset="0"/>
              </a:rPr>
              <a:t>комплексоутворювача</a:t>
            </a:r>
            <a:r>
              <a:rPr lang="en-US" altLang="en-US" sz="3500" dirty="0">
                <a:latin typeface="Times New Roman" panose="02020603050405020304" pitchFamily="18" charset="0"/>
              </a:rPr>
              <a:t> –</a:t>
            </a:r>
            <a:r>
              <a:rPr lang="en-US" altLang="en-US" sz="3500" dirty="0" err="1">
                <a:latin typeface="Times New Roman" panose="02020603050405020304" pitchFamily="18" charset="0"/>
              </a:rPr>
              <a:t>дііміни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 smtClean="0">
                <a:latin typeface="Times New Roman" panose="02020603050405020304" pitchFamily="18" charset="0"/>
              </a:rPr>
              <a:t>синтезувати</a:t>
            </a:r>
            <a:r>
              <a:rPr lang="uk-UA" altLang="en-US" sz="35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 smtClean="0">
                <a:latin typeface="Times New Roman" panose="02020603050405020304" pitchFamily="18" charset="0"/>
              </a:rPr>
              <a:t>не</a:t>
            </a:r>
            <a:r>
              <a:rPr lang="en-US" altLang="en-US" sz="35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вдається</a:t>
            </a:r>
            <a:r>
              <a:rPr lang="en-US" altLang="en-US" sz="3500" dirty="0">
                <a:latin typeface="Times New Roman" panose="02020603050405020304" pitchFamily="18" charset="0"/>
              </a:rPr>
              <a:t>. </a:t>
            </a:r>
            <a:r>
              <a:rPr lang="en-US" altLang="en-US" sz="3500" dirty="0" err="1">
                <a:latin typeface="Times New Roman" panose="02020603050405020304" pitchFamily="18" charset="0"/>
              </a:rPr>
              <a:t>Компонентами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для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одержання</a:t>
            </a:r>
            <a:r>
              <a:rPr lang="en-US" altLang="en-US" sz="3500" dirty="0">
                <a:latin typeface="Times New Roman" panose="02020603050405020304" pitchFamily="18" charset="0"/>
              </a:rPr>
              <a:t>  </a:t>
            </a:r>
            <a:r>
              <a:rPr lang="en-US" altLang="en-US" sz="3500" dirty="0" err="1">
                <a:latin typeface="Times New Roman" panose="02020603050405020304" pitchFamily="18" charset="0"/>
              </a:rPr>
              <a:t>аміни</a:t>
            </a:r>
            <a:r>
              <a:rPr lang="en-US" altLang="en-US" sz="3500" dirty="0" smtClean="0">
                <a:latin typeface="Times New Roman" panose="02020603050405020304" pitchFamily="18" charset="0"/>
              </a:rPr>
              <a:t>.</a:t>
            </a:r>
            <a:endParaRPr lang="uk-UA" altLang="en-US" sz="3500" dirty="0" smtClean="0">
              <a:latin typeface="Times New Roman" panose="02020603050405020304" pitchFamily="18" charset="0"/>
            </a:endParaRPr>
          </a:p>
          <a:p>
            <a:pPr marL="183464" indent="620280" algn="just">
              <a:lnSpc>
                <a:spcPct val="135000"/>
              </a:lnSpc>
              <a:spcBef>
                <a:spcPts val="92"/>
              </a:spcBef>
            </a:pPr>
            <a:endParaRPr lang="en-US" altLang="en-US" sz="4000" dirty="0">
              <a:latin typeface="Times New Roman" panose="02020603050405020304" pitchFamily="18" charset="0"/>
            </a:endParaRPr>
          </a:p>
          <a:p>
            <a:pPr marL="183464" indent="620280" algn="just">
              <a:lnSpc>
                <a:spcPct val="135000"/>
              </a:lnSpc>
              <a:spcBef>
                <a:spcPts val="92"/>
              </a:spcBef>
            </a:pPr>
            <a:endParaRPr lang="en-US" altLang="en-US" sz="4000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437" y="7506940"/>
            <a:ext cx="810905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478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213" y="-3191395"/>
            <a:ext cx="413509" cy="43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757669" y="-3191395"/>
            <a:ext cx="1528821" cy="41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132" rIns="0" bIns="0">
            <a:spAutoFit/>
          </a:bodyPr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23297">
              <a:lnSpc>
                <a:spcPct val="100000"/>
              </a:lnSpc>
              <a:spcBef>
                <a:spcPts val="183"/>
              </a:spcBef>
            </a:pPr>
            <a:r>
              <a:rPr lang="en-US" altLang="en-US" sz="2568">
                <a:latin typeface="Times New Roman" panose="02020603050405020304" pitchFamily="18" charset="0"/>
              </a:rPr>
              <a:t>–діімінів є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676" y="-3191395"/>
            <a:ext cx="425158" cy="43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9568957" y="-3191394"/>
            <a:ext cx="2746053" cy="41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132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23297">
              <a:lnSpc>
                <a:spcPct val="100000"/>
              </a:lnSpc>
              <a:spcBef>
                <a:spcPts val="183"/>
              </a:spcBef>
            </a:pPr>
            <a:r>
              <a:rPr lang="en-US" altLang="en-US" sz="2568">
                <a:latin typeface="Times New Roman" panose="02020603050405020304" pitchFamily="18" charset="0"/>
              </a:rPr>
              <a:t>–дикетони та алкіл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0978383" y="-1741199"/>
            <a:ext cx="1560852" cy="103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3113" rIns="0" bIns="0">
            <a:spAutoFit/>
          </a:bodyPr>
          <a:lstStyle>
            <a:lvl1pPr>
              <a:tabLst>
                <a:tab pos="0" algn="l"/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0" algn="l"/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0" algn="l"/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0" algn="l"/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0" algn="l"/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320332" indent="-294124">
              <a:lnSpc>
                <a:spcPct val="128000"/>
              </a:lnSpc>
              <a:spcBef>
                <a:spcPts val="183"/>
              </a:spcBef>
            </a:pPr>
            <a:r>
              <a:rPr lang="en-US" altLang="en-US" sz="2568">
                <a:latin typeface="Times New Roman" panose="02020603050405020304" pitchFamily="18" charset="0"/>
              </a:rPr>
              <a:t>(теоретичн  о)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277274" y="2531929"/>
            <a:ext cx="11236065" cy="513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35375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11266955">
              <a:lnSpc>
                <a:spcPct val="100000"/>
              </a:lnSpc>
              <a:spcBef>
                <a:spcPts val="1079"/>
              </a:spcBef>
            </a:pPr>
            <a:r>
              <a:rPr lang="en-US" altLang="en-US" sz="2568" dirty="0">
                <a:latin typeface="Times New Roman" panose="02020603050405020304" pitchFamily="18" charset="0"/>
              </a:rPr>
              <a:t>,</a:t>
            </a:r>
          </a:p>
          <a:p>
            <a:pPr marL="209672">
              <a:lnSpc>
                <a:spcPct val="100000"/>
              </a:lnSpc>
              <a:spcBef>
                <a:spcPts val="895"/>
              </a:spcBef>
            </a:pPr>
            <a:endParaRPr lang="uk-UA" altLang="en-US" sz="2568" dirty="0" smtClean="0">
              <a:latin typeface="Times New Roman" panose="02020603050405020304" pitchFamily="18" charset="0"/>
            </a:endParaRPr>
          </a:p>
          <a:p>
            <a:pPr marL="209672">
              <a:lnSpc>
                <a:spcPct val="100000"/>
              </a:lnSpc>
              <a:spcBef>
                <a:spcPts val="895"/>
              </a:spcBef>
            </a:pPr>
            <a:r>
              <a:rPr lang="en-US" altLang="en-US" sz="2568" dirty="0" err="1" smtClean="0">
                <a:latin typeface="Times New Roman" panose="02020603050405020304" pitchFamily="18" charset="0"/>
              </a:rPr>
              <a:t>де</a:t>
            </a:r>
            <a:r>
              <a:rPr lang="en-US" altLang="en-US" sz="2568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568" dirty="0">
                <a:latin typeface="Times New Roman" panose="02020603050405020304" pitchFamily="18" charset="0"/>
              </a:rPr>
              <a:t>Ме</a:t>
            </a:r>
            <a:r>
              <a:rPr lang="en-US" altLang="en-US" sz="2568" baseline="30000" dirty="0">
                <a:latin typeface="Times New Roman" panose="02020603050405020304" pitchFamily="18" charset="0"/>
              </a:rPr>
              <a:t>2+</a:t>
            </a:r>
            <a:r>
              <a:rPr lang="en-US" altLang="en-US" sz="2568" dirty="0">
                <a:latin typeface="Times New Roman" panose="02020603050405020304" pitchFamily="18" charset="0"/>
              </a:rPr>
              <a:t>– Fe</a:t>
            </a:r>
            <a:r>
              <a:rPr lang="en-US" altLang="en-US" sz="2568" baseline="30000" dirty="0">
                <a:latin typeface="Times New Roman" panose="02020603050405020304" pitchFamily="18" charset="0"/>
              </a:rPr>
              <a:t>2+</a:t>
            </a:r>
            <a:r>
              <a:rPr lang="en-US" altLang="en-US" sz="2568" dirty="0">
                <a:latin typeface="Times New Roman" panose="02020603050405020304" pitchFamily="18" charset="0"/>
              </a:rPr>
              <a:t>, Cr</a:t>
            </a:r>
            <a:r>
              <a:rPr lang="en-US" altLang="en-US" sz="2568" baseline="30000" dirty="0">
                <a:latin typeface="Times New Roman" panose="02020603050405020304" pitchFamily="18" charset="0"/>
              </a:rPr>
              <a:t>2+</a:t>
            </a:r>
            <a:r>
              <a:rPr lang="en-US" altLang="en-US" sz="2568" dirty="0">
                <a:latin typeface="Times New Roman" panose="02020603050405020304" pitchFamily="18" charset="0"/>
              </a:rPr>
              <a:t>, Ni</a:t>
            </a:r>
            <a:r>
              <a:rPr lang="en-US" altLang="en-US" sz="2568" baseline="30000" dirty="0">
                <a:latin typeface="Times New Roman" panose="02020603050405020304" pitchFamily="18" charset="0"/>
              </a:rPr>
              <a:t>2+</a:t>
            </a:r>
            <a:r>
              <a:rPr lang="en-US" altLang="en-US" sz="2568" dirty="0">
                <a:latin typeface="Times New Roman" panose="02020603050405020304" pitchFamily="18" charset="0"/>
              </a:rPr>
              <a:t>.</a:t>
            </a:r>
          </a:p>
          <a:p>
            <a:pPr marL="209672" indent="631929" algn="just">
              <a:lnSpc>
                <a:spcPct val="128000"/>
              </a:lnSpc>
              <a:spcBef>
                <a:spcPts val="92"/>
              </a:spcBef>
            </a:pPr>
            <a:r>
              <a:rPr lang="en-US" altLang="en-US" sz="2568" dirty="0" err="1" smtClean="0">
                <a:latin typeface="Times New Roman" panose="02020603050405020304" pitchFamily="18" charset="0"/>
              </a:rPr>
              <a:t>Автоконденсація</a:t>
            </a:r>
            <a:r>
              <a:rPr lang="en-US" altLang="en-US" sz="2568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568" dirty="0">
                <a:latin typeface="Times New Roman" panose="02020603050405020304" pitchFamily="18" charset="0"/>
              </a:rPr>
              <a:t>о–</a:t>
            </a:r>
            <a:r>
              <a:rPr lang="en-US" altLang="en-US" sz="2568" dirty="0" err="1">
                <a:latin typeface="Times New Roman" panose="02020603050405020304" pitchFamily="18" charset="0"/>
              </a:rPr>
              <a:t>амінобензальдегіду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приводить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до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утворення</a:t>
            </a:r>
            <a:r>
              <a:rPr lang="en-US" altLang="en-US" sz="2568" dirty="0">
                <a:latin typeface="Times New Roman" panose="02020603050405020304" pitchFamily="18" charset="0"/>
              </a:rPr>
              <a:t> 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азометинових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макроциклічних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систем</a:t>
            </a:r>
            <a:r>
              <a:rPr lang="en-US" altLang="en-US" sz="2568" dirty="0">
                <a:latin typeface="Times New Roman" panose="02020603050405020304" pitchFamily="18" charset="0"/>
              </a:rPr>
              <a:t>,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які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можуть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бути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виділені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із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реакційного</a:t>
            </a:r>
            <a:r>
              <a:rPr lang="en-US" altLang="en-US" sz="2568" dirty="0">
                <a:latin typeface="Times New Roman" panose="02020603050405020304" pitchFamily="18" charset="0"/>
              </a:rPr>
              <a:t> 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середовища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виключно</a:t>
            </a:r>
            <a:r>
              <a:rPr lang="en-US" altLang="en-US" sz="2568" dirty="0">
                <a:latin typeface="Times New Roman" panose="02020603050405020304" pitchFamily="18" charset="0"/>
              </a:rPr>
              <a:t> у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вигляді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комплексних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сполук</a:t>
            </a:r>
            <a:r>
              <a:rPr lang="en-US" altLang="en-US" sz="2568" dirty="0">
                <a:latin typeface="Times New Roman" panose="02020603050405020304" pitchFamily="18" charset="0"/>
              </a:rPr>
              <a:t>,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склад</a:t>
            </a:r>
            <a:r>
              <a:rPr lang="en-US" altLang="en-US" sz="2568" dirty="0">
                <a:latin typeface="Times New Roman" panose="02020603050405020304" pitchFamily="18" charset="0"/>
              </a:rPr>
              <a:t> і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будова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 smtClean="0">
                <a:latin typeface="Times New Roman" panose="02020603050405020304" pitchFamily="18" charset="0"/>
              </a:rPr>
              <a:t>яких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залежать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від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 smtClean="0">
                <a:latin typeface="Times New Roman" panose="02020603050405020304" pitchFamily="18" charset="0"/>
              </a:rPr>
              <a:t>металу-комплексоутворювача</a:t>
            </a:r>
            <a:r>
              <a:rPr lang="uk-UA" altLang="en-US" sz="2568" dirty="0" smtClean="0">
                <a:latin typeface="Times New Roman" panose="02020603050405020304" pitchFamily="18" charset="0"/>
              </a:rPr>
              <a:t>.</a:t>
            </a:r>
          </a:p>
          <a:p>
            <a:pPr marL="209672" indent="631929" algn="just">
              <a:lnSpc>
                <a:spcPct val="128000"/>
              </a:lnSpc>
              <a:spcBef>
                <a:spcPts val="92"/>
              </a:spcBef>
            </a:pPr>
            <a:r>
              <a:rPr lang="uk-UA" altLang="en-US" sz="2568" dirty="0" err="1" smtClean="0">
                <a:latin typeface="Times New Roman" panose="02020603050405020304" pitchFamily="18" charset="0"/>
              </a:rPr>
              <a:t>Дя</a:t>
            </a:r>
            <a:r>
              <a:rPr lang="uk-UA" altLang="en-US" sz="2568" dirty="0" smtClean="0">
                <a:latin typeface="Times New Roman" panose="02020603050405020304" pitchFamily="18" charset="0"/>
              </a:rPr>
              <a:t> </a:t>
            </a:r>
            <a:r>
              <a:rPr lang="uk-UA" altLang="en-US" sz="2568" dirty="0" err="1" smtClean="0">
                <a:latin typeface="Times New Roman" panose="02020603050405020304" pitchFamily="18" charset="0"/>
              </a:rPr>
              <a:t>Со</a:t>
            </a:r>
            <a:r>
              <a:rPr lang="uk-UA" altLang="en-US" sz="2568" dirty="0" smtClean="0">
                <a:latin typeface="Times New Roman" panose="02020603050405020304" pitchFamily="18" charset="0"/>
              </a:rPr>
              <a:t> (ІІ)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утворюються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координаційні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сполуки</a:t>
            </a:r>
            <a:r>
              <a:rPr lang="en-US" altLang="en-US" sz="2568" dirty="0">
                <a:latin typeface="Times New Roman" panose="02020603050405020304" pitchFamily="18" charset="0"/>
              </a:rPr>
              <a:t> з </a:t>
            </a:r>
            <a:endParaRPr lang="uk-UA" altLang="en-US" sz="2568" dirty="0" smtClean="0">
              <a:latin typeface="Times New Roman" panose="02020603050405020304" pitchFamily="18" charset="0"/>
            </a:endParaRPr>
          </a:p>
          <a:p>
            <a:pPr marL="209672" indent="631929" algn="just">
              <a:lnSpc>
                <a:spcPct val="128000"/>
              </a:lnSpc>
              <a:spcBef>
                <a:spcPts val="92"/>
              </a:spcBef>
            </a:pPr>
            <a:r>
              <a:rPr lang="en-US" altLang="en-US" sz="2568" dirty="0" err="1" smtClean="0">
                <a:latin typeface="Times New Roman" panose="02020603050405020304" pitchFamily="18" charset="0"/>
              </a:rPr>
              <a:t>тетрааза</a:t>
            </a:r>
            <a:r>
              <a:rPr lang="en-US" altLang="en-US" sz="2568" dirty="0">
                <a:latin typeface="Times New Roman" panose="02020603050405020304" pitchFamily="18" charset="0"/>
              </a:rPr>
              <a:t>– </a:t>
            </a:r>
            <a:r>
              <a:rPr lang="uk-UA" altLang="en-US" sz="2568" dirty="0" smtClean="0">
                <a:latin typeface="Times New Roman" panose="02020603050405020304" pitchFamily="18" charset="0"/>
              </a:rPr>
              <a:t>		</a:t>
            </a:r>
            <a:r>
              <a:rPr lang="en-US" altLang="en-US" sz="2568" dirty="0" smtClean="0">
                <a:latin typeface="Times New Roman" panose="02020603050405020304" pitchFamily="18" charset="0"/>
              </a:rPr>
              <a:t>і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триазамакроциклічними</a:t>
            </a:r>
            <a:r>
              <a:rPr lang="en-US" altLang="en-US" sz="2568" dirty="0">
                <a:latin typeface="Times New Roman" panose="02020603050405020304" pitchFamily="18" charset="0"/>
              </a:rPr>
              <a:t> 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лігандами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типу</a:t>
            </a:r>
            <a:r>
              <a:rPr lang="en-US" altLang="en-US" sz="2568" dirty="0">
                <a:latin typeface="Times New Roman" panose="02020603050405020304" pitchFamily="18" charset="0"/>
              </a:rPr>
              <a:t>:</a:t>
            </a:r>
          </a:p>
          <a:p>
            <a:pPr marL="209672" indent="631929" algn="just">
              <a:lnSpc>
                <a:spcPct val="128000"/>
              </a:lnSpc>
              <a:spcBef>
                <a:spcPts val="92"/>
              </a:spcBef>
            </a:pPr>
            <a:endParaRPr lang="en-US" altLang="en-US" sz="2568" dirty="0">
              <a:latin typeface="Times New Roman" panose="02020603050405020304" pitchFamily="18" charset="0"/>
            </a:endParaRPr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37" y="7225473"/>
            <a:ext cx="4018816" cy="28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696" y="7074892"/>
            <a:ext cx="3331371" cy="256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11" y="889755"/>
            <a:ext cx="11589656" cy="222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971" y="1427248"/>
            <a:ext cx="10600596" cy="739405"/>
          </a:xfrm>
        </p:spPr>
        <p:txBody>
          <a:bodyPr>
            <a:normAutofit/>
          </a:bodyPr>
          <a:lstStyle/>
          <a:p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Темплатний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синтез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656061" y="2970436"/>
            <a:ext cx="11126347" cy="649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23113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183"/>
              </a:spcBef>
              <a:buNone/>
            </a:pPr>
            <a:r>
              <a:rPr lang="uk-UA" altLang="en-US" sz="3200" dirty="0" err="1">
                <a:latin typeface="Times New Roman" panose="02020603050405020304" pitchFamily="18" charset="0"/>
              </a:rPr>
              <a:t>М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еркантоаміни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можна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синтезувати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координаційні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сполуки</a:t>
            </a:r>
            <a:r>
              <a:rPr lang="en-US" altLang="en-US" sz="3200" dirty="0">
                <a:latin typeface="Times New Roman" panose="02020603050405020304" pitchFamily="18" charset="0"/>
              </a:rPr>
              <a:t> з S, N –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лігандами</a:t>
            </a:r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типу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:</a:t>
            </a:r>
            <a:endParaRPr lang="uk-UA" altLang="en-US" sz="32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183"/>
              </a:spcBef>
              <a:buNone/>
            </a:pPr>
            <a:endParaRPr lang="uk-UA" altLang="en-US" sz="3200" dirty="0">
              <a:latin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183"/>
              </a:spcBef>
              <a:buNone/>
            </a:pPr>
            <a:endParaRPr lang="uk-UA" altLang="en-US" sz="32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183"/>
              </a:spcBef>
              <a:buNone/>
            </a:pPr>
            <a:endParaRPr lang="uk-UA" altLang="en-US" sz="3200" dirty="0">
              <a:latin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183"/>
              </a:spcBef>
              <a:buNone/>
            </a:pPr>
            <a:r>
              <a:rPr lang="uk-UA" altLang="en-US" sz="3200" dirty="0" smtClean="0">
                <a:latin typeface="Times New Roman" panose="02020603050405020304" pitchFamily="18" charset="0"/>
              </a:rPr>
              <a:t>	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Методам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синтезу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координаційних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сполук</a:t>
            </a:r>
            <a:r>
              <a:rPr lang="en-US" altLang="en-US" sz="3200" dirty="0">
                <a:latin typeface="Times New Roman" panose="02020603050405020304" pitchFamily="18" charset="0"/>
              </a:rPr>
              <a:t> з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використанням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реакцій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на</a:t>
            </a:r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матрицях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присвячена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монографія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«</a:t>
            </a:r>
            <a:r>
              <a:rPr lang="en-US" altLang="en-US" sz="3200" dirty="0" err="1">
                <a:latin typeface="Times New Roman" panose="02020603050405020304" pitchFamily="18" charset="0"/>
              </a:rPr>
              <a:t>Реакціцї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на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матрицях</a:t>
            </a:r>
            <a:r>
              <a:rPr lang="en-US" altLang="en-US" sz="3200" dirty="0">
                <a:latin typeface="Times New Roman" panose="02020603050405020304" pitchFamily="18" charset="0"/>
              </a:rPr>
              <a:t>».</a:t>
            </a:r>
          </a:p>
          <a:p>
            <a:pPr marL="0" indent="0">
              <a:lnSpc>
                <a:spcPct val="130000"/>
              </a:lnSpc>
              <a:spcBef>
                <a:spcPts val="183"/>
              </a:spcBef>
              <a:buNone/>
            </a:pPr>
            <a:endParaRPr lang="en-US" altLang="en-US" sz="3200" dirty="0"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96" y="4482604"/>
            <a:ext cx="8622545" cy="193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220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295858" y="-3339908"/>
            <a:ext cx="11249201" cy="105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3113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23297">
              <a:lnSpc>
                <a:spcPct val="130000"/>
              </a:lnSpc>
              <a:spcBef>
                <a:spcPts val="183"/>
              </a:spcBef>
            </a:pPr>
            <a:r>
              <a:rPr lang="en-US" altLang="en-US" sz="2568" dirty="0" err="1">
                <a:latin typeface="Times New Roman" panose="02020603050405020304" pitchFamily="18" charset="0"/>
              </a:rPr>
              <a:t>меркантоаміни</a:t>
            </a:r>
            <a:r>
              <a:rPr lang="en-US" altLang="en-US" sz="2568" dirty="0">
                <a:latin typeface="Times New Roman" panose="02020603050405020304" pitchFamily="18" charset="0"/>
              </a:rPr>
              <a:t>,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можна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синтезувати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координаційні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сполуки</a:t>
            </a:r>
            <a:r>
              <a:rPr lang="en-US" altLang="en-US" sz="2568" dirty="0">
                <a:latin typeface="Times New Roman" panose="02020603050405020304" pitchFamily="18" charset="0"/>
              </a:rPr>
              <a:t> з S, N –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лігандами</a:t>
            </a:r>
            <a:r>
              <a:rPr lang="en-US" altLang="en-US" sz="2568" dirty="0">
                <a:latin typeface="Times New Roman" panose="02020603050405020304" pitchFamily="18" charset="0"/>
              </a:rPr>
              <a:t> 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типу</a:t>
            </a:r>
            <a:r>
              <a:rPr lang="en-US" altLang="en-US" sz="2568" dirty="0"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927" y="7967535"/>
            <a:ext cx="468837" cy="49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079997" y="810196"/>
            <a:ext cx="12025336" cy="860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23113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 marL="2279650" indent="-3143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1965325" lvl="1" indent="0" algn="ctr">
              <a:lnSpc>
                <a:spcPct val="100000"/>
              </a:lnSpc>
              <a:spcBef>
                <a:spcPts val="1858"/>
              </a:spcBef>
            </a:pP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Методи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прямого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синтезу</a:t>
            </a:r>
            <a:endParaRPr lang="uk-UA" altLang="en-US" sz="3200" b="1" i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marL="139781" indent="631929" algn="just">
              <a:lnSpc>
                <a:spcPct val="129000"/>
              </a:lnSpc>
              <a:buClrTx/>
              <a:buSzTx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З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середини</a:t>
            </a:r>
            <a:r>
              <a:rPr lang="en-US" altLang="en-US" sz="2800" dirty="0">
                <a:latin typeface="Times New Roman" panose="02020603050405020304" pitchFamily="18" charset="0"/>
              </a:rPr>
              <a:t> 70-х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років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інтенсивно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розвиваються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методи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прямого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синтезу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координаційних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сполук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виходячи</a:t>
            </a:r>
            <a:r>
              <a:rPr lang="en-US" altLang="en-US" sz="2800" dirty="0">
                <a:latin typeface="Times New Roman" panose="02020603050405020304" pitchFamily="18" charset="0"/>
              </a:rPr>
              <a:t> з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металу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або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його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оксиду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які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мають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низку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переваг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порівняно</a:t>
            </a:r>
            <a:r>
              <a:rPr lang="en-US" altLang="en-US" sz="2800" dirty="0">
                <a:latin typeface="Times New Roman" panose="02020603050405020304" pitchFamily="18" charset="0"/>
              </a:rPr>
              <a:t> з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традиційними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методами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синтезу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endParaRPr lang="uk-UA" altLang="en-US" sz="2800" dirty="0" smtClean="0">
              <a:latin typeface="Times New Roman" panose="02020603050405020304" pitchFamily="18" charset="0"/>
            </a:endParaRPr>
          </a:p>
          <a:p>
            <a:pPr marL="139781" indent="631929" algn="just">
              <a:lnSpc>
                <a:spcPct val="129000"/>
              </a:lnSpc>
              <a:buClrTx/>
              <a:buSzTx/>
            </a:pPr>
            <a:r>
              <a:rPr lang="en-US" altLang="en-US" sz="2800" i="1" dirty="0" err="1" smtClean="0">
                <a:latin typeface="Times New Roman" panose="02020603050405020304" pitchFamily="18" charset="0"/>
              </a:rPr>
              <a:t>зокрема</a:t>
            </a:r>
            <a:r>
              <a:rPr lang="en-US" altLang="en-US" sz="2800" i="1" dirty="0">
                <a:latin typeface="Times New Roman" panose="02020603050405020304" pitchFamily="18" charset="0"/>
              </a:rPr>
              <a:t>: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одностадійність</a:t>
            </a:r>
            <a:r>
              <a:rPr lang="en-US" altLang="en-US" sz="2800" i="1" dirty="0">
                <a:latin typeface="Times New Roman" panose="02020603050405020304" pitchFamily="18" charset="0"/>
              </a:rPr>
              <a:t>, 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безвідходність</a:t>
            </a:r>
            <a:r>
              <a:rPr lang="en-US" altLang="en-US" sz="2800" i="1" dirty="0">
                <a:latin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можливість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добування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сполук</a:t>
            </a:r>
            <a:r>
              <a:rPr lang="en-US" altLang="en-US" sz="2800" i="1" dirty="0">
                <a:latin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що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не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утворюються</a:t>
            </a:r>
            <a:r>
              <a:rPr lang="en-US" altLang="en-US" sz="2800" i="1" dirty="0">
                <a:latin typeface="Times New Roman" panose="02020603050405020304" pitchFamily="18" charset="0"/>
              </a:rPr>
              <a:t> в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умовах</a:t>
            </a:r>
            <a:r>
              <a:rPr lang="en-US" altLang="en-US" sz="2800" i="1" dirty="0">
                <a:latin typeface="Times New Roman" panose="02020603050405020304" pitchFamily="18" charset="0"/>
              </a:rPr>
              <a:t> 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традиційного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синтезу</a:t>
            </a:r>
            <a:r>
              <a:rPr lang="en-US" altLang="en-US" sz="2800" i="1" dirty="0">
                <a:latin typeface="Times New Roman" panose="02020603050405020304" pitchFamily="18" charset="0"/>
              </a:rPr>
              <a:t> (в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розчинах</a:t>
            </a:r>
            <a:r>
              <a:rPr lang="en-US" altLang="en-US" sz="2800" i="1" dirty="0">
                <a:latin typeface="Times New Roman" panose="02020603050405020304" pitchFamily="18" charset="0"/>
              </a:rPr>
              <a:t>).</a:t>
            </a:r>
          </a:p>
          <a:p>
            <a:pPr marL="139781" indent="631929" algn="just">
              <a:lnSpc>
                <a:spcPct val="100000"/>
              </a:lnSpc>
              <a:spcBef>
                <a:spcPts val="895"/>
              </a:spcBef>
              <a:buClrTx/>
              <a:buSzTx/>
            </a:pPr>
            <a:endParaRPr lang="uk-UA" altLang="en-US" sz="2800" dirty="0" smtClean="0">
              <a:latin typeface="Times New Roman" panose="02020603050405020304" pitchFamily="18" charset="0"/>
            </a:endParaRPr>
          </a:p>
          <a:p>
            <a:pPr marL="139781" indent="631929" algn="just">
              <a:lnSpc>
                <a:spcPct val="100000"/>
              </a:lnSpc>
              <a:spcBef>
                <a:spcPts val="895"/>
              </a:spcBef>
              <a:buClrTx/>
              <a:buSzTx/>
            </a:pPr>
            <a:r>
              <a:rPr lang="en-US" altLang="en-US" sz="2800" dirty="0" err="1" smtClean="0">
                <a:latin typeface="Times New Roman" panose="02020603050405020304" pitchFamily="18" charset="0"/>
              </a:rPr>
              <a:t>Наприклад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сполуку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CuL</a:t>
            </a:r>
            <a:r>
              <a:rPr lang="en-US" altLang="en-US" sz="2800" dirty="0">
                <a:latin typeface="Times New Roman" panose="02020603050405020304" pitchFamily="18" charset="0"/>
              </a:rPr>
              <a:t>(HL)SCN, (</a:t>
            </a:r>
            <a:r>
              <a:rPr lang="en-US" altLang="en-US" sz="2800" dirty="0" err="1">
                <a:latin typeface="Times New Roman" panose="02020603050405020304" pitchFamily="18" charset="0"/>
              </a:rPr>
              <a:t>де</a:t>
            </a:r>
            <a:r>
              <a:rPr lang="en-US" altLang="en-US" sz="2800" dirty="0">
                <a:latin typeface="Times New Roman" panose="02020603050405020304" pitchFamily="18" charset="0"/>
              </a:rPr>
              <a:t> HL –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моноетаноламін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NH</a:t>
            </a:r>
            <a:r>
              <a:rPr lang="en-US" altLang="en-US" sz="2800" baseline="-9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–CH</a:t>
            </a:r>
            <a:r>
              <a:rPr lang="en-US" altLang="en-US" sz="2800" baseline="-9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–CH</a:t>
            </a:r>
            <a:r>
              <a:rPr lang="en-US" altLang="en-US" sz="2800" baseline="-9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–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, а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ОH</a:t>
            </a:r>
            <a:r>
              <a:rPr lang="en-US" altLang="en-US" sz="2800" dirty="0">
                <a:latin typeface="Times New Roman" panose="02020603050405020304" pitchFamily="18" charset="0"/>
              </a:rPr>
              <a:t>, L –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депротонована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форма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моноетаноламіну</a:t>
            </a:r>
            <a:r>
              <a:rPr lang="en-US" altLang="en-US" sz="2800" dirty="0">
                <a:latin typeface="Times New Roman" panose="02020603050405020304" pitchFamily="18" charset="0"/>
              </a:rPr>
              <a:t>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одержують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із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порошку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металічної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міді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роданіду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амонію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та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моноетаноламіну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шляхом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нагрівання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суміш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до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температури</a:t>
            </a:r>
            <a:r>
              <a:rPr lang="en-US" altLang="en-US" sz="2800" dirty="0">
                <a:latin typeface="Times New Roman" panose="02020603050405020304" pitchFamily="18" charset="0"/>
              </a:rPr>
              <a:t> 50–60˚С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протягом</a:t>
            </a:r>
            <a:r>
              <a:rPr lang="en-US" altLang="en-US" sz="2800" dirty="0">
                <a:latin typeface="Times New Roman" panose="02020603050405020304" pitchFamily="18" charset="0"/>
              </a:rPr>
              <a:t> 10–15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хв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.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Із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розчину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моноетаноламіну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сама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комплексна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сполука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осаджується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ізопропанолом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.</a:t>
            </a:r>
            <a:endParaRPr lang="uk-UA" altLang="en-US" sz="2800" dirty="0" smtClean="0">
              <a:latin typeface="Times New Roman" panose="02020603050405020304" pitchFamily="18" charset="0"/>
            </a:endParaRPr>
          </a:p>
          <a:p>
            <a:pPr marL="139781" indent="631929" algn="just">
              <a:lnSpc>
                <a:spcPct val="100000"/>
              </a:lnSpc>
              <a:spcBef>
                <a:spcPts val="895"/>
              </a:spcBef>
              <a:buClrTx/>
              <a:buSzTx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При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цьому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протікає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реакція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</a:p>
          <a:p>
            <a:pPr marL="139781" indent="631929" algn="ctr">
              <a:lnSpc>
                <a:spcPct val="100000"/>
              </a:lnSpc>
              <a:spcBef>
                <a:spcPts val="1192"/>
              </a:spcBef>
              <a:buClrTx/>
              <a:buSzTx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Cu </a:t>
            </a:r>
            <a:r>
              <a:rPr lang="en-US" altLang="en-US" sz="2800" dirty="0">
                <a:latin typeface="Times New Roman" panose="02020603050405020304" pitchFamily="18" charset="0"/>
              </a:rPr>
              <a:t>+ 2HL + NH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4</a:t>
            </a:r>
            <a:r>
              <a:rPr lang="en-US" altLang="en-US" sz="2800" dirty="0">
                <a:latin typeface="Times New Roman" panose="02020603050405020304" pitchFamily="18" charset="0"/>
              </a:rPr>
              <a:t>CNS → [</a:t>
            </a:r>
            <a:r>
              <a:rPr lang="en-US" altLang="en-US" sz="2800" dirty="0" err="1">
                <a:latin typeface="Times New Roman" panose="02020603050405020304" pitchFamily="18" charset="0"/>
              </a:rPr>
              <a:t>CuL</a:t>
            </a:r>
            <a:r>
              <a:rPr lang="en-US" altLang="en-US" sz="2800" dirty="0">
                <a:latin typeface="Times New Roman" panose="02020603050405020304" pitchFamily="18" charset="0"/>
              </a:rPr>
              <a:t>(HL)CNS] + NH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3 </a:t>
            </a:r>
            <a:r>
              <a:rPr lang="en-US" altLang="en-US" sz="2800" dirty="0">
                <a:latin typeface="Times New Roman" panose="02020603050405020304" pitchFamily="18" charset="0"/>
              </a:rPr>
              <a:t>+ H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2	</a:t>
            </a:r>
            <a:r>
              <a:rPr lang="en-US" altLang="en-US" sz="2800" dirty="0">
                <a:latin typeface="Times New Roman" panose="02020603050405020304" pitchFamily="18" charset="0"/>
              </a:rPr>
              <a:t>;</a:t>
            </a:r>
          </a:p>
          <a:p>
            <a:pPr marL="547477" indent="-404784">
              <a:lnSpc>
                <a:spcPts val="3944"/>
              </a:lnSpc>
              <a:spcBef>
                <a:spcPts val="482"/>
              </a:spcBef>
              <a:buClrTx/>
              <a:buSzTx/>
            </a:pPr>
            <a:r>
              <a:rPr lang="en-US" altLang="en-US" sz="2800" dirty="0" err="1">
                <a:latin typeface="Times New Roman" panose="02020603050405020304" pitchFamily="18" charset="0"/>
              </a:rPr>
              <a:t>де</a:t>
            </a:r>
            <a:r>
              <a:rPr lang="en-US" altLang="en-US" sz="2800" dirty="0">
                <a:latin typeface="Times New Roman" panose="02020603050405020304" pitchFamily="18" charset="0"/>
              </a:rPr>
              <a:t> Cu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0 </a:t>
            </a:r>
            <a:r>
              <a:rPr lang="en-US" altLang="en-US" sz="2800" dirty="0">
                <a:latin typeface="Times New Roman" panose="02020603050405020304" pitchFamily="18" charset="0"/>
              </a:rPr>
              <a:t>– 2e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‾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           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Cu</a:t>
            </a:r>
            <a:r>
              <a:rPr lang="en-US" altLang="en-US" sz="2800" baseline="30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+  </a:t>
            </a:r>
            <a:r>
              <a:rPr lang="en-US" altLang="en-US" sz="2800" dirty="0">
                <a:latin typeface="Times New Roman" panose="02020603050405020304" pitchFamily="18" charset="0"/>
              </a:rPr>
              <a:t>2H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+ </a:t>
            </a:r>
            <a:r>
              <a:rPr lang="en-US" altLang="en-US" sz="2800" dirty="0">
                <a:latin typeface="Times New Roman" panose="02020603050405020304" pitchFamily="18" charset="0"/>
              </a:rPr>
              <a:t>+ 2e‾→ H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0 </a:t>
            </a:r>
            <a:r>
              <a:rPr lang="en-US" altLang="en-US" sz="2800" dirty="0">
                <a:latin typeface="Times New Roman" panose="02020603050405020304" pitchFamily="18" charset="0"/>
              </a:rPr>
              <a:t>↑</a:t>
            </a:r>
          </a:p>
          <a:p>
            <a:pPr marL="2556833" indent="-404784">
              <a:lnSpc>
                <a:spcPts val="183"/>
              </a:lnSpc>
              <a:buClrTx/>
              <a:buSzTx/>
            </a:pPr>
            <a:r>
              <a:rPr lang="en-US" altLang="en-US" sz="2800" dirty="0">
                <a:latin typeface="Times New Roman" panose="02020603050405020304" pitchFamily="18" charset="0"/>
              </a:rPr>
              <a:t>2</a:t>
            </a:r>
          </a:p>
          <a:p>
            <a:pPr marL="2556833" indent="-404784">
              <a:lnSpc>
                <a:spcPct val="100000"/>
              </a:lnSpc>
              <a:buClrTx/>
              <a:buSzTx/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 marL="2556833" indent="-404784">
              <a:lnSpc>
                <a:spcPct val="100000"/>
              </a:lnSpc>
              <a:spcBef>
                <a:spcPts val="24"/>
              </a:spcBef>
              <a:buClrTx/>
              <a:buSzTx/>
            </a:pPr>
            <a:endParaRPr lang="en-US" altLang="en-US" sz="2201" dirty="0">
              <a:latin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48258" y="-3187508"/>
            <a:ext cx="11249201" cy="105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3113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23297">
              <a:lnSpc>
                <a:spcPct val="130000"/>
              </a:lnSpc>
              <a:spcBef>
                <a:spcPts val="183"/>
              </a:spcBef>
            </a:pPr>
            <a:r>
              <a:rPr lang="en-US" altLang="en-US" sz="2568" dirty="0" err="1">
                <a:latin typeface="Times New Roman" panose="02020603050405020304" pitchFamily="18" charset="0"/>
              </a:rPr>
              <a:t>меркантоаміни</a:t>
            </a:r>
            <a:r>
              <a:rPr lang="en-US" altLang="en-US" sz="2568" dirty="0">
                <a:latin typeface="Times New Roman" panose="02020603050405020304" pitchFamily="18" charset="0"/>
              </a:rPr>
              <a:t>,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можна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синтезувати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координаційні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сполуки</a:t>
            </a:r>
            <a:r>
              <a:rPr lang="en-US" altLang="en-US" sz="2568" dirty="0">
                <a:latin typeface="Times New Roman" panose="02020603050405020304" pitchFamily="18" charset="0"/>
              </a:rPr>
              <a:t> з S, N –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лігандами</a:t>
            </a:r>
            <a:r>
              <a:rPr lang="en-US" altLang="en-US" sz="2568" dirty="0">
                <a:latin typeface="Times New Roman" panose="02020603050405020304" pitchFamily="18" charset="0"/>
              </a:rPr>
              <a:t> 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типу</a:t>
            </a:r>
            <a:r>
              <a:rPr lang="en-US" altLang="en-US" sz="2568" dirty="0">
                <a:latin typeface="Times New Roman" panose="02020603050405020304" pitchFamily="18" charset="0"/>
              </a:rPr>
              <a:t>: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456261" y="8299028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021" y="1269887"/>
            <a:ext cx="12025336" cy="895116"/>
          </a:xfrm>
        </p:spPr>
        <p:txBody>
          <a:bodyPr>
            <a:noAutofit/>
          </a:bodyPr>
          <a:lstStyle/>
          <a:p>
            <a:pPr marL="2157874" lvl="1" algn="ctr">
              <a:lnSpc>
                <a:spcPct val="100000"/>
              </a:lnSpc>
            </a:pPr>
            <a:r>
              <a:rPr lang="uk-UA" altLang="en-US" sz="3200" b="1" i="1" dirty="0" smtClean="0">
                <a:latin typeface="Times New Roman" panose="02020603050405020304" pitchFamily="18" charset="0"/>
              </a:rPr>
              <a:t/>
            </a:r>
            <a:br>
              <a:rPr lang="uk-UA" altLang="en-US" sz="3200" b="1" i="1" dirty="0" smtClean="0">
                <a:latin typeface="Times New Roman" panose="02020603050405020304" pitchFamily="18" charset="0"/>
              </a:rPr>
            </a:b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Електрохімічні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методи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синтезу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комплексних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сполук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998" y="1890316"/>
            <a:ext cx="12241360" cy="7848871"/>
          </a:xfrm>
        </p:spPr>
        <p:txBody>
          <a:bodyPr>
            <a:normAutofit fontScale="92500"/>
          </a:bodyPr>
          <a:lstStyle/>
          <a:p>
            <a:pPr marL="139781" indent="0" algn="just">
              <a:lnSpc>
                <a:spcPct val="129000"/>
              </a:lnSpc>
              <a:buClrTx/>
              <a:buSzTx/>
              <a:buNone/>
            </a:pPr>
            <a:r>
              <a:rPr lang="uk-UA" altLang="en-US" sz="2568" dirty="0" smtClean="0">
                <a:latin typeface="Times New Roman" panose="02020603050405020304" pitchFamily="18" charset="0"/>
              </a:rPr>
              <a:t>	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Прямий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синтез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комплексних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сполук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кобальту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що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містять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амоніак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шляхом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анодного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розчинення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кобальту</a:t>
            </a:r>
            <a:r>
              <a:rPr lang="en-US" altLang="en-US" sz="2800" dirty="0">
                <a:latin typeface="Times New Roman" panose="02020603050405020304" pitchFamily="18" charset="0"/>
              </a:rPr>
              <a:t> у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водних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розчинах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амоніаку</a:t>
            </a:r>
            <a:r>
              <a:rPr lang="en-US" altLang="en-US" sz="2800" dirty="0">
                <a:latin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</a:rPr>
              <a:t>аміаку</a:t>
            </a:r>
            <a:r>
              <a:rPr lang="en-US" altLang="en-US" sz="2800" dirty="0">
                <a:latin typeface="Times New Roman" panose="02020603050405020304" pitchFamily="18" charset="0"/>
              </a:rPr>
              <a:t>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здійснив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Л.Чугаєв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на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початку</a:t>
            </a:r>
            <a:r>
              <a:rPr lang="en-US" altLang="en-US" sz="2800" dirty="0">
                <a:latin typeface="Times New Roman" panose="02020603050405020304" pitchFamily="18" charset="0"/>
              </a:rPr>
              <a:t> ХХ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ст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Він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запропонував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прямі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електрохімічні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методи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синтезу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аміачних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комплексів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платини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хелатів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нікелю</a:t>
            </a:r>
            <a:r>
              <a:rPr lang="en-US" altLang="en-US" sz="2800" dirty="0">
                <a:latin typeface="Times New Roman" panose="02020603050405020304" pitchFamily="18" charset="0"/>
              </a:rPr>
              <a:t> з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диметилгліоксимом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та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етилендиаміном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endParaRPr lang="uk-UA" altLang="en-US" sz="28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183"/>
              </a:spcBef>
              <a:buNone/>
            </a:pPr>
            <a:r>
              <a:rPr lang="en-US" altLang="en-US" sz="2800" dirty="0" err="1" smtClean="0">
                <a:latin typeface="Times New Roman" panose="02020603050405020304" pitchFamily="18" charset="0"/>
              </a:rPr>
              <a:t>Реакції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що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відбуваються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при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такому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синтезі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схематично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можна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зобразити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так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</a:p>
          <a:p>
            <a:pPr marL="396060" indent="0">
              <a:lnSpc>
                <a:spcPct val="100000"/>
              </a:lnSpc>
              <a:spcBef>
                <a:spcPts val="871"/>
              </a:spcBef>
              <a:buNone/>
            </a:pPr>
            <a:r>
              <a:rPr lang="en-US" altLang="en-US" sz="2800" i="1" dirty="0" err="1">
                <a:latin typeface="Times New Roman" panose="02020603050405020304" pitchFamily="18" charset="0"/>
              </a:rPr>
              <a:t>Анод</a:t>
            </a:r>
            <a:r>
              <a:rPr lang="en-US" altLang="en-US" sz="2800" dirty="0">
                <a:latin typeface="Times New Roman" panose="02020603050405020304" pitchFamily="18" charset="0"/>
              </a:rPr>
              <a:t>: M</a:t>
            </a:r>
            <a:r>
              <a:rPr lang="en-US" altLang="en-US" sz="2800" baseline="29000" dirty="0">
                <a:latin typeface="Times New Roman" panose="02020603050405020304" pitchFamily="18" charset="0"/>
              </a:rPr>
              <a:t>0 </a:t>
            </a:r>
            <a:r>
              <a:rPr lang="en-US" altLang="en-US" sz="2800" dirty="0">
                <a:latin typeface="Times New Roman" panose="02020603050405020304" pitchFamily="18" charset="0"/>
              </a:rPr>
              <a:t>– ne‾→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</a:t>
            </a:r>
            <a:r>
              <a:rPr lang="en-US" altLang="en-US" sz="2800" baseline="29000" dirty="0" err="1">
                <a:latin typeface="Times New Roman" panose="02020603050405020304" pitchFamily="18" charset="0"/>
              </a:rPr>
              <a:t>n</a:t>
            </a:r>
            <a:r>
              <a:rPr lang="en-US" altLang="en-US" sz="2800" baseline="29000" dirty="0">
                <a:latin typeface="Times New Roman" panose="02020603050405020304" pitchFamily="18" charset="0"/>
              </a:rPr>
              <a:t>+</a:t>
            </a:r>
            <a:r>
              <a:rPr lang="en-US" altLang="en-US" sz="2800" dirty="0">
                <a:latin typeface="Times New Roman" panose="02020603050405020304" pitchFamily="18" charset="0"/>
              </a:rPr>
              <a:t>;</a:t>
            </a:r>
          </a:p>
          <a:p>
            <a:pPr marL="396060" indent="0">
              <a:lnSpc>
                <a:spcPct val="100000"/>
              </a:lnSpc>
              <a:spcBef>
                <a:spcPts val="987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у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розчині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</a:t>
            </a:r>
            <a:r>
              <a:rPr lang="en-US" altLang="en-US" sz="2800" baseline="29000" dirty="0" err="1">
                <a:latin typeface="Times New Roman" panose="02020603050405020304" pitchFamily="18" charset="0"/>
              </a:rPr>
              <a:t>n</a:t>
            </a:r>
            <a:r>
              <a:rPr lang="en-US" altLang="en-US" sz="2800" baseline="29000" dirty="0">
                <a:latin typeface="Times New Roman" panose="02020603050405020304" pitchFamily="18" charset="0"/>
              </a:rPr>
              <a:t>+ </a:t>
            </a:r>
            <a:r>
              <a:rPr lang="en-US" altLang="en-US" sz="2800" dirty="0">
                <a:latin typeface="Times New Roman" panose="02020603050405020304" pitchFamily="18" charset="0"/>
              </a:rPr>
              <a:t>+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nHL</a:t>
            </a:r>
            <a:r>
              <a:rPr lang="en-US" altLang="en-US" sz="2800" dirty="0">
                <a:latin typeface="Times New Roman" panose="02020603050405020304" pitchFamily="18" charset="0"/>
              </a:rPr>
              <a:t> → [</a:t>
            </a:r>
            <a:r>
              <a:rPr lang="en-US" altLang="en-US" sz="2800" dirty="0" err="1">
                <a:latin typeface="Times New Roman" panose="02020603050405020304" pitchFamily="18" charset="0"/>
              </a:rPr>
              <a:t>ML</a:t>
            </a:r>
            <a:r>
              <a:rPr lang="en-US" altLang="en-US" sz="2800" baseline="-7000" dirty="0" err="1">
                <a:latin typeface="Times New Roman" panose="02020603050405020304" pitchFamily="18" charset="0"/>
              </a:rPr>
              <a:t>n</a:t>
            </a:r>
            <a:r>
              <a:rPr lang="en-US" altLang="en-US" sz="2800" dirty="0">
                <a:latin typeface="Times New Roman" panose="02020603050405020304" pitchFamily="18" charset="0"/>
              </a:rPr>
              <a:t>] +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</a:t>
            </a:r>
            <a:r>
              <a:rPr lang="en-US" altLang="en-US" sz="2800" baseline="29000" dirty="0">
                <a:latin typeface="Times New Roman" panose="02020603050405020304" pitchFamily="18" charset="0"/>
              </a:rPr>
              <a:t>+</a:t>
            </a:r>
          </a:p>
          <a:p>
            <a:pPr marL="396060" indent="0">
              <a:lnSpc>
                <a:spcPct val="100000"/>
              </a:lnSpc>
              <a:spcBef>
                <a:spcPts val="1354"/>
              </a:spcBef>
              <a:buNone/>
            </a:pPr>
            <a:r>
              <a:rPr lang="en-US" altLang="en-US" sz="2800" i="1" dirty="0" err="1">
                <a:latin typeface="Times New Roman" panose="02020603050405020304" pitchFamily="18" charset="0"/>
              </a:rPr>
              <a:t>Катод</a:t>
            </a:r>
            <a:r>
              <a:rPr lang="en-US" altLang="en-US" sz="2800" dirty="0">
                <a:latin typeface="Times New Roman" panose="02020603050405020304" pitchFamily="18" charset="0"/>
              </a:rPr>
              <a:t>: H</a:t>
            </a:r>
            <a:r>
              <a:rPr lang="en-US" altLang="en-US" sz="2800" baseline="29000" dirty="0">
                <a:latin typeface="Times New Roman" panose="02020603050405020304" pitchFamily="18" charset="0"/>
              </a:rPr>
              <a:t>+ </a:t>
            </a:r>
            <a:r>
              <a:rPr lang="en-US" altLang="en-US" sz="2800" dirty="0">
                <a:latin typeface="Times New Roman" panose="02020603050405020304" pitchFamily="18" charset="0"/>
              </a:rPr>
              <a:t>+ e‾ → H</a:t>
            </a:r>
            <a:r>
              <a:rPr lang="en-US" altLang="en-US" sz="2800" baseline="29000" dirty="0">
                <a:latin typeface="Times New Roman" panose="02020603050405020304" pitchFamily="18" charset="0"/>
              </a:rPr>
              <a:t>0</a:t>
            </a:r>
            <a:r>
              <a:rPr lang="en-US" altLang="en-US" sz="2800" dirty="0">
                <a:latin typeface="Times New Roman" panose="02020603050405020304" pitchFamily="18" charset="0"/>
              </a:rPr>
              <a:t>; 2Н</a:t>
            </a:r>
            <a:r>
              <a:rPr lang="en-US" altLang="en-US" sz="2800" baseline="29000" dirty="0">
                <a:latin typeface="Times New Roman" panose="02020603050405020304" pitchFamily="18" charset="0"/>
              </a:rPr>
              <a:t>0 </a:t>
            </a:r>
            <a:r>
              <a:rPr lang="en-US" altLang="en-US" sz="2800" dirty="0">
                <a:latin typeface="Times New Roman" panose="02020603050405020304" pitchFamily="18" charset="0"/>
              </a:rPr>
              <a:t>→ Н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2</a:t>
            </a:r>
          </a:p>
          <a:p>
            <a:pPr marL="209672" indent="0" algn="just">
              <a:lnSpc>
                <a:spcPct val="129000"/>
              </a:lnSpc>
              <a:spcBef>
                <a:spcPts val="229"/>
              </a:spcBef>
              <a:buNone/>
            </a:pPr>
            <a:r>
              <a:rPr lang="uk-UA" altLang="en-US" sz="2800" dirty="0" smtClean="0">
                <a:latin typeface="Times New Roman" panose="02020603050405020304" pitchFamily="18" charset="0"/>
              </a:rPr>
              <a:t>	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Електрохімічно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активними</a:t>
            </a:r>
            <a:r>
              <a:rPr lang="en-US" altLang="en-US" sz="2800" dirty="0">
                <a:latin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крім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металів</a:t>
            </a:r>
            <a:r>
              <a:rPr lang="en-US" altLang="en-US" sz="2800" dirty="0">
                <a:latin typeface="Times New Roman" panose="02020603050405020304" pitchFamily="18" charset="0"/>
              </a:rPr>
              <a:t>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можуть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бути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теоретично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всі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компоненти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розчину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ліганди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комплекси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що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утворюються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та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інші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Тому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наведені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схематично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відображають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лише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основну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реакцію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комплексоутворення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при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використанні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електрохімічних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методів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аналізу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marL="139781" indent="631929" algn="just">
              <a:lnSpc>
                <a:spcPct val="129000"/>
              </a:lnSpc>
              <a:buClrTx/>
              <a:buSzTx/>
            </a:pPr>
            <a:endParaRPr lang="en-US" altLang="en-US" sz="2568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01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077" y="1026220"/>
            <a:ext cx="10600596" cy="607084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Електрохімічні </a:t>
            </a:r>
            <a:r>
              <a:rPr lang="uk-UA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суперконденсатори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2045" y="1890316"/>
            <a:ext cx="11593287" cy="73640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Наконичення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енергії за рахунок зворотних </a:t>
            </a:r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ox-red </a:t>
            </a:r>
            <a:r>
              <a:rPr lang="ru-RU" alt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alt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приповерхневому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шарі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електродного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полімерних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комплексів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основами </a:t>
            </a:r>
            <a:r>
              <a:rPr lang="ru-RU" alt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Шиффа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4" descr="Модель распределения ионов электроли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13" y="5994772"/>
            <a:ext cx="5112330" cy="185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152" y="3648979"/>
            <a:ext cx="6734646" cy="5780584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662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345" y="-1027750"/>
            <a:ext cx="468839" cy="49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621" y="7198756"/>
            <a:ext cx="413509" cy="43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935981" y="1098228"/>
            <a:ext cx="12385376" cy="869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23113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 marL="923925" indent="-314325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609600" lvl="1" indent="0" algn="ctr">
              <a:lnSpc>
                <a:spcPct val="100000"/>
              </a:lnSpc>
              <a:spcBef>
                <a:spcPts val="1858"/>
              </a:spcBef>
            </a:pP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Використання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каталізу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для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одержання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комплексних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сполук</a:t>
            </a:r>
            <a:endParaRPr lang="en-US" altLang="en-US" sz="32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ClrTx/>
              <a:buSzTx/>
            </a:pPr>
            <a:endParaRPr lang="en-US" altLang="en-US" sz="32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marL="209672" indent="631929" algn="just">
              <a:lnSpc>
                <a:spcPct val="129000"/>
              </a:lnSpc>
              <a:buClrTx/>
              <a:buSzTx/>
            </a:pPr>
            <a:r>
              <a:rPr lang="en-US" altLang="en-US" sz="2568" dirty="0" err="1">
                <a:latin typeface="Times New Roman" panose="02020603050405020304" pitchFamily="18" charset="0"/>
              </a:rPr>
              <a:t>Деякі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комплексоутворення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протікають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дуже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 smtClean="0">
                <a:latin typeface="Times New Roman" panose="02020603050405020304" pitchFamily="18" charset="0"/>
              </a:rPr>
              <a:t>повільно</a:t>
            </a:r>
            <a:r>
              <a:rPr lang="uk-UA" altLang="en-US" sz="2568" dirty="0" smtClean="0">
                <a:latin typeface="Times New Roman" panose="02020603050405020304" pitchFamily="18" charset="0"/>
              </a:rPr>
              <a:t>,</a:t>
            </a:r>
            <a:r>
              <a:rPr lang="en-US" altLang="en-US" sz="2568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тому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для</a:t>
            </a:r>
            <a:r>
              <a:rPr lang="en-US" altLang="en-US" sz="2568" dirty="0">
                <a:latin typeface="Times New Roman" panose="02020603050405020304" pitchFamily="18" charset="0"/>
              </a:rPr>
              <a:t> 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одержання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багатьох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комплексних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сполук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 smtClean="0">
                <a:latin typeface="Times New Roman" panose="02020603050405020304" pitchFamily="18" charset="0"/>
              </a:rPr>
              <a:t>треба</a:t>
            </a:r>
            <a:r>
              <a:rPr lang="uk-UA" altLang="en-US" sz="2568" dirty="0" smtClean="0">
                <a:latin typeface="Times New Roman" panose="02020603050405020304" pitchFamily="18" charset="0"/>
              </a:rPr>
              <a:t>:</a:t>
            </a:r>
          </a:p>
          <a:p>
            <a:pPr marL="666872" indent="-457200" algn="just">
              <a:lnSpc>
                <a:spcPct val="129000"/>
              </a:lnSpc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568" dirty="0" err="1" smtClean="0">
                <a:latin typeface="Times New Roman" panose="02020603050405020304" pitchFamily="18" charset="0"/>
              </a:rPr>
              <a:t>підвищувати</a:t>
            </a:r>
            <a:r>
              <a:rPr lang="en-US" altLang="en-US" sz="2568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 smtClean="0">
                <a:latin typeface="Times New Roman" panose="02020603050405020304" pitchFamily="18" charset="0"/>
              </a:rPr>
              <a:t>температуру</a:t>
            </a:r>
            <a:r>
              <a:rPr lang="uk-UA" altLang="en-US" sz="2568" dirty="0" smtClean="0">
                <a:latin typeface="Times New Roman" panose="02020603050405020304" pitchFamily="18" charset="0"/>
              </a:rPr>
              <a:t>;</a:t>
            </a:r>
          </a:p>
          <a:p>
            <a:pPr marL="666872" indent="-457200" algn="just">
              <a:lnSpc>
                <a:spcPct val="129000"/>
              </a:lnSpc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568" dirty="0" err="1" smtClean="0">
                <a:latin typeface="Times New Roman" panose="02020603050405020304" pitchFamily="18" charset="0"/>
              </a:rPr>
              <a:t>збільшувати</a:t>
            </a:r>
            <a:r>
              <a:rPr lang="en-US" altLang="en-US" sz="2568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час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комплексоутворення</a:t>
            </a:r>
            <a:r>
              <a:rPr lang="en-US" altLang="en-US" sz="2568" dirty="0">
                <a:latin typeface="Times New Roman" panose="02020603050405020304" pitchFamily="18" charset="0"/>
              </a:rPr>
              <a:t>,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щоб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збільшити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швидкість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2568" dirty="0">
                <a:latin typeface="Times New Roman" panose="02020603050405020304" pitchFamily="18" charset="0"/>
              </a:rPr>
              <a:t>.  </a:t>
            </a:r>
            <a:endParaRPr lang="uk-UA" altLang="en-US" sz="2568" dirty="0" smtClean="0">
              <a:latin typeface="Times New Roman" panose="02020603050405020304" pitchFamily="18" charset="0"/>
            </a:endParaRPr>
          </a:p>
          <a:p>
            <a:pPr marL="209672" algn="just">
              <a:lnSpc>
                <a:spcPct val="129000"/>
              </a:lnSpc>
              <a:buClrTx/>
              <a:buSzTx/>
            </a:pPr>
            <a:r>
              <a:rPr lang="uk-UA" altLang="en-US" sz="2568" dirty="0">
                <a:latin typeface="Times New Roman" panose="02020603050405020304" pitchFamily="18" charset="0"/>
              </a:rPr>
              <a:t>	</a:t>
            </a:r>
            <a:r>
              <a:rPr lang="en-US" altLang="en-US" sz="2568" dirty="0" err="1" smtClean="0">
                <a:latin typeface="Times New Roman" panose="02020603050405020304" pitchFamily="18" charset="0"/>
              </a:rPr>
              <a:t>Однак</a:t>
            </a:r>
            <a:r>
              <a:rPr lang="en-US" altLang="en-US" sz="2568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568" dirty="0">
                <a:latin typeface="Times New Roman" panose="02020603050405020304" pitchFamily="18" charset="0"/>
              </a:rPr>
              <a:t>у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деяких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випадках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швидкість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комплексоутворення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можна</a:t>
            </a:r>
            <a:r>
              <a:rPr lang="en-US" altLang="en-US" sz="2568" dirty="0">
                <a:latin typeface="Times New Roman" panose="02020603050405020304" pitchFamily="18" charset="0"/>
              </a:rPr>
              <a:t> 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збільшити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за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рахунок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використання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b="1" i="1" dirty="0" err="1">
                <a:latin typeface="Times New Roman" panose="02020603050405020304" pitchFamily="18" charset="0"/>
              </a:rPr>
              <a:t>каталізатора</a:t>
            </a:r>
            <a:r>
              <a:rPr lang="en-US" altLang="en-US" sz="2568" b="1" i="1" dirty="0">
                <a:latin typeface="Times New Roman" panose="02020603050405020304" pitchFamily="18" charset="0"/>
              </a:rPr>
              <a:t>. </a:t>
            </a:r>
            <a:endParaRPr lang="uk-UA" altLang="en-US" sz="2568" b="1" i="1" dirty="0" smtClean="0">
              <a:latin typeface="Times New Roman" panose="02020603050405020304" pitchFamily="18" charset="0"/>
            </a:endParaRPr>
          </a:p>
          <a:p>
            <a:pPr marL="209672" algn="just">
              <a:lnSpc>
                <a:spcPct val="129000"/>
              </a:lnSpc>
              <a:buClrTx/>
              <a:buSzTx/>
            </a:pPr>
            <a:r>
              <a:rPr lang="en-US" altLang="en-US" sz="2568" dirty="0" err="1" smtClean="0">
                <a:latin typeface="Times New Roman" panose="02020603050405020304" pitchFamily="18" charset="0"/>
              </a:rPr>
              <a:t>Каталіз</a:t>
            </a:r>
            <a:r>
              <a:rPr lang="en-US" altLang="en-US" sz="2568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реакцій</a:t>
            </a:r>
            <a:r>
              <a:rPr lang="en-US" altLang="en-US" sz="2568" dirty="0">
                <a:latin typeface="Times New Roman" panose="02020603050405020304" pitchFamily="18" charset="0"/>
              </a:rPr>
              <a:t> 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комплексоутворення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може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бути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b="1" i="1" dirty="0" err="1">
                <a:latin typeface="Times New Roman" panose="02020603050405020304" pitchFamily="18" charset="0"/>
              </a:rPr>
              <a:t>гомогенним</a:t>
            </a:r>
            <a:r>
              <a:rPr lang="en-US" altLang="en-US" sz="2568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568" b="1" i="1" dirty="0" err="1">
                <a:latin typeface="Times New Roman" panose="02020603050405020304" pitchFamily="18" charset="0"/>
              </a:rPr>
              <a:t>та</a:t>
            </a:r>
            <a:r>
              <a:rPr lang="en-US" altLang="en-US" sz="2568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568" b="1" i="1" dirty="0" err="1">
                <a:latin typeface="Times New Roman" panose="02020603050405020304" pitchFamily="18" charset="0"/>
              </a:rPr>
              <a:t>гетерогенним</a:t>
            </a:r>
            <a:r>
              <a:rPr lang="en-US" altLang="en-US" sz="2568" i="1" dirty="0">
                <a:latin typeface="Times New Roman" panose="02020603050405020304" pitchFamily="18" charset="0"/>
              </a:rPr>
              <a:t>. </a:t>
            </a:r>
            <a:endParaRPr lang="uk-UA" altLang="en-US" sz="2568" i="1" dirty="0" smtClean="0">
              <a:latin typeface="Times New Roman" panose="02020603050405020304" pitchFamily="18" charset="0"/>
            </a:endParaRPr>
          </a:p>
          <a:p>
            <a:pPr marL="209672" algn="just">
              <a:lnSpc>
                <a:spcPct val="129000"/>
              </a:lnSpc>
              <a:buClrTx/>
              <a:buSzTx/>
            </a:pPr>
            <a:endParaRPr lang="uk-UA" altLang="en-US" sz="2568" dirty="0" smtClean="0">
              <a:latin typeface="Times New Roman" panose="02020603050405020304" pitchFamily="18" charset="0"/>
            </a:endParaRPr>
          </a:p>
          <a:p>
            <a:pPr marL="209672" algn="just">
              <a:lnSpc>
                <a:spcPct val="129000"/>
              </a:lnSpc>
              <a:buClrTx/>
              <a:buSzTx/>
            </a:pPr>
            <a:r>
              <a:rPr lang="uk-UA" altLang="en-US" sz="2568" dirty="0" smtClean="0">
                <a:latin typeface="Times New Roman" panose="02020603050405020304" pitchFamily="18" charset="0"/>
              </a:rPr>
              <a:t>Приклад </a:t>
            </a:r>
            <a:r>
              <a:rPr lang="en-US" altLang="en-US" sz="2568" dirty="0" err="1" smtClean="0">
                <a:latin typeface="Times New Roman" panose="02020603050405020304" pitchFamily="18" charset="0"/>
              </a:rPr>
              <a:t>використання</a:t>
            </a:r>
            <a:r>
              <a:rPr lang="en-US" altLang="en-US" sz="2568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гетерогенного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каталізу</a:t>
            </a:r>
            <a:r>
              <a:rPr lang="en-US" altLang="en-US" sz="2568" dirty="0">
                <a:latin typeface="Times New Roman" panose="02020603050405020304" pitchFamily="18" charset="0"/>
              </a:rPr>
              <a:t> в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комплексоутворення</a:t>
            </a:r>
            <a:r>
              <a:rPr lang="en-US" altLang="en-US" sz="2568" dirty="0">
                <a:latin typeface="Times New Roman" panose="02020603050405020304" pitchFamily="18" charset="0"/>
              </a:rPr>
              <a:t> є 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одержання</a:t>
            </a:r>
            <a:r>
              <a:rPr lang="en-US" altLang="en-US" sz="2568" dirty="0">
                <a:latin typeface="Times New Roman" panose="02020603050405020304" pitchFamily="18" charset="0"/>
              </a:rPr>
              <a:t> [Co(NH</a:t>
            </a:r>
            <a:r>
              <a:rPr lang="en-US" altLang="en-US" sz="2568" baseline="-9000" dirty="0">
                <a:latin typeface="Times New Roman" panose="02020603050405020304" pitchFamily="18" charset="0"/>
              </a:rPr>
              <a:t>3</a:t>
            </a:r>
            <a:r>
              <a:rPr lang="en-US" altLang="en-US" sz="2568" dirty="0">
                <a:latin typeface="Times New Roman" panose="02020603050405020304" pitchFamily="18" charset="0"/>
              </a:rPr>
              <a:t>)</a:t>
            </a:r>
            <a:r>
              <a:rPr lang="en-US" altLang="en-US" sz="2568" baseline="-9000" dirty="0">
                <a:latin typeface="Times New Roman" panose="02020603050405020304" pitchFamily="18" charset="0"/>
              </a:rPr>
              <a:t>6</a:t>
            </a:r>
            <a:r>
              <a:rPr lang="en-US" altLang="en-US" sz="2568" dirty="0">
                <a:latin typeface="Times New Roman" panose="02020603050405020304" pitchFamily="18" charset="0"/>
              </a:rPr>
              <a:t>]Cl</a:t>
            </a:r>
            <a:r>
              <a:rPr lang="en-US" altLang="en-US" sz="2568" baseline="-9000" dirty="0">
                <a:latin typeface="Times New Roman" panose="02020603050405020304" pitchFamily="18" charset="0"/>
              </a:rPr>
              <a:t>3 </a:t>
            </a:r>
            <a:r>
              <a:rPr lang="en-US" altLang="en-US" sz="2568" dirty="0">
                <a:latin typeface="Times New Roman" panose="02020603050405020304" pitchFamily="18" charset="0"/>
              </a:rPr>
              <a:t>(</a:t>
            </a:r>
            <a:r>
              <a:rPr lang="en-US" altLang="en-US" sz="2568" dirty="0" err="1">
                <a:latin typeface="Times New Roman" panose="02020603050405020304" pitchFamily="18" charset="0"/>
              </a:rPr>
              <a:t>гексаамінкобальт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трихлорид</a:t>
            </a:r>
            <a:r>
              <a:rPr lang="en-US" altLang="en-US" sz="2568" dirty="0">
                <a:latin typeface="Times New Roman" panose="02020603050405020304" pitchFamily="18" charset="0"/>
              </a:rPr>
              <a:t>).</a:t>
            </a:r>
          </a:p>
          <a:p>
            <a:pPr marL="209672" indent="631929" algn="just">
              <a:lnSpc>
                <a:spcPct val="129000"/>
              </a:lnSpc>
              <a:spcBef>
                <a:spcPts val="299"/>
              </a:spcBef>
              <a:buClrTx/>
              <a:buSzTx/>
            </a:pPr>
            <a:r>
              <a:rPr lang="uk-UA" altLang="en-US" sz="2568" dirty="0" smtClean="0">
                <a:latin typeface="Times New Roman" panose="02020603050405020304" pitchFamily="18" charset="0"/>
              </a:rPr>
              <a:t>Приклад: до</a:t>
            </a:r>
            <a:r>
              <a:rPr lang="en-US" altLang="en-US" sz="2568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реакційної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суміші</a:t>
            </a:r>
            <a:r>
              <a:rPr lang="en-US" altLang="en-US" sz="2568" dirty="0">
                <a:latin typeface="Times New Roman" panose="02020603050405020304" pitchFamily="18" charset="0"/>
              </a:rPr>
              <a:t>,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що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містить</a:t>
            </a:r>
            <a:r>
              <a:rPr lang="en-US" altLang="en-US" sz="2568" dirty="0">
                <a:latin typeface="Times New Roman" panose="02020603050405020304" pitchFamily="18" charset="0"/>
              </a:rPr>
              <a:t> CoCl</a:t>
            </a:r>
            <a:r>
              <a:rPr lang="en-US" altLang="en-US" sz="2568" baseline="-9000" dirty="0">
                <a:latin typeface="Times New Roman" panose="02020603050405020304" pitchFamily="18" charset="0"/>
              </a:rPr>
              <a:t>2 </a:t>
            </a:r>
            <a:r>
              <a:rPr lang="en-US" altLang="en-US" sz="2568" dirty="0">
                <a:latin typeface="Times New Roman" panose="02020603050405020304" pitchFamily="18" charset="0"/>
              </a:rPr>
              <a:t>6H</a:t>
            </a:r>
            <a:r>
              <a:rPr lang="en-US" altLang="en-US" sz="2568" baseline="-9000" dirty="0">
                <a:latin typeface="Times New Roman" panose="02020603050405020304" pitchFamily="18" charset="0"/>
              </a:rPr>
              <a:t>2</a:t>
            </a:r>
            <a:r>
              <a:rPr lang="en-US" altLang="en-US" sz="2568" dirty="0">
                <a:latin typeface="Times New Roman" panose="02020603050405020304" pitchFamily="18" charset="0"/>
              </a:rPr>
              <a:t>O,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надлишок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аміаку</a:t>
            </a:r>
            <a:r>
              <a:rPr lang="en-US" altLang="en-US" sz="2568" dirty="0">
                <a:latin typeface="Times New Roman" panose="02020603050405020304" pitchFamily="18" charset="0"/>
              </a:rPr>
              <a:t>,  NH</a:t>
            </a:r>
            <a:r>
              <a:rPr lang="en-US" altLang="en-US" sz="2568" baseline="-9000" dirty="0">
                <a:latin typeface="Times New Roman" panose="02020603050405020304" pitchFamily="18" charset="0"/>
              </a:rPr>
              <a:t>4</a:t>
            </a:r>
            <a:r>
              <a:rPr lang="en-US" altLang="en-US" sz="2568" dirty="0">
                <a:latin typeface="Times New Roman" panose="02020603050405020304" pitchFamily="18" charset="0"/>
              </a:rPr>
              <a:t>Cl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додати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деревного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вугілля</a:t>
            </a:r>
            <a:r>
              <a:rPr lang="en-US" altLang="en-US" sz="2568" dirty="0">
                <a:latin typeface="Times New Roman" panose="02020603050405020304" pitchFamily="18" charset="0"/>
              </a:rPr>
              <a:t>,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то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одержується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виключно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uk-UA" altLang="en-US" sz="2568" dirty="0" smtClean="0">
                <a:latin typeface="Times New Roman" panose="02020603050405020304" pitchFamily="18" charset="0"/>
              </a:rPr>
              <a:t>комплекс за р</a:t>
            </a:r>
            <a:r>
              <a:rPr lang="en-US" altLang="en-US" sz="2568" dirty="0" err="1" smtClean="0">
                <a:latin typeface="Times New Roman" panose="02020603050405020304" pitchFamily="18" charset="0"/>
              </a:rPr>
              <a:t>івняння</a:t>
            </a:r>
            <a:r>
              <a:rPr lang="en-US" altLang="en-US" sz="2568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2568" dirty="0">
                <a:latin typeface="Times New Roman" panose="02020603050405020304" pitchFamily="18" charset="0"/>
              </a:rPr>
              <a:t>:</a:t>
            </a:r>
          </a:p>
          <a:p>
            <a:pPr marL="500883" indent="631929">
              <a:lnSpc>
                <a:spcPct val="100000"/>
              </a:lnSpc>
              <a:spcBef>
                <a:spcPts val="825"/>
              </a:spcBef>
              <a:buClrTx/>
              <a:buSzTx/>
            </a:pPr>
            <a:r>
              <a:rPr lang="en-US" altLang="en-US" sz="2935" dirty="0">
                <a:latin typeface="Times New Roman" panose="02020603050405020304" pitchFamily="18" charset="0"/>
              </a:rPr>
              <a:t>4[Co(H</a:t>
            </a:r>
            <a:r>
              <a:rPr lang="en-US" altLang="en-US" sz="2935" baseline="-7000" dirty="0">
                <a:latin typeface="Times New Roman" panose="02020603050405020304" pitchFamily="18" charset="0"/>
              </a:rPr>
              <a:t>2</a:t>
            </a:r>
            <a:r>
              <a:rPr lang="en-US" altLang="en-US" sz="2935" dirty="0">
                <a:latin typeface="Times New Roman" panose="02020603050405020304" pitchFamily="18" charset="0"/>
              </a:rPr>
              <a:t>O)</a:t>
            </a:r>
            <a:r>
              <a:rPr lang="en-US" altLang="en-US" sz="2935" baseline="-7000" dirty="0">
                <a:latin typeface="Times New Roman" panose="02020603050405020304" pitchFamily="18" charset="0"/>
              </a:rPr>
              <a:t>6</a:t>
            </a:r>
            <a:r>
              <a:rPr lang="en-US" altLang="en-US" sz="2935" dirty="0">
                <a:latin typeface="Times New Roman" panose="02020603050405020304" pitchFamily="18" charset="0"/>
              </a:rPr>
              <a:t>]Cl</a:t>
            </a:r>
            <a:r>
              <a:rPr lang="en-US" altLang="en-US" sz="2935" baseline="-7000" dirty="0">
                <a:latin typeface="Times New Roman" panose="02020603050405020304" pitchFamily="18" charset="0"/>
              </a:rPr>
              <a:t>2 </a:t>
            </a:r>
            <a:r>
              <a:rPr lang="en-US" altLang="en-US" sz="2935" dirty="0">
                <a:latin typeface="Times New Roman" panose="02020603050405020304" pitchFamily="18" charset="0"/>
              </a:rPr>
              <a:t>+ 4NH</a:t>
            </a:r>
            <a:r>
              <a:rPr lang="en-US" altLang="en-US" sz="2935" baseline="-7000" dirty="0">
                <a:latin typeface="Times New Roman" panose="02020603050405020304" pitchFamily="18" charset="0"/>
              </a:rPr>
              <a:t>4</a:t>
            </a:r>
            <a:r>
              <a:rPr lang="en-US" altLang="en-US" sz="2935" dirty="0">
                <a:latin typeface="Times New Roman" panose="02020603050405020304" pitchFamily="18" charset="0"/>
              </a:rPr>
              <a:t>Cl + 20NH</a:t>
            </a:r>
            <a:r>
              <a:rPr lang="en-US" altLang="en-US" sz="2935" baseline="-7000" dirty="0">
                <a:latin typeface="Times New Roman" panose="02020603050405020304" pitchFamily="18" charset="0"/>
              </a:rPr>
              <a:t>3 </a:t>
            </a:r>
            <a:r>
              <a:rPr lang="en-US" altLang="en-US" sz="2935" dirty="0">
                <a:latin typeface="Times New Roman" panose="02020603050405020304" pitchFamily="18" charset="0"/>
              </a:rPr>
              <a:t>+ O</a:t>
            </a:r>
            <a:r>
              <a:rPr lang="en-US" altLang="en-US" sz="2935" baseline="-7000" dirty="0">
                <a:latin typeface="Times New Roman" panose="02020603050405020304" pitchFamily="18" charset="0"/>
              </a:rPr>
              <a:t>2 </a:t>
            </a:r>
            <a:r>
              <a:rPr lang="en-US" altLang="en-US" sz="2935" dirty="0">
                <a:latin typeface="Times New Roman" panose="02020603050405020304" pitchFamily="18" charset="0"/>
              </a:rPr>
              <a:t>→ 4[Co(NH</a:t>
            </a:r>
            <a:r>
              <a:rPr lang="en-US" altLang="en-US" sz="2935" baseline="-7000" dirty="0">
                <a:latin typeface="Times New Roman" panose="02020603050405020304" pitchFamily="18" charset="0"/>
              </a:rPr>
              <a:t>3</a:t>
            </a:r>
            <a:r>
              <a:rPr lang="en-US" altLang="en-US" sz="2935" dirty="0">
                <a:latin typeface="Times New Roman" panose="02020603050405020304" pitchFamily="18" charset="0"/>
              </a:rPr>
              <a:t>)</a:t>
            </a:r>
            <a:r>
              <a:rPr lang="en-US" altLang="en-US" sz="2935" baseline="-7000" dirty="0">
                <a:latin typeface="Times New Roman" panose="02020603050405020304" pitchFamily="18" charset="0"/>
              </a:rPr>
              <a:t>6</a:t>
            </a:r>
            <a:r>
              <a:rPr lang="en-US" altLang="en-US" sz="2935" dirty="0">
                <a:latin typeface="Times New Roman" panose="02020603050405020304" pitchFamily="18" charset="0"/>
              </a:rPr>
              <a:t>]Cl</a:t>
            </a:r>
            <a:r>
              <a:rPr lang="en-US" altLang="en-US" sz="2935" baseline="-7000" dirty="0">
                <a:latin typeface="Times New Roman" panose="02020603050405020304" pitchFamily="18" charset="0"/>
              </a:rPr>
              <a:t>2 </a:t>
            </a:r>
            <a:r>
              <a:rPr lang="en-US" altLang="en-US" sz="2935" dirty="0">
                <a:latin typeface="Times New Roman" panose="02020603050405020304" pitchFamily="18" charset="0"/>
              </a:rPr>
              <a:t>+ 26H</a:t>
            </a:r>
            <a:r>
              <a:rPr lang="en-US" altLang="en-US" sz="2935" baseline="-7000" dirty="0">
                <a:latin typeface="Times New Roman" panose="02020603050405020304" pitchFamily="18" charset="0"/>
              </a:rPr>
              <a:t>2</a:t>
            </a:r>
            <a:r>
              <a:rPr lang="en-US" altLang="en-US" sz="2935" dirty="0">
                <a:latin typeface="Times New Roman" panose="02020603050405020304" pitchFamily="18" charset="0"/>
              </a:rPr>
              <a:t>O.</a:t>
            </a:r>
          </a:p>
          <a:p>
            <a:pPr marL="841601" indent="631929" algn="just">
              <a:lnSpc>
                <a:spcPct val="100000"/>
              </a:lnSpc>
              <a:spcBef>
                <a:spcPts val="1079"/>
              </a:spcBef>
              <a:buClrTx/>
              <a:buSzTx/>
            </a:pPr>
            <a:r>
              <a:rPr lang="en-US" altLang="en-US" sz="2568" dirty="0">
                <a:latin typeface="Times New Roman" panose="02020603050405020304" pitchFamily="18" charset="0"/>
              </a:rPr>
              <a:t>В </a:t>
            </a:r>
            <a:r>
              <a:rPr lang="uk-UA" altLang="en-US" sz="2568" dirty="0" smtClean="0">
                <a:latin typeface="Times New Roman" panose="02020603050405020304" pitchFamily="18" charset="0"/>
              </a:rPr>
              <a:t>цій </a:t>
            </a:r>
            <a:r>
              <a:rPr lang="en-US" altLang="en-US" sz="2568" dirty="0" err="1" smtClean="0">
                <a:latin typeface="Times New Roman" panose="02020603050405020304" pitchFamily="18" charset="0"/>
              </a:rPr>
              <a:t>реакції</a:t>
            </a:r>
            <a:r>
              <a:rPr lang="en-US" altLang="en-US" sz="2568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деревне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вугілля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відіграє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роль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каталізатора</a:t>
            </a:r>
            <a:r>
              <a:rPr lang="en-US" altLang="en-US" sz="2568" dirty="0">
                <a:latin typeface="Times New Roman" panose="02020603050405020304" pitchFamily="18" charset="0"/>
              </a:rPr>
              <a:t>.</a:t>
            </a:r>
          </a:p>
          <a:p>
            <a:pPr marL="841601" indent="631929">
              <a:lnSpc>
                <a:spcPct val="100000"/>
              </a:lnSpc>
              <a:buClrTx/>
              <a:buSzTx/>
            </a:pPr>
            <a:endParaRPr lang="en-US" altLang="en-US" sz="2752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910" y="1314252"/>
            <a:ext cx="10600596" cy="679091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Штучні системи транспорту кисню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72" y="3599490"/>
            <a:ext cx="6624737" cy="254824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253" y="7002884"/>
            <a:ext cx="8470730" cy="252028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97" y="2403320"/>
            <a:ext cx="499255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79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971" y="873053"/>
            <a:ext cx="10600596" cy="1249147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Металокомплексний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каталіз</a:t>
            </a:r>
            <a:b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1263715134c26b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26" y="2048867"/>
            <a:ext cx="7502096" cy="292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12637151346223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269" y="4986660"/>
            <a:ext cx="5720779" cy="462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9997" y="5562724"/>
            <a:ext cx="7127875" cy="89383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селективне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COO оксалат-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біядерним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комплексом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165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7908" y="1098228"/>
            <a:ext cx="11270362" cy="864096"/>
          </a:xfrm>
        </p:spPr>
        <p:txBody>
          <a:bodyPr>
            <a:noAutofit/>
          </a:bodyPr>
          <a:lstStyle/>
          <a:p>
            <a:pPr lvl="1" algn="ctr" defTabSz="712866" rtl="0">
              <a:spcBef>
                <a:spcPct val="0"/>
              </a:spcBef>
            </a:pP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Реакції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подвійного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обміну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8029" y="2250357"/>
            <a:ext cx="11710242" cy="7004054"/>
          </a:xfrm>
        </p:spPr>
        <p:txBody>
          <a:bodyPr>
            <a:normAutofit/>
          </a:bodyPr>
          <a:lstStyle/>
          <a:p>
            <a:pPr marL="209672" indent="0" algn="just">
              <a:lnSpc>
                <a:spcPct val="129000"/>
              </a:lnSpc>
              <a:buClrTx/>
              <a:buSzTx/>
              <a:buNone/>
            </a:pPr>
            <a:r>
              <a:rPr lang="en-US" altLang="en-US" sz="2800" dirty="0" err="1" smtClean="0">
                <a:latin typeface="Times New Roman" panose="02020603050405020304" pitchFamily="18" charset="0"/>
              </a:rPr>
              <a:t>Реакціями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подвійного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обміну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одержують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тетрагалоген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та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тетрапсевдогалогеномеркурати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цинку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кобальту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нікелю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кадмію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та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інші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endParaRPr lang="uk-UA" altLang="en-US" sz="2800" dirty="0" smtClean="0">
              <a:latin typeface="Times New Roman" panose="02020603050405020304" pitchFamily="18" charset="0"/>
            </a:endParaRPr>
          </a:p>
          <a:p>
            <a:pPr marL="209672" indent="0" algn="just">
              <a:lnSpc>
                <a:spcPct val="129000"/>
              </a:lnSpc>
              <a:buClrTx/>
              <a:buSzTx/>
              <a:buNone/>
            </a:pPr>
            <a:r>
              <a:rPr lang="en-US" altLang="en-US" sz="2800" dirty="0" err="1" smtClean="0">
                <a:latin typeface="Times New Roman" panose="02020603050405020304" pitchFamily="18" charset="0"/>
              </a:rPr>
              <a:t>Для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цього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розчиняють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спочатку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сіль</a:t>
            </a:r>
            <a:r>
              <a:rPr lang="en-US" altLang="en-US" sz="2800" dirty="0">
                <a:latin typeface="Times New Roman" panose="02020603050405020304" pitchFamily="18" charset="0"/>
              </a:rPr>
              <a:t> HgX</a:t>
            </a:r>
            <a:r>
              <a:rPr lang="en-US" altLang="en-US" sz="2800" baseline="-9000" dirty="0">
                <a:latin typeface="Times New Roman" panose="02020603050405020304" pitchFamily="18" charset="0"/>
              </a:rPr>
              <a:t>2 </a:t>
            </a:r>
            <a:r>
              <a:rPr lang="en-US" altLang="en-US" sz="2800" dirty="0">
                <a:latin typeface="Times New Roman" panose="02020603050405020304" pitchFamily="18" charset="0"/>
              </a:rPr>
              <a:t>і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додають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надлишок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солі</a:t>
            </a:r>
            <a:r>
              <a:rPr lang="en-US" altLang="en-US" sz="2800" dirty="0">
                <a:latin typeface="Times New Roman" panose="02020603050405020304" pitchFamily="18" charset="0"/>
              </a:rPr>
              <a:t> KX,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де</a:t>
            </a:r>
            <a:r>
              <a:rPr lang="en-US" altLang="en-US" sz="2800" dirty="0">
                <a:latin typeface="Times New Roman" panose="02020603050405020304" pitchFamily="18" charset="0"/>
              </a:rPr>
              <a:t> Х –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галогенід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роданід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marL="841601" indent="0" algn="just">
              <a:lnSpc>
                <a:spcPct val="100000"/>
              </a:lnSpc>
              <a:spcBef>
                <a:spcPts val="941"/>
              </a:spcBef>
              <a:buClrTx/>
              <a:buSzTx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В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цей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час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протікає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реакція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:</a:t>
            </a:r>
            <a:endParaRPr lang="uk-UA" altLang="en-US" sz="3200" dirty="0" smtClean="0">
              <a:latin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1513"/>
              </a:spcBef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[Hg(H</a:t>
            </a:r>
            <a:r>
              <a:rPr lang="en-US" altLang="en-US" sz="3200" baseline="-7000" dirty="0">
                <a:latin typeface="Times New Roman" panose="02020603050405020304" pitchFamily="18" charset="0"/>
              </a:rPr>
              <a:t>2</a:t>
            </a:r>
            <a:r>
              <a:rPr lang="en-US" altLang="en-US" sz="3200" dirty="0">
                <a:latin typeface="Times New Roman" panose="02020603050405020304" pitchFamily="18" charset="0"/>
              </a:rPr>
              <a:t>O)</a:t>
            </a:r>
            <a:r>
              <a:rPr lang="en-US" altLang="en-US" sz="3200" baseline="-7000" dirty="0">
                <a:latin typeface="Times New Roman" panose="02020603050405020304" pitchFamily="18" charset="0"/>
              </a:rPr>
              <a:t>4</a:t>
            </a:r>
            <a:r>
              <a:rPr lang="en-US" altLang="en-US" sz="3200" dirty="0">
                <a:latin typeface="Times New Roman" panose="02020603050405020304" pitchFamily="18" charset="0"/>
              </a:rPr>
              <a:t>]Cl</a:t>
            </a:r>
            <a:r>
              <a:rPr lang="en-US" altLang="en-US" sz="3200" baseline="-7000" dirty="0">
                <a:latin typeface="Times New Roman" panose="02020603050405020304" pitchFamily="18" charset="0"/>
              </a:rPr>
              <a:t>2 </a:t>
            </a:r>
            <a:r>
              <a:rPr lang="en-US" altLang="en-US" sz="3200" dirty="0">
                <a:latin typeface="Times New Roman" panose="02020603050405020304" pitchFamily="18" charset="0"/>
              </a:rPr>
              <a:t>+ 2KCl→ K</a:t>
            </a:r>
            <a:r>
              <a:rPr lang="en-US" altLang="en-US" sz="3200" baseline="-7000" dirty="0">
                <a:latin typeface="Times New Roman" panose="02020603050405020304" pitchFamily="18" charset="0"/>
              </a:rPr>
              <a:t>2</a:t>
            </a:r>
            <a:r>
              <a:rPr lang="en-US" altLang="en-US" sz="3200" dirty="0">
                <a:latin typeface="Times New Roman" panose="02020603050405020304" pitchFamily="18" charset="0"/>
              </a:rPr>
              <a:t>[HgCl</a:t>
            </a:r>
            <a:r>
              <a:rPr lang="en-US" altLang="en-US" sz="3200" baseline="-7000" dirty="0">
                <a:latin typeface="Times New Roman" panose="02020603050405020304" pitchFamily="18" charset="0"/>
              </a:rPr>
              <a:t>4</a:t>
            </a:r>
            <a:r>
              <a:rPr lang="en-US" altLang="en-US" sz="3200" dirty="0">
                <a:latin typeface="Times New Roman" panose="02020603050405020304" pitchFamily="18" charset="0"/>
              </a:rPr>
              <a:t>] + 4H</a:t>
            </a:r>
            <a:r>
              <a:rPr lang="en-US" altLang="en-US" sz="3200" baseline="-7000" dirty="0">
                <a:latin typeface="Times New Roman" panose="02020603050405020304" pitchFamily="18" charset="0"/>
              </a:rPr>
              <a:t>2</a:t>
            </a:r>
            <a:r>
              <a:rPr lang="en-US" altLang="en-US" sz="3200" dirty="0">
                <a:latin typeface="Times New Roman" panose="02020603050405020304" pitchFamily="18" charset="0"/>
              </a:rPr>
              <a:t>O.</a:t>
            </a:r>
          </a:p>
          <a:p>
            <a:pPr marL="116484" indent="0">
              <a:lnSpc>
                <a:spcPct val="130000"/>
              </a:lnSpc>
              <a:spcBef>
                <a:spcPts val="207"/>
              </a:spcBef>
              <a:buNone/>
            </a:pPr>
            <a:r>
              <a:rPr lang="en-US" altLang="en-US" sz="3200" dirty="0" err="1">
                <a:latin typeface="Times New Roman" panose="02020603050405020304" pitchFamily="18" charset="0"/>
              </a:rPr>
              <a:t>Після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цього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до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розчину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додають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розраховану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кількість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розчину</a:t>
            </a:r>
            <a:r>
              <a:rPr lang="en-US" altLang="en-US" sz="3200" dirty="0">
                <a:latin typeface="Times New Roman" panose="02020603050405020304" pitchFamily="18" charset="0"/>
              </a:rPr>
              <a:t> Zn(NO</a:t>
            </a:r>
            <a:r>
              <a:rPr lang="en-US" altLang="en-US" sz="3200" baseline="-9000" dirty="0">
                <a:latin typeface="Times New Roman" panose="02020603050405020304" pitchFamily="18" charset="0"/>
              </a:rPr>
              <a:t>3</a:t>
            </a:r>
            <a:r>
              <a:rPr lang="en-US" altLang="en-US" sz="3200" dirty="0">
                <a:latin typeface="Times New Roman" panose="02020603050405020304" pitchFamily="18" charset="0"/>
              </a:rPr>
              <a:t>)</a:t>
            </a:r>
            <a:r>
              <a:rPr lang="en-US" altLang="en-US" sz="3200" baseline="-9000" dirty="0">
                <a:latin typeface="Times New Roman" panose="02020603050405020304" pitchFamily="18" charset="0"/>
              </a:rPr>
              <a:t>2 </a:t>
            </a:r>
            <a:r>
              <a:rPr lang="en-US" altLang="en-US" sz="3200" dirty="0">
                <a:latin typeface="Times New Roman" panose="02020603050405020304" pitchFamily="18" charset="0"/>
              </a:rPr>
              <a:t>(у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розчині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протікає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реакція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обміну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катіонів</a:t>
            </a:r>
            <a:r>
              <a:rPr lang="en-US" altLang="en-US" sz="3200" dirty="0">
                <a:latin typeface="Times New Roman" panose="02020603050405020304" pitchFamily="18" charset="0"/>
              </a:rPr>
              <a:t>):</a:t>
            </a:r>
          </a:p>
          <a:p>
            <a:pPr marL="116484" indent="0" algn="ctr">
              <a:lnSpc>
                <a:spcPct val="100000"/>
              </a:lnSpc>
              <a:spcBef>
                <a:spcPts val="917"/>
              </a:spcBef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K</a:t>
            </a:r>
            <a:r>
              <a:rPr lang="en-US" altLang="en-US" sz="3200" baseline="-7000" dirty="0">
                <a:latin typeface="Times New Roman" panose="02020603050405020304" pitchFamily="18" charset="0"/>
              </a:rPr>
              <a:t>2</a:t>
            </a:r>
            <a:r>
              <a:rPr lang="en-US" altLang="en-US" sz="3200" dirty="0">
                <a:latin typeface="Times New Roman" panose="02020603050405020304" pitchFamily="18" charset="0"/>
              </a:rPr>
              <a:t>[HgCl</a:t>
            </a:r>
            <a:r>
              <a:rPr lang="en-US" altLang="en-US" sz="3200" baseline="-7000" dirty="0">
                <a:latin typeface="Times New Roman" panose="02020603050405020304" pitchFamily="18" charset="0"/>
              </a:rPr>
              <a:t>4</a:t>
            </a:r>
            <a:r>
              <a:rPr lang="en-US" altLang="en-US" sz="3200" dirty="0">
                <a:latin typeface="Times New Roman" panose="02020603050405020304" pitchFamily="18" charset="0"/>
              </a:rPr>
              <a:t>] + Zn(NO</a:t>
            </a:r>
            <a:r>
              <a:rPr lang="en-US" altLang="en-US" sz="3200" baseline="-7000" dirty="0">
                <a:latin typeface="Times New Roman" panose="02020603050405020304" pitchFamily="18" charset="0"/>
              </a:rPr>
              <a:t>3</a:t>
            </a:r>
            <a:r>
              <a:rPr lang="en-US" altLang="en-US" sz="3200" dirty="0">
                <a:latin typeface="Times New Roman" panose="02020603050405020304" pitchFamily="18" charset="0"/>
              </a:rPr>
              <a:t>)</a:t>
            </a:r>
            <a:r>
              <a:rPr lang="en-US" altLang="en-US" sz="3200" baseline="-7000" dirty="0">
                <a:latin typeface="Times New Roman" panose="02020603050405020304" pitchFamily="18" charset="0"/>
              </a:rPr>
              <a:t>2 </a:t>
            </a:r>
            <a:r>
              <a:rPr lang="en-US" altLang="en-US" sz="3200" dirty="0">
                <a:latin typeface="Times New Roman" panose="02020603050405020304" pitchFamily="18" charset="0"/>
              </a:rPr>
              <a:t>→ Zn[HgCl</a:t>
            </a:r>
            <a:r>
              <a:rPr lang="en-US" altLang="en-US" sz="3200" baseline="-7000" dirty="0">
                <a:latin typeface="Times New Roman" panose="02020603050405020304" pitchFamily="18" charset="0"/>
              </a:rPr>
              <a:t>4</a:t>
            </a:r>
            <a:r>
              <a:rPr lang="en-US" altLang="en-US" sz="3200" dirty="0">
                <a:latin typeface="Times New Roman" panose="02020603050405020304" pitchFamily="18" charset="0"/>
              </a:rPr>
              <a:t>]↓ + 2KNO</a:t>
            </a:r>
            <a:r>
              <a:rPr lang="en-US" altLang="en-US" sz="3200" baseline="-7000" dirty="0">
                <a:latin typeface="Times New Roman" panose="02020603050405020304" pitchFamily="18" charset="0"/>
              </a:rPr>
              <a:t>3</a:t>
            </a:r>
            <a:r>
              <a:rPr lang="en-US" altLang="en-US" sz="3200" dirty="0">
                <a:latin typeface="Times New Roman" panose="02020603050405020304" pitchFamily="18" charset="0"/>
              </a:rPr>
              <a:t>.</a:t>
            </a:r>
          </a:p>
          <a:p>
            <a:pPr marL="841601" indent="631929" algn="just">
              <a:lnSpc>
                <a:spcPct val="100000"/>
              </a:lnSpc>
              <a:spcBef>
                <a:spcPts val="941"/>
              </a:spcBef>
              <a:buClrTx/>
              <a:buSzTx/>
            </a:pPr>
            <a:endParaRPr lang="en-US" altLang="en-US" sz="2568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1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40037" y="1242244"/>
            <a:ext cx="11521280" cy="852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51224" rIns="0" bIns="0">
            <a:spAutoFit/>
          </a:bodyPr>
          <a:lstStyle>
            <a:lvl1pPr marL="239713" indent="-2270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 marL="1249363" indent="-314325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23297" indent="631929" algn="just">
              <a:lnSpc>
                <a:spcPct val="100000"/>
              </a:lnSpc>
              <a:spcBef>
                <a:spcPts val="895"/>
              </a:spcBef>
            </a:pPr>
            <a:r>
              <a:rPr lang="en-US" altLang="en-US" sz="2800" i="1" dirty="0" err="1" smtClean="0">
                <a:latin typeface="Times New Roman" panose="02020603050405020304" pitchFamily="18" charset="0"/>
              </a:rPr>
              <a:t>Синтез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комплексних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сполук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можна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проводити</a:t>
            </a:r>
            <a:r>
              <a:rPr lang="en-US" altLang="en-US" sz="2800" i="1" dirty="0">
                <a:latin typeface="Times New Roman" panose="02020603050405020304" pitchFamily="18" charset="0"/>
              </a:rPr>
              <a:t> в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різних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агрегатних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</a:rPr>
              <a:t>станах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.</a:t>
            </a:r>
            <a:r>
              <a:rPr lang="uk-UA" altLang="en-US" sz="28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</a:rPr>
              <a:t>Знайти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метод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та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реакцію</a:t>
            </a:r>
            <a:r>
              <a:rPr lang="en-US" altLang="en-US" sz="2800" i="1" dirty="0">
                <a:latin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за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допомогою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якої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можна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синтезувати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комплекс</a:t>
            </a:r>
            <a:r>
              <a:rPr lang="en-US" altLang="en-US" sz="2800" i="1" dirty="0">
                <a:latin typeface="Times New Roman" panose="02020603050405020304" pitchFamily="18" charset="0"/>
              </a:rPr>
              <a:t> –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це</a:t>
            </a:r>
            <a:r>
              <a:rPr lang="en-US" altLang="en-US" sz="2800" i="1" dirty="0">
                <a:latin typeface="Times New Roman" panose="02020603050405020304" pitchFamily="18" charset="0"/>
              </a:rPr>
              <a:t> 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лише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половина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справи</a:t>
            </a:r>
            <a:r>
              <a:rPr lang="en-US" altLang="en-US" sz="2800" i="1" dirty="0">
                <a:latin typeface="Times New Roman" panose="02020603050405020304" pitchFamily="18" charset="0"/>
              </a:rPr>
              <a:t>.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Далі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необхідно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знайти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придатний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спосіб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для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виділення</a:t>
            </a:r>
            <a:r>
              <a:rPr lang="en-US" altLang="en-US" sz="2800" i="1" dirty="0">
                <a:latin typeface="Times New Roman" panose="02020603050405020304" pitchFamily="18" charset="0"/>
              </a:rPr>
              <a:t> 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комплексу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із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реакційної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суміші</a:t>
            </a:r>
            <a:r>
              <a:rPr lang="en-US" altLang="en-US" sz="2800" i="1" dirty="0">
                <a:latin typeface="Times New Roman" panose="02020603050405020304" pitchFamily="18" charset="0"/>
              </a:rPr>
              <a:t>. </a:t>
            </a:r>
            <a:endParaRPr lang="uk-UA" altLang="en-US" sz="2800" i="1" dirty="0" smtClean="0">
              <a:latin typeface="Times New Roman" panose="02020603050405020304" pitchFamily="18" charset="0"/>
            </a:endParaRPr>
          </a:p>
          <a:p>
            <a:pPr marL="23297" indent="631929" algn="just">
              <a:lnSpc>
                <a:spcPct val="100000"/>
              </a:lnSpc>
              <a:spcBef>
                <a:spcPts val="895"/>
              </a:spcBef>
            </a:pPr>
            <a:endParaRPr lang="uk-UA" altLang="en-US" sz="2800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marL="23297" indent="631929" algn="just">
              <a:lnSpc>
                <a:spcPct val="100000"/>
              </a:lnSpc>
              <a:spcBef>
                <a:spcPts val="895"/>
              </a:spcBef>
            </a:pPr>
            <a:r>
              <a:rPr lang="uk-UA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М</a:t>
            </a:r>
            <a:r>
              <a:rPr lang="en-US" alt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етодик</a:t>
            </a:r>
            <a:r>
              <a:rPr lang="uk-UA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и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виділення</a:t>
            </a:r>
            <a:r>
              <a:rPr lang="uk-UA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, які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найчастіше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використовують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9000"/>
              </a:lnSpc>
              <a:spcBef>
                <a:spcPts val="46"/>
              </a:spcBef>
              <a:buFont typeface="Times New Roman" panose="02020603050405020304" pitchFamily="18" charset="0"/>
              <a:buAutoNum type="arabicPeriod"/>
            </a:pPr>
            <a:r>
              <a:rPr lang="uk-UA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Випарювання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розчинника</a:t>
            </a:r>
            <a:r>
              <a:rPr lang="en-US" altLang="en-US" sz="2800" dirty="0">
                <a:latin typeface="Times New Roman" panose="02020603050405020304" pitchFamily="18" charset="0"/>
              </a:rPr>
              <a:t> і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охолодження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концентрованої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реакційної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суміші</a:t>
            </a:r>
            <a:r>
              <a:rPr lang="en-US" altLang="en-US" sz="2800" dirty="0">
                <a:latin typeface="Times New Roman" panose="02020603050405020304" pitchFamily="18" charset="0"/>
              </a:rPr>
              <a:t>.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При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цьому</a:t>
            </a:r>
            <a:r>
              <a:rPr lang="en-US" altLang="en-US" sz="2800" dirty="0">
                <a:latin typeface="Times New Roman" panose="02020603050405020304" pitchFamily="18" charset="0"/>
              </a:rPr>
              <a:t> в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реакційну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суміш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можна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добавити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кристали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одержаної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комплексної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сполуки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раніше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або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потирати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паличкою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об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стінки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стакана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algn="just">
              <a:lnSpc>
                <a:spcPct val="129000"/>
              </a:lnSpc>
              <a:spcBef>
                <a:spcPts val="24"/>
              </a:spcBef>
              <a:buFont typeface="Times New Roman" panose="02020603050405020304" pitchFamily="18" charset="0"/>
              <a:buAutoNum type="arabicPeriod"/>
            </a:pPr>
            <a:r>
              <a:rPr lang="uk-UA" altLang="en-US" sz="2800" dirty="0" smtClean="0">
                <a:latin typeface="Times New Roman" panose="02020603050405020304" pitchFamily="18" charset="0"/>
              </a:rPr>
              <a:t> П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овільн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е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додава</a:t>
            </a:r>
            <a:r>
              <a:rPr lang="uk-UA" altLang="en-US" sz="2800" dirty="0" err="1" smtClean="0">
                <a:latin typeface="Times New Roman" panose="02020603050405020304" pitchFamily="18" charset="0"/>
              </a:rPr>
              <a:t>ння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до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реакційної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суміші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органічн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ого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розчинник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який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змішується</a:t>
            </a:r>
            <a:r>
              <a:rPr lang="en-US" altLang="en-US" sz="2800" dirty="0">
                <a:latin typeface="Times New Roman" panose="02020603050405020304" pitchFamily="18" charset="0"/>
              </a:rPr>
              <a:t> з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розчинником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реакційного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середовища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але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не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розчиняє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синтезовану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комплексну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сполуку</a:t>
            </a:r>
            <a:r>
              <a:rPr lang="en-US" altLang="en-US" sz="2800" dirty="0">
                <a:latin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висолювання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).</a:t>
            </a:r>
            <a:endParaRPr lang="uk-UA" altLang="en-US" sz="2800" dirty="0" smtClean="0">
              <a:latin typeface="Times New Roman" panose="02020603050405020304" pitchFamily="18" charset="0"/>
            </a:endParaRPr>
          </a:p>
          <a:p>
            <a:pPr algn="just">
              <a:lnSpc>
                <a:spcPct val="129000"/>
              </a:lnSpc>
              <a:spcBef>
                <a:spcPts val="24"/>
              </a:spcBef>
              <a:buFont typeface="Times New Roman" panose="02020603050405020304" pitchFamily="18" charset="0"/>
              <a:buAutoNum type="arabicPeriod"/>
            </a:pPr>
            <a:r>
              <a:rPr lang="uk-UA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Якщо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комплексна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сполука</a:t>
            </a:r>
            <a:r>
              <a:rPr lang="en-US" altLang="en-US" sz="2800" dirty="0">
                <a:latin typeface="Times New Roman" panose="02020603050405020304" pitchFamily="18" charset="0"/>
              </a:rPr>
              <a:t> –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катіон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,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його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можна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осадити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до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да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ючи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відповідний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аніон</a:t>
            </a:r>
            <a:r>
              <a:rPr lang="en-US" altLang="en-US" sz="2800" dirty="0">
                <a:latin typeface="Times New Roman" panose="02020603050405020304" pitchFamily="18" charset="0"/>
              </a:rPr>
              <a:t>, а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якщо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комплексна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сполука</a:t>
            </a:r>
            <a:r>
              <a:rPr lang="en-US" altLang="en-US" sz="2800" dirty="0">
                <a:latin typeface="Times New Roman" panose="02020603050405020304" pitchFamily="18" charset="0"/>
              </a:rPr>
              <a:t> –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аніон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то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добавля</a:t>
            </a:r>
            <a:r>
              <a:rPr lang="uk-UA" altLang="en-US" sz="2800" dirty="0" err="1" smtClean="0">
                <a:latin typeface="Times New Roman" panose="02020603050405020304" pitchFamily="18" charset="0"/>
              </a:rPr>
              <a:t>ють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катіон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965333" y="522164"/>
            <a:ext cx="12284016" cy="46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90186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748413" indent="658137" algn="just">
              <a:lnSpc>
                <a:spcPct val="100000"/>
              </a:lnSpc>
              <a:spcBef>
                <a:spcPts val="275"/>
              </a:spcBef>
            </a:pPr>
            <a:endParaRPr lang="uk-UA" altLang="en-US" sz="2568" b="1" i="1" dirty="0" smtClean="0">
              <a:latin typeface="Times New Roman" panose="02020603050405020304" pitchFamily="18" charset="0"/>
            </a:endParaRPr>
          </a:p>
          <a:p>
            <a:pPr marL="748413" indent="658137" algn="just">
              <a:lnSpc>
                <a:spcPct val="100000"/>
              </a:lnSpc>
              <a:spcBef>
                <a:spcPts val="275"/>
              </a:spcBef>
            </a:pPr>
            <a:r>
              <a:rPr lang="en-US" altLang="en-US" sz="2568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Реакції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комплексоутворення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на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поверхні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твердого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uk-UA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тіла</a:t>
            </a:r>
          </a:p>
          <a:p>
            <a:pPr marL="748413" indent="658137" algn="just">
              <a:lnSpc>
                <a:spcPct val="100000"/>
              </a:lnSpc>
              <a:spcBef>
                <a:spcPts val="275"/>
              </a:spcBef>
            </a:pPr>
            <a:endParaRPr lang="uk-UA" altLang="en-US" sz="2568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marL="748413" indent="658137" algn="just">
              <a:lnSpc>
                <a:spcPct val="100000"/>
              </a:lnSpc>
              <a:spcBef>
                <a:spcPts val="275"/>
              </a:spcBef>
            </a:pPr>
            <a:r>
              <a:rPr lang="en-US" altLang="en-US" sz="2800" dirty="0" err="1" smtClean="0">
                <a:latin typeface="Times New Roman" panose="02020603050405020304" pitchFamily="18" charset="0"/>
              </a:rPr>
              <a:t>Поверхню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деяких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твердих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тіл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можна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хімічно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модифікувати</a:t>
            </a:r>
            <a:r>
              <a:rPr lang="en-US" altLang="en-US" sz="2800" dirty="0">
                <a:latin typeface="Times New Roman" panose="02020603050405020304" pitchFamily="18" charset="0"/>
              </a:rPr>
              <a:t>,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прививаючи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на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ній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полімери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які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мають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функціональні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групи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endParaRPr lang="uk-UA" altLang="en-US" sz="2800" dirty="0" smtClean="0">
              <a:latin typeface="Times New Roman" panose="02020603050405020304" pitchFamily="18" charset="0"/>
            </a:endParaRPr>
          </a:p>
          <a:p>
            <a:pPr marL="748413" indent="658137" algn="just">
              <a:lnSpc>
                <a:spcPct val="100000"/>
              </a:lnSpc>
              <a:spcBef>
                <a:spcPts val="275"/>
              </a:spcBef>
            </a:pPr>
            <a:r>
              <a:rPr lang="en-US" altLang="en-US" sz="2800" dirty="0" err="1" smtClean="0">
                <a:latin typeface="Times New Roman" panose="02020603050405020304" pitchFamily="18" charset="0"/>
              </a:rPr>
              <a:t>Наприклад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на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поверхню</a:t>
            </a:r>
            <a:r>
              <a:rPr lang="en-US" altLang="en-US" sz="2800" dirty="0">
                <a:latin typeface="Times New Roman" panose="02020603050405020304" pitchFamily="18" charset="0"/>
              </a:rPr>
              <a:t> SiO</a:t>
            </a:r>
            <a:r>
              <a:rPr lang="en-US" altLang="en-US" sz="2800" baseline="-9000" dirty="0">
                <a:latin typeface="Times New Roman" panose="02020603050405020304" pitchFamily="18" charset="0"/>
              </a:rPr>
              <a:t>2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можна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привити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органічні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полімери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які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містять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аміногрупи</a:t>
            </a:r>
            <a:r>
              <a:rPr lang="en-US" altLang="en-US" sz="2800" dirty="0">
                <a:latin typeface="Times New Roman" panose="02020603050405020304" pitchFamily="18" charset="0"/>
              </a:rPr>
              <a:t>,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гідроксогрупи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та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інші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Якщо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такі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реагенти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помістити</a:t>
            </a:r>
            <a:r>
              <a:rPr lang="en-US" altLang="en-US" sz="2800" dirty="0">
                <a:latin typeface="Times New Roman" panose="02020603050405020304" pitchFamily="18" charset="0"/>
              </a:rPr>
              <a:t> в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розчин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що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містить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іони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металу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то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привиті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органічні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ліганди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будуть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вступати</a:t>
            </a:r>
            <a:r>
              <a:rPr lang="en-US" altLang="en-US" sz="2800" dirty="0">
                <a:latin typeface="Times New Roman" panose="02020603050405020304" pitchFamily="18" charset="0"/>
              </a:rPr>
              <a:t> в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реакцію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комплексоутворення</a:t>
            </a:r>
            <a:r>
              <a:rPr lang="en-US" altLang="en-US" sz="2800" dirty="0">
                <a:latin typeface="Times New Roman" panose="02020603050405020304" pitchFamily="18" charset="0"/>
              </a:rPr>
              <a:t> з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іонами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металу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згідно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наведеної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схеми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295858" y="8517910"/>
            <a:ext cx="11252114" cy="145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3113" rIns="0" bIns="0">
            <a:spAutoFit/>
          </a:bodyPr>
          <a:lstStyle>
            <a:lvl1pPr marL="11113" indent="1285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23297" indent="631929">
              <a:lnSpc>
                <a:spcPct val="128000"/>
              </a:lnSpc>
              <a:spcBef>
                <a:spcPts val="183"/>
              </a:spcBef>
            </a:pPr>
            <a:r>
              <a:rPr lang="uk-UA" altLang="en-US" sz="2568" dirty="0" smtClean="0">
                <a:latin typeface="Times New Roman" panose="02020603050405020304" pitchFamily="18" charset="0"/>
              </a:rPr>
              <a:t>Як п</a:t>
            </a:r>
            <a:r>
              <a:rPr lang="en-US" altLang="en-US" sz="2568" dirty="0" err="1" smtClean="0">
                <a:latin typeface="Times New Roman" panose="02020603050405020304" pitchFamily="18" charset="0"/>
              </a:rPr>
              <a:t>ідкладки</a:t>
            </a:r>
            <a:r>
              <a:rPr lang="en-US" altLang="en-US" sz="2568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568" dirty="0">
                <a:latin typeface="Times New Roman" panose="02020603050405020304" pitchFamily="18" charset="0"/>
              </a:rPr>
              <a:t>(</a:t>
            </a:r>
            <a:r>
              <a:rPr lang="en-US" altLang="en-US" sz="2568" dirty="0" err="1">
                <a:latin typeface="Times New Roman" panose="02020603050405020304" pitchFamily="18" charset="0"/>
              </a:rPr>
              <a:t>твердого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тіла</a:t>
            </a:r>
            <a:r>
              <a:rPr lang="en-US" altLang="en-US" sz="2568" dirty="0">
                <a:latin typeface="Times New Roman" panose="02020603050405020304" pitchFamily="18" charset="0"/>
              </a:rPr>
              <a:t>)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використовують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кремнезем</a:t>
            </a:r>
            <a:r>
              <a:rPr lang="en-US" altLang="en-US" sz="2568" dirty="0">
                <a:latin typeface="Times New Roman" panose="02020603050405020304" pitchFamily="18" charset="0"/>
              </a:rPr>
              <a:t>,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поліуретан</a:t>
            </a:r>
            <a:r>
              <a:rPr lang="en-US" altLang="en-US" sz="2568" dirty="0">
                <a:latin typeface="Times New Roman" panose="02020603050405020304" pitchFamily="18" charset="0"/>
              </a:rPr>
              <a:t> 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та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інші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полімери</a:t>
            </a:r>
            <a:r>
              <a:rPr lang="en-US" altLang="en-US" sz="2568" dirty="0">
                <a:latin typeface="Times New Roman" panose="02020603050405020304" pitchFamily="18" charset="0"/>
              </a:rPr>
              <a:t>,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які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містять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на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поверхні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функціональні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групи</a:t>
            </a:r>
            <a:r>
              <a:rPr lang="en-US" altLang="en-US" sz="2568" dirty="0">
                <a:latin typeface="Times New Roman" panose="02020603050405020304" pitchFamily="18" charset="0"/>
              </a:rPr>
              <a:t>.</a:t>
            </a:r>
          </a:p>
          <a:p>
            <a:pPr marL="23297" indent="631929">
              <a:lnSpc>
                <a:spcPct val="100000"/>
              </a:lnSpc>
            </a:pPr>
            <a:endParaRPr lang="en-US" altLang="en-US" sz="2752" dirty="0">
              <a:latin typeface="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189" y="4973354"/>
            <a:ext cx="9546795" cy="354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800077" y="1386260"/>
            <a:ext cx="10477512" cy="817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3113" rIns="0" bIns="0">
            <a:spAutoFit/>
          </a:bodyPr>
          <a:lstStyle>
            <a:lvl1pPr marL="11113" indent="-11113">
              <a:tabLst>
                <a:tab pos="1920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1920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1920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1920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1920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20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20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20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20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15875" indent="0" algn="ctr">
              <a:lnSpc>
                <a:spcPct val="100000"/>
              </a:lnSpc>
              <a:spcBef>
                <a:spcPts val="1013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</a:rPr>
              <a:t>Питання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для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</a:rPr>
              <a:t>самоконтролю</a:t>
            </a:r>
            <a:endParaRPr lang="uk-UA" altLang="en-US" sz="2800" b="1" i="1" dirty="0" smtClean="0">
              <a:latin typeface="Times New Roman" panose="02020603050405020304" pitchFamily="18" charset="0"/>
            </a:endParaRPr>
          </a:p>
          <a:p>
            <a:pPr marL="530225" indent="-514350" algn="just">
              <a:lnSpc>
                <a:spcPct val="100000"/>
              </a:lnSpc>
              <a:spcBef>
                <a:spcPts val="1013"/>
              </a:spcBef>
              <a:buFont typeface="+mj-lt"/>
              <a:buAutoNum type="arabi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В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чому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суть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синтезу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комплексних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сполук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реакціями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заміщення</a:t>
            </a:r>
            <a:r>
              <a:rPr lang="en-US" altLang="en-US" sz="2800" dirty="0">
                <a:latin typeface="Times New Roman" panose="02020603050405020304" pitchFamily="18" charset="0"/>
              </a:rPr>
              <a:t> у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водних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та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неводних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середовищах</a:t>
            </a:r>
            <a:r>
              <a:rPr lang="en-US" altLang="en-US" sz="2800" dirty="0">
                <a:latin typeface="Times New Roman" panose="02020603050405020304" pitchFamily="18" charset="0"/>
              </a:rPr>
              <a:t>?</a:t>
            </a:r>
          </a:p>
          <a:p>
            <a:pPr marL="514350" indent="-514350">
              <a:lnSpc>
                <a:spcPct val="100000"/>
              </a:lnSpc>
              <a:spcBef>
                <a:spcPts val="88"/>
              </a:spcBef>
              <a:buFont typeface="+mj-lt"/>
              <a:buAutoNum type="arabicPeriod"/>
            </a:pPr>
            <a:r>
              <a:rPr lang="en-US" altLang="en-US" sz="2800" dirty="0" err="1">
                <a:latin typeface="Times New Roman" panose="02020603050405020304" pitchFamily="18" charset="0"/>
              </a:rPr>
              <a:t>Як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утворюються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комплексні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сполуки</a:t>
            </a:r>
            <a:r>
              <a:rPr lang="en-US" altLang="en-US" sz="2800" dirty="0">
                <a:latin typeface="Times New Roman" panose="02020603050405020304" pitchFamily="18" charset="0"/>
              </a:rPr>
              <a:t> з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використанням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реакцій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втілення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та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заміщення</a:t>
            </a:r>
            <a:r>
              <a:rPr lang="en-US" altLang="en-US" sz="2800" dirty="0">
                <a:latin typeface="Times New Roman" panose="02020603050405020304" pitchFamily="18" charset="0"/>
              </a:rPr>
              <a:t>?</a:t>
            </a:r>
          </a:p>
          <a:p>
            <a:pPr marL="514350" indent="-514350">
              <a:lnSpc>
                <a:spcPct val="100000"/>
              </a:lnSpc>
              <a:spcBef>
                <a:spcPts val="183"/>
              </a:spcBef>
              <a:buFont typeface="+mj-lt"/>
              <a:buAutoNum type="arabicPeriod"/>
            </a:pPr>
            <a:r>
              <a:rPr lang="en-US" altLang="en-US" sz="2568" dirty="0" err="1" smtClean="0">
                <a:latin typeface="Times New Roman" panose="02020603050405020304" pitchFamily="18" charset="0"/>
              </a:rPr>
              <a:t>Який</a:t>
            </a:r>
            <a:r>
              <a:rPr lang="en-US" altLang="en-US" sz="2568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агрегатний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стан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комплексів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використовується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при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застосуванні</a:t>
            </a:r>
            <a:r>
              <a:rPr lang="en-US" altLang="en-US" sz="2568" dirty="0">
                <a:latin typeface="Times New Roman" panose="02020603050405020304" pitchFamily="18" charset="0"/>
              </a:rPr>
              <a:t>  </a:t>
            </a:r>
            <a:r>
              <a:rPr lang="en-US" altLang="en-US" sz="2568" dirty="0" err="1" smtClean="0">
                <a:latin typeface="Times New Roman" panose="02020603050405020304" pitchFamily="18" charset="0"/>
              </a:rPr>
              <a:t>методу</a:t>
            </a:r>
            <a:r>
              <a:rPr lang="uk-UA" altLang="en-US" sz="2568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 smtClean="0">
                <a:latin typeface="Times New Roman" panose="02020603050405020304" pitchFamily="18" charset="0"/>
              </a:rPr>
              <a:t>термічної</a:t>
            </a:r>
            <a:r>
              <a:rPr lang="en-US" altLang="en-US" sz="2568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дисоціації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для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синтезу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нових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комплексних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сполук</a:t>
            </a:r>
            <a:r>
              <a:rPr lang="en-US" altLang="en-US" sz="2568" dirty="0">
                <a:latin typeface="Times New Roman" panose="02020603050405020304" pitchFamily="18" charset="0"/>
              </a:rPr>
              <a:t>?</a:t>
            </a:r>
          </a:p>
          <a:p>
            <a:pPr marL="514350" indent="-514350">
              <a:lnSpc>
                <a:spcPct val="100000"/>
              </a:lnSpc>
              <a:spcBef>
                <a:spcPts val="46"/>
              </a:spcBef>
              <a:buFont typeface="+mj-lt"/>
              <a:buAutoNum type="arabicPeriod"/>
            </a:pPr>
            <a:r>
              <a:rPr lang="en-US" altLang="en-US" sz="2568" dirty="0" err="1">
                <a:latin typeface="Times New Roman" panose="02020603050405020304" pitchFamily="18" charset="0"/>
              </a:rPr>
              <a:t>Для</a:t>
            </a:r>
            <a:r>
              <a:rPr lang="en-US" altLang="en-US" sz="2568" dirty="0">
                <a:latin typeface="Times New Roman" panose="02020603050405020304" pitchFamily="18" charset="0"/>
              </a:rPr>
              <a:t>	</a:t>
            </a:r>
            <a:r>
              <a:rPr lang="en-US" altLang="en-US" sz="2568" dirty="0" err="1">
                <a:latin typeface="Times New Roman" panose="02020603050405020304" pitchFamily="18" charset="0"/>
              </a:rPr>
              <a:t>чого</a:t>
            </a:r>
            <a:r>
              <a:rPr lang="en-US" altLang="en-US" sz="2568" dirty="0">
                <a:latin typeface="Times New Roman" panose="02020603050405020304" pitchFamily="18" charset="0"/>
              </a:rPr>
              <a:t>	</a:t>
            </a:r>
            <a:r>
              <a:rPr lang="en-US" altLang="en-US" sz="2568" dirty="0" err="1">
                <a:latin typeface="Times New Roman" panose="02020603050405020304" pitchFamily="18" charset="0"/>
              </a:rPr>
              <a:t>використовуються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2568" dirty="0">
                <a:latin typeface="Times New Roman" panose="02020603050405020304" pitchFamily="18" charset="0"/>
              </a:rPr>
              <a:t>	</a:t>
            </a:r>
            <a:r>
              <a:rPr lang="en-US" altLang="en-US" sz="2568" dirty="0" err="1">
                <a:latin typeface="Times New Roman" panose="02020603050405020304" pitchFamily="18" charset="0"/>
              </a:rPr>
              <a:t>окиснення-відновлення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при</a:t>
            </a:r>
            <a:r>
              <a:rPr lang="en-US" altLang="en-US" sz="2568" dirty="0">
                <a:latin typeface="Times New Roman" panose="02020603050405020304" pitchFamily="18" charset="0"/>
              </a:rPr>
              <a:t>  </a:t>
            </a:r>
            <a:r>
              <a:rPr lang="en-US" altLang="en-US" sz="2568" dirty="0" err="1" smtClean="0">
                <a:latin typeface="Times New Roman" panose="02020603050405020304" pitchFamily="18" charset="0"/>
              </a:rPr>
              <a:t>синтезі</a:t>
            </a:r>
            <a:r>
              <a:rPr lang="uk-UA" altLang="en-US" sz="2568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 smtClean="0">
                <a:latin typeface="Times New Roman" panose="02020603050405020304" pitchFamily="18" charset="0"/>
              </a:rPr>
              <a:t>комплексних</a:t>
            </a:r>
            <a:r>
              <a:rPr lang="en-US" altLang="en-US" sz="2568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сполук</a:t>
            </a:r>
            <a:r>
              <a:rPr lang="en-US" altLang="en-US" sz="2568" dirty="0">
                <a:latin typeface="Times New Roman" panose="02020603050405020304" pitchFamily="18" charset="0"/>
              </a:rPr>
              <a:t>?</a:t>
            </a:r>
          </a:p>
          <a:p>
            <a:pPr marL="537647" indent="-514350">
              <a:lnSpc>
                <a:spcPct val="100000"/>
              </a:lnSpc>
              <a:spcBef>
                <a:spcPts val="941"/>
              </a:spcBef>
              <a:buFont typeface="+mj-lt"/>
              <a:buAutoNum type="arabicPeriod"/>
            </a:pPr>
            <a:r>
              <a:rPr lang="en-US" altLang="en-US" sz="2568" dirty="0">
                <a:latin typeface="Times New Roman" panose="02020603050405020304" pitchFamily="18" charset="0"/>
              </a:rPr>
              <a:t>В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чому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суть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темплатного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синтезу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нових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комплексних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сполук</a:t>
            </a:r>
            <a:r>
              <a:rPr lang="en-US" altLang="en-US" sz="2568" dirty="0">
                <a:latin typeface="Times New Roman" panose="02020603050405020304" pitchFamily="18" charset="0"/>
              </a:rPr>
              <a:t>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altLang="en-US" sz="2568" dirty="0">
                <a:latin typeface="Times New Roman" panose="02020603050405020304" pitchFamily="18" charset="0"/>
              </a:rPr>
              <a:t>В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чому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суть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методу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прямого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синтезу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комплексних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сполук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та</a:t>
            </a:r>
            <a:r>
              <a:rPr lang="en-US" altLang="en-US" sz="2568" dirty="0">
                <a:latin typeface="Times New Roman" panose="02020603050405020304" pitchFamily="18" charset="0"/>
              </a:rPr>
              <a:t> в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чому</a:t>
            </a:r>
            <a:r>
              <a:rPr lang="en-US" altLang="en-US" sz="2568" dirty="0">
                <a:latin typeface="Times New Roman" panose="02020603050405020304" pitchFamily="18" charset="0"/>
              </a:rPr>
              <a:t>  </a:t>
            </a:r>
            <a:r>
              <a:rPr lang="en-US" altLang="en-US" sz="2568" dirty="0" err="1" smtClean="0">
                <a:latin typeface="Times New Roman" panose="02020603050405020304" pitchFamily="18" charset="0"/>
              </a:rPr>
              <a:t>його</a:t>
            </a:r>
            <a:r>
              <a:rPr lang="uk-UA" altLang="en-US" sz="2568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 smtClean="0">
                <a:latin typeface="Times New Roman" panose="02020603050405020304" pitchFamily="18" charset="0"/>
              </a:rPr>
              <a:t>переваги</a:t>
            </a:r>
            <a:r>
              <a:rPr lang="en-US" altLang="en-US" sz="2568" dirty="0">
                <a:latin typeface="Times New Roman" panose="02020603050405020304" pitchFamily="18" charset="0"/>
              </a:rPr>
              <a:t>?</a:t>
            </a:r>
          </a:p>
          <a:p>
            <a:pPr marL="537647" indent="-514350">
              <a:lnSpc>
                <a:spcPct val="100000"/>
              </a:lnSpc>
              <a:spcBef>
                <a:spcPts val="895"/>
              </a:spcBef>
              <a:buFont typeface="+mj-lt"/>
              <a:buAutoNum type="arabicPeriod"/>
            </a:pPr>
            <a:r>
              <a:rPr lang="en-US" altLang="en-US" sz="2568" dirty="0" err="1">
                <a:latin typeface="Times New Roman" panose="02020603050405020304" pitchFamily="18" charset="0"/>
              </a:rPr>
              <a:t>Чи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використовується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каталіз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при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синтезі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нових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комплексних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сполук</a:t>
            </a:r>
            <a:r>
              <a:rPr lang="en-US" altLang="en-US" sz="2568" dirty="0">
                <a:latin typeface="Times New Roman" panose="02020603050405020304" pitchFamily="18" charset="0"/>
              </a:rPr>
              <a:t>?</a:t>
            </a:r>
          </a:p>
          <a:p>
            <a:pPr marL="537647" indent="-514350">
              <a:lnSpc>
                <a:spcPct val="100000"/>
              </a:lnSpc>
              <a:spcBef>
                <a:spcPts val="895"/>
              </a:spcBef>
              <a:buFont typeface="+mj-lt"/>
              <a:buAutoNum type="arabicPeriod"/>
            </a:pPr>
            <a:r>
              <a:rPr lang="en-US" altLang="en-US" sz="2568" dirty="0">
                <a:latin typeface="Times New Roman" panose="02020603050405020304" pitchFamily="18" charset="0"/>
              </a:rPr>
              <a:t>В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чому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суть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електрохімічних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методів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синтезу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комплексних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сполук</a:t>
            </a:r>
            <a:r>
              <a:rPr lang="en-US" altLang="en-US" sz="2568" dirty="0">
                <a:latin typeface="Times New Roman" panose="02020603050405020304" pitchFamily="18" charset="0"/>
              </a:rPr>
              <a:t>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altLang="en-US" sz="2568" dirty="0" err="1">
                <a:latin typeface="Times New Roman" panose="02020603050405020304" pitchFamily="18" charset="0"/>
              </a:rPr>
              <a:t>Чи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можливе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утворення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комплексних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сполук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на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поверхні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твердого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тіла</a:t>
            </a:r>
            <a:r>
              <a:rPr lang="en-US" altLang="en-US" sz="2568" dirty="0">
                <a:latin typeface="Times New Roman" panose="02020603050405020304" pitchFamily="18" charset="0"/>
              </a:rPr>
              <a:t>?  </a:t>
            </a:r>
            <a:r>
              <a:rPr lang="en-US" altLang="en-US" sz="2568" dirty="0" err="1" smtClean="0">
                <a:latin typeface="Times New Roman" panose="02020603050405020304" pitchFamily="18" charset="0"/>
              </a:rPr>
              <a:t>Якщо</a:t>
            </a:r>
            <a:r>
              <a:rPr lang="uk-UA" altLang="en-US" sz="2568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 smtClean="0">
                <a:latin typeface="Times New Roman" panose="02020603050405020304" pitchFamily="18" charset="0"/>
              </a:rPr>
              <a:t>так</a:t>
            </a:r>
            <a:r>
              <a:rPr lang="en-US" altLang="en-US" sz="2568" dirty="0">
                <a:latin typeface="Times New Roman" panose="02020603050405020304" pitchFamily="18" charset="0"/>
              </a:rPr>
              <a:t>,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то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як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це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здійснити</a:t>
            </a:r>
            <a:r>
              <a:rPr lang="en-US" altLang="en-US" sz="2568" dirty="0" smtClean="0">
                <a:latin typeface="Times New Roman" panose="02020603050405020304" pitchFamily="18" charset="0"/>
              </a:rPr>
              <a:t>?</a:t>
            </a:r>
            <a:endParaRPr lang="uk-UA" altLang="en-US" sz="2568" dirty="0" smtClean="0">
              <a:latin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</a:pPr>
            <a:endParaRPr lang="uk-UA" altLang="en-US" sz="2568" dirty="0" smtClean="0">
              <a:latin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</a:pPr>
            <a:r>
              <a:rPr lang="uk-UA" altLang="en-US" sz="4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Дякую за увагу!</a:t>
            </a:r>
            <a:endParaRPr lang="en-US" altLang="en-US" sz="4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6061" y="1026221"/>
            <a:ext cx="11017224" cy="1008111"/>
          </a:xfrm>
        </p:spPr>
        <p:txBody>
          <a:bodyPr>
            <a:normAutofit fontScale="90000"/>
          </a:bodyPr>
          <a:lstStyle/>
          <a:p>
            <a:pPr lvl="1" algn="just">
              <a:lnSpc>
                <a:spcPct val="100000"/>
              </a:lnSpc>
              <a:spcBef>
                <a:spcPts val="1858"/>
              </a:spcBef>
            </a:pPr>
            <a:r>
              <a:rPr lang="uk-UA" altLang="en-US" sz="2568" b="1" i="1" dirty="0" smtClean="0">
                <a:latin typeface="Times New Roman" panose="02020603050405020304" pitchFamily="18" charset="0"/>
              </a:rPr>
              <a:t/>
            </a:r>
            <a:br>
              <a:rPr lang="uk-UA" altLang="en-US" sz="2568" b="1" i="1" dirty="0" smtClean="0">
                <a:latin typeface="Times New Roman" panose="02020603050405020304" pitchFamily="18" charset="0"/>
              </a:rPr>
            </a:br>
            <a:r>
              <a:rPr lang="en-US" alt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Реакції</a:t>
            </a:r>
            <a:r>
              <a:rPr lang="en-US" alt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заміщення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у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водних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та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неводних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розчинах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en-US" altLang="en-US" sz="2568" dirty="0" err="1" smtClean="0">
                <a:latin typeface="Times New Roman" panose="02020603050405020304" pitchFamily="18" charset="0"/>
              </a:rPr>
              <a:t>Це</a:t>
            </a:r>
            <a:r>
              <a:rPr lang="en-US" altLang="en-US" sz="2568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найбільш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часто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вживаний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метод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синтезу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комплексних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сполук</a:t>
            </a:r>
            <a:r>
              <a:rPr lang="en-US" altLang="en-US" sz="2568" dirty="0">
                <a:latin typeface="Times New Roman" panose="02020603050405020304" pitchFamily="18" charset="0"/>
              </a:rPr>
              <a:t>,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коли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із</a:t>
            </a:r>
            <a:r>
              <a:rPr lang="en-US" altLang="en-US" sz="2568" dirty="0">
                <a:latin typeface="Times New Roman" panose="02020603050405020304" pitchFamily="18" charset="0"/>
              </a:rPr>
              <a:t> 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одної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комплексної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сполуки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можна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одержати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іншу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шляхом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заміщення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ліганду</a:t>
            </a:r>
            <a:r>
              <a:rPr lang="en-US" altLang="en-US" sz="2568" dirty="0">
                <a:latin typeface="Times New Roman" panose="02020603050405020304" pitchFamily="18" charset="0"/>
              </a:rPr>
              <a:t> у 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внутрішній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координаційній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сфері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вихідного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комплексу</a:t>
            </a:r>
            <a:r>
              <a:rPr lang="en-US" altLang="en-US" sz="2568" dirty="0">
                <a:latin typeface="Times New Roman" panose="02020603050405020304" pitchFamily="18" charset="0"/>
              </a:rPr>
              <a:t>.</a:t>
            </a:r>
            <a:br>
              <a:rPr lang="en-US" altLang="en-US" sz="2568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4013" y="2322364"/>
            <a:ext cx="11809312" cy="7560840"/>
          </a:xfrm>
        </p:spPr>
        <p:txBody>
          <a:bodyPr>
            <a:noAutofit/>
          </a:bodyPr>
          <a:lstStyle/>
          <a:p>
            <a:pPr marL="459384" indent="-342900" algn="just">
              <a:lnSpc>
                <a:spcPct val="129000"/>
              </a:lnSpc>
              <a:spcBef>
                <a:spcPts val="183"/>
              </a:spcBef>
              <a:buFont typeface="Wingdings" panose="05000000000000000000" pitchFamily="2" charset="2"/>
              <a:buChar char="Ø"/>
            </a:pPr>
            <a:r>
              <a:rPr lang="uk-UA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При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синтезі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комплексів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методом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заміщення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можна</a:t>
            </a:r>
            <a:r>
              <a:rPr lang="en-US" altLang="en-US" sz="2400" dirty="0">
                <a:latin typeface="Times New Roman" panose="02020603050405020304" pitchFamily="18" charset="0"/>
              </a:rPr>
              <a:t> у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внутрішній</a:t>
            </a:r>
            <a:r>
              <a:rPr lang="en-US" altLang="en-US" sz="2400" dirty="0"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координаційній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сфері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замістити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декілька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лігандів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різного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виду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одночасно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на</a:t>
            </a:r>
            <a:r>
              <a:rPr lang="en-US" altLang="en-US" sz="2400" dirty="0"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новий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ліганд</a:t>
            </a:r>
            <a:r>
              <a:rPr lang="en-US" altLang="en-US" sz="2400" dirty="0">
                <a:latin typeface="Times New Roman" panose="02020603050405020304" pitchFamily="18" charset="0"/>
              </a:rPr>
              <a:t>:</a:t>
            </a:r>
          </a:p>
          <a:p>
            <a:pPr marL="2044301" indent="0" algn="just">
              <a:lnSpc>
                <a:spcPct val="100000"/>
              </a:lnSpc>
              <a:spcBef>
                <a:spcPts val="871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[</a:t>
            </a:r>
            <a:r>
              <a:rPr lang="en-US" altLang="en-US" sz="2400" dirty="0" err="1">
                <a:latin typeface="Times New Roman" panose="02020603050405020304" pitchFamily="18" charset="0"/>
              </a:rPr>
              <a:t>CoCl</a:t>
            </a:r>
            <a:r>
              <a:rPr lang="en-US" altLang="en-US" sz="2400" dirty="0">
                <a:latin typeface="Times New Roman" panose="02020603050405020304" pitchFamily="18" charset="0"/>
              </a:rPr>
              <a:t>(NH</a:t>
            </a:r>
            <a:r>
              <a:rPr lang="en-US" altLang="en-US" sz="2400" baseline="-7000" dirty="0">
                <a:latin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</a:rPr>
              <a:t>)</a:t>
            </a:r>
            <a:r>
              <a:rPr lang="en-US" altLang="en-US" sz="2400" baseline="-7000" dirty="0">
                <a:latin typeface="Times New Roman" panose="02020603050405020304" pitchFamily="18" charset="0"/>
              </a:rPr>
              <a:t>5</a:t>
            </a:r>
            <a:r>
              <a:rPr lang="en-US" altLang="en-US" sz="2400" dirty="0">
                <a:latin typeface="Times New Roman" panose="02020603050405020304" pitchFamily="18" charset="0"/>
              </a:rPr>
              <a:t>]Cl</a:t>
            </a:r>
            <a:r>
              <a:rPr lang="en-US" altLang="en-US" sz="2400" baseline="-7000" dirty="0">
                <a:latin typeface="Times New Roman" panose="02020603050405020304" pitchFamily="18" charset="0"/>
              </a:rPr>
              <a:t>2 </a:t>
            </a:r>
            <a:r>
              <a:rPr lang="en-US" altLang="en-US" sz="2400" dirty="0">
                <a:latin typeface="Times New Roman" panose="02020603050405020304" pitchFamily="18" charset="0"/>
              </a:rPr>
              <a:t>+ 3En → [Co(</a:t>
            </a:r>
            <a:r>
              <a:rPr lang="en-US" altLang="en-US" sz="2400" dirty="0" err="1">
                <a:latin typeface="Times New Roman" panose="02020603050405020304" pitchFamily="18" charset="0"/>
              </a:rPr>
              <a:t>En</a:t>
            </a:r>
            <a:r>
              <a:rPr lang="en-US" altLang="en-US" sz="2400" dirty="0">
                <a:latin typeface="Times New Roman" panose="02020603050405020304" pitchFamily="18" charset="0"/>
              </a:rPr>
              <a:t>)</a:t>
            </a:r>
            <a:r>
              <a:rPr lang="en-US" altLang="en-US" sz="2400" baseline="-7000" dirty="0">
                <a:latin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</a:rPr>
              <a:t>]Cl</a:t>
            </a:r>
            <a:r>
              <a:rPr lang="en-US" altLang="en-US" sz="2400" baseline="-7000" dirty="0">
                <a:latin typeface="Times New Roman" panose="02020603050405020304" pitchFamily="18" charset="0"/>
              </a:rPr>
              <a:t>3 </a:t>
            </a:r>
            <a:r>
              <a:rPr lang="en-US" altLang="en-US" sz="2400" dirty="0">
                <a:latin typeface="Times New Roman" panose="02020603050405020304" pitchFamily="18" charset="0"/>
              </a:rPr>
              <a:t>+ 5NH</a:t>
            </a:r>
            <a:r>
              <a:rPr lang="en-US" altLang="en-US" sz="2400" baseline="-7000" dirty="0">
                <a:latin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</a:rPr>
              <a:t>,</a:t>
            </a:r>
          </a:p>
          <a:p>
            <a:pPr marL="116484" indent="0" algn="just">
              <a:lnSpc>
                <a:spcPct val="100000"/>
              </a:lnSpc>
              <a:spcBef>
                <a:spcPts val="1079"/>
              </a:spcBef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де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Еn</a:t>
            </a:r>
            <a:r>
              <a:rPr lang="en-US" altLang="en-US" sz="2400" dirty="0">
                <a:latin typeface="Times New Roman" panose="02020603050405020304" pitchFamily="18" charset="0"/>
              </a:rPr>
              <a:t> –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етилендіамін</a:t>
            </a:r>
            <a:r>
              <a:rPr lang="en-US" altLang="en-US" sz="2400" dirty="0">
                <a:latin typeface="Times New Roman" panose="02020603050405020304" pitchFamily="18" charset="0"/>
              </a:rPr>
              <a:t> NH</a:t>
            </a:r>
            <a:r>
              <a:rPr lang="en-US" altLang="en-US" sz="2400" baseline="-9000" dirty="0"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</a:rPr>
              <a:t>–CH</a:t>
            </a:r>
            <a:r>
              <a:rPr lang="en-US" altLang="en-US" sz="2400" baseline="-9000" dirty="0"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</a:rPr>
              <a:t>–CH</a:t>
            </a:r>
            <a:r>
              <a:rPr lang="en-US" altLang="en-US" sz="2400" baseline="-9000" dirty="0"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</a:rPr>
              <a:t>–NH</a:t>
            </a:r>
            <a:r>
              <a:rPr lang="en-US" altLang="en-US" sz="2400" baseline="-9000" dirty="0"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marL="116484" indent="0" algn="just">
              <a:lnSpc>
                <a:spcPct val="129000"/>
              </a:lnSpc>
              <a:spcBef>
                <a:spcPts val="24"/>
              </a:spcBef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заміщення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можна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проводити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не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тільки</a:t>
            </a:r>
            <a:r>
              <a:rPr lang="en-US" altLang="en-US" sz="2400" dirty="0">
                <a:latin typeface="Times New Roman" panose="02020603050405020304" pitchFamily="18" charset="0"/>
              </a:rPr>
              <a:t> у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водних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але</a:t>
            </a:r>
            <a:r>
              <a:rPr lang="en-US" altLang="en-US" sz="2400" dirty="0">
                <a:latin typeface="Times New Roman" panose="02020603050405020304" pitchFamily="18" charset="0"/>
              </a:rPr>
              <a:t> і в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неводних</a:t>
            </a:r>
            <a:r>
              <a:rPr lang="en-US" altLang="en-US" sz="2400" dirty="0"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середовищах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algn="just">
              <a:lnSpc>
                <a:spcPct val="129000"/>
              </a:lnSpc>
              <a:spcBef>
                <a:spcPts val="24"/>
              </a:spcBef>
              <a:buFont typeface="Wingdings" panose="05000000000000000000" pitchFamily="2" charset="2"/>
              <a:buChar char="Ø"/>
            </a:pPr>
            <a:r>
              <a:rPr lang="en-US" altLang="en-US" sz="2400" dirty="0" err="1" smtClean="0">
                <a:latin typeface="Times New Roman" panose="02020603050405020304" pitchFamily="18" charset="0"/>
              </a:rPr>
              <a:t>Іони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</a:rPr>
              <a:t>Al(III),  Fe(III), Cr(III)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мають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велику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спорідненість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до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води</a:t>
            </a:r>
            <a:r>
              <a:rPr lang="en-US" altLang="en-US" sz="2400" dirty="0">
                <a:latin typeface="Times New Roman" panose="02020603050405020304" pitchFamily="18" charset="0"/>
              </a:rPr>
              <a:t> і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утворюють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сильні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зв’язки</a:t>
            </a:r>
            <a:r>
              <a:rPr lang="en-US" altLang="en-US" sz="2400" dirty="0">
                <a:latin typeface="Times New Roman" panose="02020603050405020304" pitchFamily="18" charset="0"/>
              </a:rPr>
              <a:t> 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Метал</a:t>
            </a:r>
            <a:r>
              <a:rPr lang="en-US" altLang="en-US" sz="2400" i="1" dirty="0">
                <a:latin typeface="Times New Roman" panose="02020603050405020304" pitchFamily="18" charset="0"/>
              </a:rPr>
              <a:t>–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Оксиген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До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водних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розчинів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таких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солей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необхідно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добавити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основні</a:t>
            </a:r>
            <a:r>
              <a:rPr lang="en-US" altLang="en-US" sz="2400" dirty="0"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ліганди-комплексоутворювачі</a:t>
            </a:r>
            <a:r>
              <a:rPr lang="en-US" altLang="en-US" sz="2400" dirty="0">
                <a:latin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</a:rPr>
              <a:t>наприклад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аміни</a:t>
            </a:r>
            <a:r>
              <a:rPr lang="en-US" altLang="en-US" sz="2400" dirty="0">
                <a:latin typeface="Times New Roman" panose="02020603050405020304" pitchFamily="18" charset="0"/>
              </a:rPr>
              <a:t>),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то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замість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комплексу</a:t>
            </a:r>
            <a:r>
              <a:rPr lang="en-US" altLang="en-US" sz="2400" dirty="0">
                <a:latin typeface="Times New Roman" panose="02020603050405020304" pitchFamily="18" charset="0"/>
              </a:rPr>
              <a:t> з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аміном</a:t>
            </a:r>
            <a:r>
              <a:rPr lang="en-US" altLang="en-US" sz="2400" dirty="0"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утворюються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желатиноподібні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осади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гідроксидів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металів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.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129000"/>
              </a:lnSpc>
              <a:spcBef>
                <a:spcPts val="24"/>
              </a:spcBef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Наприклад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: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[</a:t>
            </a:r>
            <a:r>
              <a:rPr lang="en-US" altLang="en-US" sz="2400" dirty="0">
                <a:latin typeface="Times New Roman" panose="02020603050405020304" pitchFamily="18" charset="0"/>
              </a:rPr>
              <a:t>Cr(H</a:t>
            </a:r>
            <a:r>
              <a:rPr lang="en-US" altLang="en-US" sz="2400" baseline="-9000" dirty="0"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</a:rPr>
              <a:t>O)</a:t>
            </a:r>
            <a:r>
              <a:rPr lang="en-US" altLang="en-US" sz="2400" baseline="-9000" dirty="0">
                <a:latin typeface="Times New Roman" panose="02020603050405020304" pitchFamily="18" charset="0"/>
              </a:rPr>
              <a:t>6</a:t>
            </a:r>
            <a:r>
              <a:rPr lang="en-US" altLang="en-US" sz="2400" dirty="0">
                <a:latin typeface="Times New Roman" panose="02020603050405020304" pitchFamily="18" charset="0"/>
              </a:rPr>
              <a:t>]</a:t>
            </a:r>
            <a:r>
              <a:rPr lang="en-US" altLang="en-US" sz="2400" baseline="30000" dirty="0">
                <a:latin typeface="Times New Roman" panose="02020603050405020304" pitchFamily="18" charset="0"/>
              </a:rPr>
              <a:t>3+ </a:t>
            </a:r>
            <a:r>
              <a:rPr lang="en-US" altLang="en-US" sz="2400" dirty="0">
                <a:latin typeface="Times New Roman" panose="02020603050405020304" pitchFamily="18" charset="0"/>
              </a:rPr>
              <a:t>+ 3Еn → [Cr(H</a:t>
            </a:r>
            <a:r>
              <a:rPr lang="en-US" altLang="en-US" sz="2400" baseline="-9000" dirty="0"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</a:rPr>
              <a:t>O)</a:t>
            </a:r>
            <a:r>
              <a:rPr lang="en-US" altLang="en-US" sz="2400" baseline="-9000" dirty="0">
                <a:latin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</a:rPr>
              <a:t>(OH)</a:t>
            </a:r>
            <a:r>
              <a:rPr lang="en-US" altLang="en-US" sz="2400" baseline="-9000" dirty="0">
                <a:latin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</a:rPr>
              <a:t>]↓ + 3ЕnH</a:t>
            </a:r>
            <a:r>
              <a:rPr lang="en-US" altLang="en-US" sz="2400" baseline="30000" dirty="0">
                <a:latin typeface="Times New Roman" panose="02020603050405020304" pitchFamily="18" charset="0"/>
              </a:rPr>
              <a:t>+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marL="116484" indent="0" algn="just">
              <a:lnSpc>
                <a:spcPct val="128000"/>
              </a:lnSpc>
              <a:spcBef>
                <a:spcPts val="46"/>
              </a:spcBef>
              <a:buClrTx/>
              <a:buSz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Якщо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взяти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безводну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сіль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хрому</a:t>
            </a:r>
            <a:r>
              <a:rPr lang="en-US" altLang="en-US" sz="2400" dirty="0">
                <a:latin typeface="Times New Roman" panose="02020603050405020304" pitchFamily="18" charset="0"/>
              </a:rPr>
              <a:t> і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реакцію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проводити</a:t>
            </a:r>
            <a:r>
              <a:rPr lang="en-US" altLang="en-US" sz="2400" dirty="0">
                <a:latin typeface="Times New Roman" panose="02020603050405020304" pitchFamily="18" charset="0"/>
              </a:rPr>
              <a:t> у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неводному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розчині</a:t>
            </a:r>
            <a:r>
              <a:rPr lang="en-US" altLang="en-US" sz="2400" dirty="0">
                <a:latin typeface="Times New Roman" panose="02020603050405020304" pitchFamily="18" charset="0"/>
              </a:rPr>
              <a:t>  (</a:t>
            </a:r>
            <a:r>
              <a:rPr lang="en-US" altLang="en-US" sz="2400" dirty="0" err="1">
                <a:latin typeface="Times New Roman" panose="02020603050405020304" pitchFamily="18" charset="0"/>
              </a:rPr>
              <a:t>спирті</a:t>
            </a:r>
            <a:r>
              <a:rPr lang="en-US" altLang="en-US" sz="2400" dirty="0">
                <a:latin typeface="Times New Roman" panose="02020603050405020304" pitchFamily="18" charset="0"/>
              </a:rPr>
              <a:t>),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то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реакція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комплексоутворення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протікає</a:t>
            </a:r>
            <a:r>
              <a:rPr lang="en-US" altLang="en-US" sz="2400" dirty="0">
                <a:latin typeface="Times New Roman" panose="02020603050405020304" pitchFamily="18" charset="0"/>
              </a:rPr>
              <a:t> з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великою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швидкістю</a:t>
            </a:r>
            <a:r>
              <a:rPr lang="en-US" altLang="en-US" sz="2400" dirty="0">
                <a:latin typeface="Times New Roman" panose="02020603050405020304" pitchFamily="18" charset="0"/>
              </a:rPr>
              <a:t>:</a:t>
            </a:r>
          </a:p>
          <a:p>
            <a:pPr marL="3549863" indent="0" algn="just">
              <a:lnSpc>
                <a:spcPct val="100000"/>
              </a:lnSpc>
              <a:spcBef>
                <a:spcPts val="871"/>
              </a:spcBef>
              <a:buClrTx/>
              <a:buSz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CrCl</a:t>
            </a:r>
            <a:r>
              <a:rPr lang="en-US" altLang="en-US" sz="2400" baseline="-7000" dirty="0">
                <a:latin typeface="Times New Roman" panose="02020603050405020304" pitchFamily="18" charset="0"/>
              </a:rPr>
              <a:t>3 </a:t>
            </a:r>
            <a:r>
              <a:rPr lang="en-US" altLang="en-US" sz="2400" dirty="0">
                <a:latin typeface="Times New Roman" panose="02020603050405020304" pitchFamily="18" charset="0"/>
              </a:rPr>
              <a:t>+ 3Еn → [Cr(</a:t>
            </a:r>
            <a:r>
              <a:rPr lang="en-US" altLang="en-US" sz="2400" dirty="0" err="1">
                <a:latin typeface="Times New Roman" panose="02020603050405020304" pitchFamily="18" charset="0"/>
              </a:rPr>
              <a:t>Еn</a:t>
            </a:r>
            <a:r>
              <a:rPr lang="en-US" altLang="en-US" sz="2400" dirty="0">
                <a:latin typeface="Times New Roman" panose="02020603050405020304" pitchFamily="18" charset="0"/>
              </a:rPr>
              <a:t>)</a:t>
            </a:r>
            <a:r>
              <a:rPr lang="en-US" altLang="en-US" sz="2400" baseline="-7000" dirty="0">
                <a:latin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</a:rPr>
              <a:t>]Cl</a:t>
            </a:r>
            <a:r>
              <a:rPr lang="en-US" altLang="en-US" sz="2400" baseline="-7000" dirty="0">
                <a:latin typeface="Times New Roman" panose="02020603050405020304" pitchFamily="18" charset="0"/>
              </a:rPr>
              <a:t>3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837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0727949" y="11686207"/>
            <a:ext cx="1857880" cy="41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132" rIns="0" bIns="0">
            <a:spAutoFit/>
          </a:bodyPr>
          <a:lstStyle>
            <a:lvl1pPr>
              <a:tabLst>
                <a:tab pos="928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928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928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928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928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28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28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28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28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23297">
              <a:lnSpc>
                <a:spcPct val="100000"/>
              </a:lnSpc>
              <a:spcBef>
                <a:spcPts val="183"/>
              </a:spcBef>
            </a:pPr>
            <a:r>
              <a:rPr lang="en-US" altLang="en-US" sz="2568">
                <a:latin typeface="Times New Roman" panose="02020603050405020304" pitchFamily="18" charset="0"/>
              </a:rPr>
              <a:t>способом	з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5042" y="1026220"/>
            <a:ext cx="10600596" cy="679091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 в розчині, що виступає  лігандом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2005" y="1890316"/>
            <a:ext cx="12097344" cy="7848872"/>
          </a:xfrm>
        </p:spPr>
        <p:txBody>
          <a:bodyPr>
            <a:noAutofit/>
          </a:bodyPr>
          <a:lstStyle/>
          <a:p>
            <a:pPr algn="just"/>
            <a:r>
              <a:rPr lang="en-US" altLang="en-US" sz="3200" dirty="0" err="1">
                <a:latin typeface="Times New Roman" panose="02020603050405020304" pitchFamily="18" charset="0"/>
              </a:rPr>
              <a:t>Для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одержання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комплексів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металів</a:t>
            </a:r>
            <a:r>
              <a:rPr lang="en-US" altLang="en-US" sz="3200" dirty="0">
                <a:latin typeface="Times New Roman" panose="02020603050405020304" pitchFamily="18" charset="0"/>
              </a:rPr>
              <a:t> з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використанням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реакцій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uk-UA" altLang="en-US" sz="3200" dirty="0" smtClean="0">
                <a:latin typeface="Times New Roman" panose="02020603050405020304" pitchFamily="18" charset="0"/>
              </a:rPr>
              <a:t>«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вт</a:t>
            </a:r>
            <a:r>
              <a:rPr lang="uk-UA" altLang="en-US" sz="3200" dirty="0" err="1" smtClean="0">
                <a:latin typeface="Times New Roman" panose="02020603050405020304" pitchFamily="18" charset="0"/>
              </a:rPr>
              <a:t>ілення</a:t>
            </a:r>
            <a:r>
              <a:rPr lang="uk-UA" altLang="en-US" sz="3200" dirty="0" smtClean="0">
                <a:latin typeface="Times New Roman" panose="02020603050405020304" pitchFamily="18" charset="0"/>
              </a:rPr>
              <a:t>»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можна</a:t>
            </a:r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використати</a:t>
            </a:r>
            <a:r>
              <a:rPr lang="en-US" altLang="en-US" sz="3200" dirty="0">
                <a:latin typeface="Times New Roman" panose="02020603050405020304" pitchFamily="18" charset="0"/>
              </a:rPr>
              <a:t> і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пряму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реакцію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між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безводною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сіллю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та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рідким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лігандом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.</a:t>
            </a:r>
            <a:r>
              <a:rPr lang="uk-UA" altLang="en-US" sz="3200" dirty="0" smtClean="0">
                <a:latin typeface="Times New Roman" panose="02020603050405020304" pitchFamily="18" charset="0"/>
              </a:rPr>
              <a:t> </a:t>
            </a:r>
            <a:endParaRPr lang="uk-UA" altLang="en-US" sz="3200" dirty="0" smtClean="0">
              <a:latin typeface="Times New Roman" panose="02020603050405020304" pitchFamily="18" charset="0"/>
            </a:endParaRPr>
          </a:p>
          <a:p>
            <a:pPr algn="just"/>
            <a:r>
              <a:rPr lang="en-US" altLang="en-US" sz="3200" dirty="0" smtClean="0">
                <a:latin typeface="Times New Roman" panose="02020603050405020304" pitchFamily="18" charset="0"/>
              </a:rPr>
              <a:t>У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таких</a:t>
            </a:r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випадках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рідкий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ліганд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який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взятий</a:t>
            </a:r>
            <a:r>
              <a:rPr lang="en-US" altLang="en-US" sz="3200" dirty="0">
                <a:latin typeface="Times New Roman" panose="02020603050405020304" pitchFamily="18" charset="0"/>
              </a:rPr>
              <a:t> у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великому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надлишку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служить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одночасно</a:t>
            </a:r>
            <a:r>
              <a:rPr lang="en-US" altLang="en-US" sz="3200" dirty="0">
                <a:latin typeface="Times New Roman" panose="02020603050405020304" pitchFamily="18" charset="0"/>
              </a:rPr>
              <a:t> і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розчинником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.</a:t>
            </a:r>
            <a:endParaRPr lang="uk-UA" altLang="en-US" sz="3200" dirty="0" smtClean="0">
              <a:latin typeface="Times New Roman" panose="02020603050405020304" pitchFamily="18" charset="0"/>
            </a:endParaRPr>
          </a:p>
          <a:p>
            <a:pPr algn="just"/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Метод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використовується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для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синтезу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амінів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металів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які</a:t>
            </a:r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одержують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при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додавання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солі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металу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до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рідкого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аміаку</a:t>
            </a:r>
            <a:r>
              <a:rPr lang="en-US" altLang="en-US" sz="3200" dirty="0">
                <a:latin typeface="Times New Roman" panose="02020603050405020304" pitchFamily="18" charset="0"/>
              </a:rPr>
              <a:t> з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подальшим</a:t>
            </a:r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випарюванням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аміаку</a:t>
            </a:r>
            <a:r>
              <a:rPr lang="en-US" altLang="en-US" sz="3200" dirty="0">
                <a:latin typeface="Times New Roman" panose="02020603050405020304" pitchFamily="18" charset="0"/>
              </a:rPr>
              <a:t> і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висушуванням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комплексу</a:t>
            </a:r>
            <a:r>
              <a:rPr lang="en-US" altLang="en-US" sz="3200" dirty="0">
                <a:latin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Випарювання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аміаку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легко</a:t>
            </a:r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проходить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при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кімнатній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температурі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рідкий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аміак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кипить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при</a:t>
            </a:r>
            <a:r>
              <a:rPr lang="en-US" altLang="en-US" sz="3200" dirty="0">
                <a:latin typeface="Times New Roman" panose="02020603050405020304" pitchFamily="18" charset="0"/>
              </a:rPr>
              <a:t> –33˚С.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Одержаний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сухий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залишок</a:t>
            </a:r>
            <a:r>
              <a:rPr lang="uk-UA" altLang="en-US" sz="3200" dirty="0" smtClean="0">
                <a:latin typeface="Times New Roman" panose="02020603050405020304" pitchFamily="18" charset="0"/>
              </a:rPr>
              <a:t> -це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аміачний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комплекс</a:t>
            </a:r>
            <a:r>
              <a:rPr lang="uk-UA" altLang="en-US" sz="3200" dirty="0" smtClean="0">
                <a:latin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NiCl</a:t>
            </a:r>
            <a:r>
              <a:rPr lang="en-US" altLang="en-US" sz="3200" baseline="-7000" dirty="0">
                <a:latin typeface="Times New Roman" panose="02020603050405020304" pitchFamily="18" charset="0"/>
              </a:rPr>
              <a:t>2 </a:t>
            </a:r>
            <a:r>
              <a:rPr lang="en-US" altLang="en-US" sz="3200" dirty="0">
                <a:latin typeface="Times New Roman" panose="02020603050405020304" pitchFamily="18" charset="0"/>
              </a:rPr>
              <a:t>+ 6NH</a:t>
            </a:r>
            <a:r>
              <a:rPr lang="en-US" altLang="en-US" sz="3200" baseline="-7000" dirty="0">
                <a:latin typeface="Times New Roman" panose="02020603050405020304" pitchFamily="18" charset="0"/>
              </a:rPr>
              <a:t>3 </a:t>
            </a:r>
            <a:r>
              <a:rPr lang="en-US" altLang="en-US" sz="3200" dirty="0">
                <a:latin typeface="Times New Roman" panose="02020603050405020304" pitchFamily="18" charset="0"/>
              </a:rPr>
              <a:t>(</a:t>
            </a:r>
            <a:r>
              <a:rPr lang="en-US" altLang="en-US" sz="3200" dirty="0" err="1">
                <a:latin typeface="Times New Roman" panose="02020603050405020304" pitchFamily="18" charset="0"/>
              </a:rPr>
              <a:t>рідкий</a:t>
            </a:r>
            <a:r>
              <a:rPr lang="en-US" altLang="en-US" sz="3200" dirty="0">
                <a:latin typeface="Times New Roman" panose="02020603050405020304" pitchFamily="18" charset="0"/>
              </a:rPr>
              <a:t>) → [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Ni(NH</a:t>
            </a:r>
            <a:r>
              <a:rPr lang="en-US" altLang="en-US" sz="3200" baseline="-7000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)</a:t>
            </a:r>
            <a:r>
              <a:rPr lang="en-US" altLang="en-US" sz="3200" baseline="-7000" dirty="0" smtClean="0">
                <a:latin typeface="Times New Roman" panose="02020603050405020304" pitchFamily="18" charset="0"/>
              </a:rPr>
              <a:t>6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]Cl</a:t>
            </a:r>
            <a:r>
              <a:rPr lang="en-US" altLang="en-US" sz="3200" baseline="-7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.</a:t>
            </a:r>
            <a:endParaRPr lang="uk-UA" altLang="en-US" sz="3200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altLang="en-US" sz="3200" dirty="0" smtClean="0">
                <a:latin typeface="Times New Roman" panose="02020603050405020304" pitchFamily="18" charset="0"/>
              </a:rPr>
              <a:t>К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омплекс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</a:rPr>
              <a:t>[Cr(NH</a:t>
            </a:r>
            <a:r>
              <a:rPr lang="en-US" altLang="en-US" sz="3200" baseline="-9000" dirty="0">
                <a:latin typeface="Times New Roman" panose="02020603050405020304" pitchFamily="18" charset="0"/>
              </a:rPr>
              <a:t>3</a:t>
            </a:r>
            <a:r>
              <a:rPr lang="en-US" altLang="en-US" sz="3200" dirty="0">
                <a:latin typeface="Times New Roman" panose="02020603050405020304" pitchFamily="18" charset="0"/>
              </a:rPr>
              <a:t>)</a:t>
            </a:r>
            <a:r>
              <a:rPr lang="en-US" altLang="en-US" sz="3200" baseline="-9000" dirty="0">
                <a:latin typeface="Times New Roman" panose="02020603050405020304" pitchFamily="18" charset="0"/>
              </a:rPr>
              <a:t>6</a:t>
            </a:r>
            <a:r>
              <a:rPr lang="en-US" altLang="en-US" sz="3200" dirty="0">
                <a:latin typeface="Times New Roman" panose="02020603050405020304" pitchFamily="18" charset="0"/>
              </a:rPr>
              <a:t>]Cl</a:t>
            </a:r>
            <a:r>
              <a:rPr lang="en-US" altLang="en-US" sz="3200" baseline="-9000" dirty="0">
                <a:latin typeface="Times New Roman" panose="02020603050405020304" pitchFamily="18" charset="0"/>
              </a:rPr>
              <a:t>3 </a:t>
            </a:r>
            <a:r>
              <a:rPr lang="uk-UA" altLang="en-US" sz="3200" dirty="0" smtClean="0">
                <a:latin typeface="Times New Roman" panose="02020603050405020304" pitchFamily="18" charset="0"/>
              </a:rPr>
              <a:t>отримують з р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ідки</a:t>
            </a:r>
            <a:r>
              <a:rPr lang="uk-UA" altLang="en-US" sz="3200" dirty="0" smtClean="0">
                <a:latin typeface="Times New Roman" panose="02020603050405020304" pitchFamily="18" charset="0"/>
              </a:rPr>
              <a:t>м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аміак</a:t>
            </a:r>
            <a:r>
              <a:rPr lang="uk-UA" altLang="en-US" sz="3200" dirty="0" err="1" smtClean="0">
                <a:latin typeface="Times New Roman" panose="02020603050405020304" pitchFamily="18" charset="0"/>
              </a:rPr>
              <a:t>ом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. </a:t>
            </a:r>
            <a:r>
              <a:rPr lang="uk-UA" altLang="en-US" sz="3200" dirty="0">
                <a:latin typeface="Times New Roman" panose="02020603050405020304" pitchFamily="18" charset="0"/>
              </a:rPr>
              <a:t>Щ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об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не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утвор</a:t>
            </a:r>
            <a:r>
              <a:rPr lang="uk-UA" altLang="en-US" sz="3200" dirty="0" err="1" smtClean="0">
                <a:latin typeface="Times New Roman" panose="02020603050405020304" pitchFamily="18" charset="0"/>
              </a:rPr>
              <a:t>ився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Сr</a:t>
            </a:r>
            <a:r>
              <a:rPr lang="en-US" altLang="en-US" sz="3200" dirty="0">
                <a:latin typeface="Times New Roman" panose="02020603050405020304" pitchFamily="18" charset="0"/>
              </a:rPr>
              <a:t>(OH)</a:t>
            </a:r>
            <a:r>
              <a:rPr lang="en-US" altLang="en-US" sz="3200" baseline="-9000" dirty="0">
                <a:latin typeface="Times New Roman" panose="02020603050405020304" pitchFamily="18" charset="0"/>
              </a:rPr>
              <a:t>3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при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використанні</a:t>
            </a:r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водного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розчину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аміаку</a:t>
            </a:r>
            <a:r>
              <a:rPr lang="uk-UA" altLang="en-US" sz="3200" dirty="0" smtClean="0">
                <a:latin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altLang="en-US" sz="32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en-US" sz="3200" dirty="0">
              <a:latin typeface="Times New Roman" panose="02020603050405020304" pitchFamily="18" charset="0"/>
            </a:endParaRPr>
          </a:p>
          <a:p>
            <a:pPr algn="just"/>
            <a:endParaRPr lang="en-US" altLang="en-US" sz="3200" dirty="0">
              <a:latin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4970" y="1602284"/>
            <a:ext cx="10600599" cy="7652127"/>
          </a:xfrm>
        </p:spPr>
        <p:txBody>
          <a:bodyPr>
            <a:normAutofit fontScale="77500" lnSpcReduction="20000"/>
          </a:bodyPr>
          <a:lstStyle/>
          <a:p>
            <a:pPr marL="256266" indent="631929" algn="just">
              <a:lnSpc>
                <a:spcPct val="129000"/>
              </a:lnSpc>
              <a:spcBef>
                <a:spcPts val="24"/>
              </a:spcBef>
            </a:pPr>
            <a:r>
              <a:rPr lang="en-US" altLang="en-US" sz="4000" dirty="0" err="1">
                <a:latin typeface="Times New Roman" panose="02020603050405020304" pitchFamily="18" charset="0"/>
              </a:rPr>
              <a:t>Для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синтезу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комплексів</a:t>
            </a:r>
            <a:r>
              <a:rPr lang="en-US" altLang="en-US" sz="4000" dirty="0">
                <a:latin typeface="Times New Roman" panose="02020603050405020304" pitchFamily="18" charset="0"/>
              </a:rPr>
              <a:t> [Pt(</a:t>
            </a:r>
            <a:r>
              <a:rPr lang="en-US" altLang="en-US" sz="4000" dirty="0" err="1">
                <a:latin typeface="Times New Roman" panose="02020603050405020304" pitchFamily="18" charset="0"/>
              </a:rPr>
              <a:t>Еn</a:t>
            </a:r>
            <a:r>
              <a:rPr lang="en-US" altLang="en-US" sz="4000" dirty="0">
                <a:latin typeface="Times New Roman" panose="02020603050405020304" pitchFamily="18" charset="0"/>
              </a:rPr>
              <a:t>)</a:t>
            </a:r>
            <a:r>
              <a:rPr lang="en-US" altLang="en-US" sz="4000" baseline="-9000" dirty="0">
                <a:latin typeface="Times New Roman" panose="02020603050405020304" pitchFamily="18" charset="0"/>
              </a:rPr>
              <a:t>2</a:t>
            </a:r>
            <a:r>
              <a:rPr lang="en-US" altLang="en-US" sz="4000" dirty="0">
                <a:latin typeface="Times New Roman" panose="02020603050405020304" pitchFamily="18" charset="0"/>
              </a:rPr>
              <a:t>]Cl</a:t>
            </a:r>
            <a:r>
              <a:rPr lang="en-US" altLang="en-US" sz="4000" baseline="-9000" dirty="0">
                <a:latin typeface="Times New Roman" panose="02020603050405020304" pitchFamily="18" charset="0"/>
              </a:rPr>
              <a:t>2 </a:t>
            </a:r>
            <a:r>
              <a:rPr lang="en-US" altLang="en-US" sz="4000" dirty="0" err="1">
                <a:latin typeface="Times New Roman" panose="02020603050405020304" pitchFamily="18" charset="0"/>
              </a:rPr>
              <a:t>та</a:t>
            </a:r>
            <a:r>
              <a:rPr lang="en-US" altLang="en-US" sz="4000" dirty="0">
                <a:latin typeface="Times New Roman" panose="02020603050405020304" pitchFamily="18" charset="0"/>
              </a:rPr>
              <a:t> [Pt(</a:t>
            </a:r>
            <a:r>
              <a:rPr lang="en-US" altLang="en-US" sz="4000" dirty="0" err="1">
                <a:latin typeface="Times New Roman" panose="02020603050405020304" pitchFamily="18" charset="0"/>
              </a:rPr>
              <a:t>Еn</a:t>
            </a:r>
            <a:r>
              <a:rPr lang="en-US" altLang="en-US" sz="4000" dirty="0">
                <a:latin typeface="Times New Roman" panose="02020603050405020304" pitchFamily="18" charset="0"/>
              </a:rPr>
              <a:t>)</a:t>
            </a:r>
            <a:r>
              <a:rPr lang="en-US" altLang="en-US" sz="4000" baseline="-9000" dirty="0">
                <a:latin typeface="Times New Roman" panose="02020603050405020304" pitchFamily="18" charset="0"/>
              </a:rPr>
              <a:t>3</a:t>
            </a:r>
            <a:r>
              <a:rPr lang="en-US" altLang="en-US" sz="4000" dirty="0">
                <a:latin typeface="Times New Roman" panose="02020603050405020304" pitchFamily="18" charset="0"/>
              </a:rPr>
              <a:t>]Cl</a:t>
            </a:r>
            <a:r>
              <a:rPr lang="en-US" altLang="en-US" sz="4000" baseline="-9000" dirty="0">
                <a:latin typeface="Times New Roman" panose="02020603050405020304" pitchFamily="18" charset="0"/>
              </a:rPr>
              <a:t>4 </a:t>
            </a:r>
            <a:r>
              <a:rPr lang="en-US" altLang="en-US" sz="4000" dirty="0" err="1">
                <a:latin typeface="Times New Roman" panose="02020603050405020304" pitchFamily="18" charset="0"/>
              </a:rPr>
              <a:t>використовують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пряму</a:t>
            </a:r>
            <a:r>
              <a:rPr lang="en-US" altLang="en-US" sz="4000" dirty="0">
                <a:latin typeface="Times New Roman" panose="02020603050405020304" pitchFamily="18" charset="0"/>
              </a:rPr>
              <a:t>  </a:t>
            </a:r>
            <a:r>
              <a:rPr lang="en-US" altLang="en-US" sz="4000" dirty="0" err="1">
                <a:latin typeface="Times New Roman" panose="02020603050405020304" pitchFamily="18" charset="0"/>
              </a:rPr>
              <a:t>реакцію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між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безводними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солями</a:t>
            </a:r>
            <a:r>
              <a:rPr lang="en-US" altLang="en-US" sz="4000" dirty="0">
                <a:latin typeface="Times New Roman" panose="02020603050405020304" pitchFamily="18" charset="0"/>
              </a:rPr>
              <a:t> PtCl</a:t>
            </a:r>
            <a:r>
              <a:rPr lang="en-US" altLang="en-US" sz="4000" baseline="-9000" dirty="0">
                <a:latin typeface="Times New Roman" panose="02020603050405020304" pitchFamily="18" charset="0"/>
              </a:rPr>
              <a:t>2 </a:t>
            </a:r>
            <a:r>
              <a:rPr lang="en-US" altLang="en-US" sz="4000" dirty="0" err="1">
                <a:latin typeface="Times New Roman" panose="02020603050405020304" pitchFamily="18" charset="0"/>
              </a:rPr>
              <a:t>та</a:t>
            </a:r>
            <a:r>
              <a:rPr lang="en-US" altLang="en-US" sz="4000" dirty="0">
                <a:latin typeface="Times New Roman" panose="02020603050405020304" pitchFamily="18" charset="0"/>
              </a:rPr>
              <a:t> PtCl</a:t>
            </a:r>
            <a:r>
              <a:rPr lang="en-US" altLang="en-US" sz="4000" baseline="-9000" dirty="0">
                <a:latin typeface="Times New Roman" panose="02020603050405020304" pitchFamily="18" charset="0"/>
              </a:rPr>
              <a:t>4 </a:t>
            </a:r>
            <a:r>
              <a:rPr lang="en-US" altLang="en-US" sz="4000" dirty="0">
                <a:latin typeface="Times New Roman" panose="02020603050405020304" pitchFamily="18" charset="0"/>
              </a:rPr>
              <a:t>і </a:t>
            </a:r>
            <a:r>
              <a:rPr lang="en-US" altLang="en-US" sz="4000" dirty="0" err="1">
                <a:latin typeface="Times New Roman" panose="02020603050405020304" pitchFamily="18" charset="0"/>
              </a:rPr>
              <a:t>рідким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етилендіаміном</a:t>
            </a:r>
            <a:r>
              <a:rPr lang="en-US" altLang="en-US" sz="4000" dirty="0">
                <a:latin typeface="Times New Roman" panose="02020603050405020304" pitchFamily="18" charset="0"/>
              </a:rPr>
              <a:t> (NH</a:t>
            </a:r>
            <a:r>
              <a:rPr lang="en-US" altLang="en-US" sz="4000" baseline="-9000" dirty="0">
                <a:latin typeface="Times New Roman" panose="02020603050405020304" pitchFamily="18" charset="0"/>
              </a:rPr>
              <a:t>2</a:t>
            </a:r>
            <a:r>
              <a:rPr lang="en-US" altLang="en-US" sz="4000" dirty="0">
                <a:latin typeface="Times New Roman" panose="02020603050405020304" pitchFamily="18" charset="0"/>
              </a:rPr>
              <a:t>–  CH</a:t>
            </a:r>
            <a:r>
              <a:rPr lang="en-US" altLang="en-US" sz="4000" baseline="-9000" dirty="0">
                <a:latin typeface="Times New Roman" panose="02020603050405020304" pitchFamily="18" charset="0"/>
              </a:rPr>
              <a:t>2</a:t>
            </a:r>
            <a:r>
              <a:rPr lang="en-US" altLang="en-US" sz="4000" dirty="0">
                <a:latin typeface="Times New Roman" panose="02020603050405020304" pitchFamily="18" charset="0"/>
              </a:rPr>
              <a:t>–CH</a:t>
            </a:r>
            <a:r>
              <a:rPr lang="en-US" altLang="en-US" sz="4000" baseline="-9000" dirty="0">
                <a:latin typeface="Times New Roman" panose="02020603050405020304" pitchFamily="18" charset="0"/>
              </a:rPr>
              <a:t>2</a:t>
            </a:r>
            <a:r>
              <a:rPr lang="en-US" altLang="en-US" sz="4000" dirty="0">
                <a:latin typeface="Times New Roman" panose="02020603050405020304" pitchFamily="18" charset="0"/>
              </a:rPr>
              <a:t>–NH</a:t>
            </a:r>
            <a:r>
              <a:rPr lang="en-US" altLang="en-US" sz="4000" baseline="-9000" dirty="0">
                <a:latin typeface="Times New Roman" panose="02020603050405020304" pitchFamily="18" charset="0"/>
              </a:rPr>
              <a:t>2</a:t>
            </a:r>
            <a:r>
              <a:rPr lang="en-US" altLang="en-US" sz="4000" dirty="0">
                <a:latin typeface="Times New Roman" panose="02020603050405020304" pitchFamily="18" charset="0"/>
              </a:rPr>
              <a:t>). </a:t>
            </a:r>
            <a:r>
              <a:rPr lang="en-US" altLang="en-US" sz="4000" dirty="0" err="1">
                <a:latin typeface="Times New Roman" panose="02020603050405020304" pitchFamily="18" charset="0"/>
              </a:rPr>
              <a:t>Реакція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супроводжується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великим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виділенням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тепла</a:t>
            </a:r>
            <a:r>
              <a:rPr lang="en-US" altLang="en-US" sz="4000" dirty="0">
                <a:latin typeface="Times New Roman" panose="02020603050405020304" pitchFamily="18" charset="0"/>
              </a:rPr>
              <a:t>.</a:t>
            </a:r>
          </a:p>
          <a:p>
            <a:pPr marL="256266" indent="631929" algn="just">
              <a:lnSpc>
                <a:spcPts val="3990"/>
              </a:lnSpc>
              <a:spcBef>
                <a:spcPts val="253"/>
              </a:spcBef>
            </a:pPr>
            <a:r>
              <a:rPr lang="en-US" altLang="en-US" sz="4000" dirty="0" err="1">
                <a:latin typeface="Times New Roman" panose="02020603050405020304" pitchFamily="18" charset="0"/>
              </a:rPr>
              <a:t>Аналогічним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чином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одержано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велику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кількість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комплексів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металів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із</a:t>
            </a:r>
            <a:r>
              <a:rPr lang="en-US" altLang="en-US" sz="4000" dirty="0">
                <a:latin typeface="Times New Roman" panose="02020603050405020304" pitchFamily="18" charset="0"/>
              </a:rPr>
              <a:t>  </a:t>
            </a:r>
            <a:r>
              <a:rPr lang="en-US" altLang="en-US" sz="4000" dirty="0" err="1">
                <a:latin typeface="Times New Roman" panose="02020603050405020304" pitchFamily="18" charset="0"/>
              </a:rPr>
              <a:t>диметилсульфоксидом</a:t>
            </a:r>
            <a:r>
              <a:rPr lang="en-US" altLang="en-US" sz="4000" dirty="0"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</a:rPr>
              <a:t>наприклад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комплекси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Со</a:t>
            </a:r>
            <a:r>
              <a:rPr lang="en-US" altLang="en-US" sz="4000" dirty="0">
                <a:latin typeface="Times New Roman" panose="02020603050405020304" pitchFamily="18" charset="0"/>
              </a:rPr>
              <a:t>(ІІ):</a:t>
            </a:r>
          </a:p>
          <a:p>
            <a:pPr marL="96101" indent="0" algn="ctr">
              <a:lnSpc>
                <a:spcPct val="100000"/>
              </a:lnSpc>
              <a:spcBef>
                <a:spcPts val="642"/>
              </a:spcBef>
              <a:buNone/>
            </a:pPr>
            <a:r>
              <a:rPr lang="en-US" altLang="en-US" sz="4400" dirty="0">
                <a:latin typeface="Times New Roman" panose="02020603050405020304" pitchFamily="18" charset="0"/>
              </a:rPr>
              <a:t>Co(ClO</a:t>
            </a:r>
            <a:r>
              <a:rPr lang="en-US" altLang="en-US" sz="4400" baseline="-7000" dirty="0">
                <a:latin typeface="Times New Roman" panose="02020603050405020304" pitchFamily="18" charset="0"/>
              </a:rPr>
              <a:t>4</a:t>
            </a:r>
            <a:r>
              <a:rPr lang="en-US" altLang="en-US" sz="4400" dirty="0">
                <a:latin typeface="Times New Roman" panose="02020603050405020304" pitchFamily="18" charset="0"/>
              </a:rPr>
              <a:t>)</a:t>
            </a:r>
            <a:r>
              <a:rPr lang="en-US" altLang="en-US" sz="4400" baseline="-7000" dirty="0">
                <a:latin typeface="Times New Roman" panose="02020603050405020304" pitchFamily="18" charset="0"/>
              </a:rPr>
              <a:t>2 </a:t>
            </a:r>
            <a:r>
              <a:rPr lang="en-US" altLang="en-US" sz="4400" dirty="0">
                <a:latin typeface="Times New Roman" panose="02020603050405020304" pitchFamily="18" charset="0"/>
              </a:rPr>
              <a:t>+ 6(CH</a:t>
            </a:r>
            <a:r>
              <a:rPr lang="en-US" altLang="en-US" sz="4400" baseline="-7000" dirty="0">
                <a:latin typeface="Times New Roman" panose="02020603050405020304" pitchFamily="18" charset="0"/>
              </a:rPr>
              <a:t>3</a:t>
            </a:r>
            <a:r>
              <a:rPr lang="en-US" altLang="en-US" sz="4400" dirty="0">
                <a:latin typeface="Times New Roman" panose="02020603050405020304" pitchFamily="18" charset="0"/>
              </a:rPr>
              <a:t>)</a:t>
            </a:r>
            <a:r>
              <a:rPr lang="en-US" altLang="en-US" sz="4400" baseline="-7000" dirty="0">
                <a:latin typeface="Times New Roman" panose="02020603050405020304" pitchFamily="18" charset="0"/>
              </a:rPr>
              <a:t>2</a:t>
            </a:r>
            <a:r>
              <a:rPr lang="en-US" altLang="en-US" sz="4400" dirty="0">
                <a:latin typeface="Times New Roman" panose="02020603050405020304" pitchFamily="18" charset="0"/>
              </a:rPr>
              <a:t>SO → [Co{(CH</a:t>
            </a:r>
            <a:r>
              <a:rPr lang="en-US" altLang="en-US" sz="4400" baseline="-7000" dirty="0">
                <a:latin typeface="Times New Roman" panose="02020603050405020304" pitchFamily="18" charset="0"/>
              </a:rPr>
              <a:t>3</a:t>
            </a:r>
            <a:r>
              <a:rPr lang="en-US" altLang="en-US" sz="4400" dirty="0">
                <a:latin typeface="Times New Roman" panose="02020603050405020304" pitchFamily="18" charset="0"/>
              </a:rPr>
              <a:t>)</a:t>
            </a:r>
            <a:r>
              <a:rPr lang="en-US" altLang="en-US" sz="4400" baseline="-7000" dirty="0">
                <a:latin typeface="Times New Roman" panose="02020603050405020304" pitchFamily="18" charset="0"/>
              </a:rPr>
              <a:t>2</a:t>
            </a:r>
            <a:r>
              <a:rPr lang="en-US" altLang="en-US" sz="4400" dirty="0">
                <a:latin typeface="Times New Roman" panose="02020603050405020304" pitchFamily="18" charset="0"/>
              </a:rPr>
              <a:t>SO}</a:t>
            </a:r>
            <a:r>
              <a:rPr lang="en-US" altLang="en-US" sz="4400" baseline="-7000" dirty="0">
                <a:latin typeface="Times New Roman" panose="02020603050405020304" pitchFamily="18" charset="0"/>
              </a:rPr>
              <a:t>6</a:t>
            </a:r>
            <a:r>
              <a:rPr lang="en-US" altLang="en-US" sz="4400" dirty="0">
                <a:latin typeface="Times New Roman" panose="02020603050405020304" pitchFamily="18" charset="0"/>
              </a:rPr>
              <a:t>](ClO</a:t>
            </a:r>
            <a:r>
              <a:rPr lang="en-US" altLang="en-US" sz="4400" baseline="-7000" dirty="0">
                <a:latin typeface="Times New Roman" panose="02020603050405020304" pitchFamily="18" charset="0"/>
              </a:rPr>
              <a:t>4</a:t>
            </a:r>
            <a:r>
              <a:rPr lang="en-US" altLang="en-US" sz="4400" dirty="0">
                <a:latin typeface="Times New Roman" panose="02020603050405020304" pitchFamily="18" charset="0"/>
              </a:rPr>
              <a:t>)</a:t>
            </a:r>
            <a:r>
              <a:rPr lang="en-US" altLang="en-US" sz="4400" baseline="-7000" dirty="0">
                <a:latin typeface="Times New Roman" panose="02020603050405020304" pitchFamily="18" charset="0"/>
              </a:rPr>
              <a:t>2</a:t>
            </a:r>
            <a:r>
              <a:rPr lang="en-US" altLang="en-US" sz="4400" dirty="0" smtClean="0">
                <a:latin typeface="Times New Roman" panose="02020603050405020304" pitchFamily="18" charset="0"/>
              </a:rPr>
              <a:t>.</a:t>
            </a:r>
            <a:endParaRPr lang="uk-UA" altLang="en-US" sz="4400" dirty="0" smtClean="0">
              <a:latin typeface="Times New Roman" panose="02020603050405020304" pitchFamily="18" charset="0"/>
            </a:endParaRPr>
          </a:p>
          <a:p>
            <a:pPr marL="96101" indent="0" algn="ctr">
              <a:lnSpc>
                <a:spcPct val="100000"/>
              </a:lnSpc>
              <a:spcBef>
                <a:spcPts val="642"/>
              </a:spcBef>
              <a:buNone/>
            </a:pPr>
            <a:endParaRPr lang="en-US" altLang="en-US" sz="4400" dirty="0">
              <a:latin typeface="Times New Roman" panose="02020603050405020304" pitchFamily="18" charset="0"/>
            </a:endParaRPr>
          </a:p>
          <a:p>
            <a:pPr marL="256266" indent="631929" algn="just">
              <a:lnSpc>
                <a:spcPct val="128000"/>
              </a:lnSpc>
              <a:spcBef>
                <a:spcPts val="183"/>
              </a:spcBef>
            </a:pPr>
            <a:r>
              <a:rPr lang="en-US" altLang="en-US" sz="4000" i="1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4000" i="1" dirty="0"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</a:rPr>
              <a:t>приєднання</a:t>
            </a:r>
            <a:r>
              <a:rPr lang="en-US" altLang="en-US" sz="4000" i="1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</a:rPr>
              <a:t>– </a:t>
            </a:r>
            <a:r>
              <a:rPr lang="en-US" altLang="en-US" sz="4000" dirty="0" err="1">
                <a:latin typeface="Times New Roman" panose="02020603050405020304" pitchFamily="18" charset="0"/>
              </a:rPr>
              <a:t>коли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до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солі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катіону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із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певним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аніоном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йде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приєднання</a:t>
            </a:r>
            <a:r>
              <a:rPr lang="en-US" altLang="en-US" sz="4000" dirty="0">
                <a:latin typeface="Times New Roman" panose="02020603050405020304" pitchFamily="18" charset="0"/>
              </a:rPr>
              <a:t>  </a:t>
            </a:r>
            <a:r>
              <a:rPr lang="en-US" altLang="en-US" sz="4000" dirty="0" err="1">
                <a:latin typeface="Times New Roman" panose="02020603050405020304" pitchFamily="18" charset="0"/>
              </a:rPr>
              <a:t>солі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іншого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катіону</a:t>
            </a:r>
            <a:r>
              <a:rPr lang="en-US" altLang="en-US" sz="4000" dirty="0">
                <a:latin typeface="Times New Roman" panose="02020603050405020304" pitchFamily="18" charset="0"/>
              </a:rPr>
              <a:t> з </a:t>
            </a:r>
            <a:r>
              <a:rPr lang="en-US" altLang="en-US" sz="4000" dirty="0" err="1">
                <a:latin typeface="Times New Roman" panose="02020603050405020304" pitchFamily="18" charset="0"/>
              </a:rPr>
              <a:t>тим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же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аніоном</a:t>
            </a:r>
            <a:r>
              <a:rPr lang="en-US" altLang="en-US" sz="4000" dirty="0">
                <a:latin typeface="Times New Roman" panose="02020603050405020304" pitchFamily="18" charset="0"/>
              </a:rPr>
              <a:t>. </a:t>
            </a:r>
            <a:r>
              <a:rPr lang="en-US" altLang="en-US" sz="4000" dirty="0" err="1">
                <a:latin typeface="Times New Roman" panose="02020603050405020304" pitchFamily="18" charset="0"/>
              </a:rPr>
              <a:t>Наприклад</a:t>
            </a:r>
            <a:r>
              <a:rPr lang="en-US" altLang="en-US" sz="4000" dirty="0">
                <a:latin typeface="Times New Roman" panose="02020603050405020304" pitchFamily="18" charset="0"/>
              </a:rPr>
              <a:t>:</a:t>
            </a:r>
          </a:p>
          <a:p>
            <a:pPr marL="99012" indent="0" algn="just">
              <a:lnSpc>
                <a:spcPct val="100000"/>
              </a:lnSpc>
              <a:spcBef>
                <a:spcPts val="825"/>
              </a:spcBef>
              <a:buNone/>
            </a:pPr>
            <a:r>
              <a:rPr lang="uk-UA" altLang="en-US" sz="4400" dirty="0" smtClean="0">
                <a:latin typeface="Times New Roman" panose="02020603050405020304" pitchFamily="18" charset="0"/>
              </a:rPr>
              <a:t>	</a:t>
            </a:r>
            <a:r>
              <a:rPr lang="en-US" altLang="en-US" sz="4400" dirty="0" smtClean="0">
                <a:latin typeface="Times New Roman" panose="02020603050405020304" pitchFamily="18" charset="0"/>
              </a:rPr>
              <a:t>PtCl</a:t>
            </a:r>
            <a:r>
              <a:rPr lang="en-US" altLang="en-US" sz="4400" baseline="-7000" dirty="0" smtClean="0">
                <a:latin typeface="Times New Roman" panose="02020603050405020304" pitchFamily="18" charset="0"/>
              </a:rPr>
              <a:t>2 </a:t>
            </a:r>
            <a:r>
              <a:rPr lang="en-US" altLang="en-US" sz="4400" dirty="0">
                <a:latin typeface="Times New Roman" panose="02020603050405020304" pitchFamily="18" charset="0"/>
              </a:rPr>
              <a:t>+ 2KCl → K</a:t>
            </a:r>
            <a:r>
              <a:rPr lang="en-US" altLang="en-US" sz="4400" baseline="-7000" dirty="0">
                <a:latin typeface="Times New Roman" panose="02020603050405020304" pitchFamily="18" charset="0"/>
              </a:rPr>
              <a:t>2</a:t>
            </a:r>
            <a:r>
              <a:rPr lang="en-US" altLang="en-US" sz="4400" dirty="0">
                <a:latin typeface="Times New Roman" panose="02020603050405020304" pitchFamily="18" charset="0"/>
              </a:rPr>
              <a:t>[PtCl</a:t>
            </a:r>
            <a:r>
              <a:rPr lang="en-US" altLang="en-US" sz="4400" baseline="-7000" dirty="0">
                <a:latin typeface="Times New Roman" panose="02020603050405020304" pitchFamily="18" charset="0"/>
              </a:rPr>
              <a:t>4</a:t>
            </a:r>
            <a:r>
              <a:rPr lang="en-US" altLang="en-US" sz="4400" dirty="0">
                <a:latin typeface="Times New Roman" panose="02020603050405020304" pitchFamily="18" charset="0"/>
              </a:rPr>
              <a:t>].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37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368029" y="934822"/>
            <a:ext cx="11521280" cy="713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21132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2626723" indent="631929">
              <a:lnSpc>
                <a:spcPct val="100000"/>
              </a:lnSpc>
              <a:spcBef>
                <a:spcPts val="46"/>
              </a:spcBef>
            </a:pPr>
            <a:endParaRPr lang="uk-UA" altLang="en-US" dirty="0" smtClean="0">
              <a:latin typeface="Times New Roman" panose="02020603050405020304" pitchFamily="18" charset="0"/>
            </a:endParaRPr>
          </a:p>
          <a:p>
            <a:pPr marL="1431925" indent="344488" algn="ctr">
              <a:lnSpc>
                <a:spcPct val="100000"/>
              </a:lnSpc>
            </a:pP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Термічна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дисоціація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твердих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комплексів</a:t>
            </a:r>
            <a:endParaRPr lang="en-US" altLang="en-US" sz="32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marL="1431925" indent="344488">
              <a:lnSpc>
                <a:spcPct val="100000"/>
              </a:lnSpc>
              <a:spcBef>
                <a:spcPts val="25"/>
              </a:spcBef>
            </a:pPr>
            <a:endParaRPr lang="en-US" altLang="en-US" sz="3200" dirty="0">
              <a:latin typeface="Times New Roman" panose="02020603050405020304" pitchFamily="18" charset="0"/>
            </a:endParaRPr>
          </a:p>
          <a:p>
            <a:pPr marL="256266" indent="631929" algn="just">
              <a:lnSpc>
                <a:spcPct val="129000"/>
              </a:lnSpc>
            </a:pPr>
            <a:r>
              <a:rPr lang="en-US" altLang="en-US" sz="3200" dirty="0" err="1" smtClean="0">
                <a:latin typeface="Times New Roman" panose="02020603050405020304" pitchFamily="18" charset="0"/>
              </a:rPr>
              <a:t>Термічна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дисоціація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комплексів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зводиться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до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заміщення</a:t>
            </a:r>
            <a:r>
              <a:rPr lang="en-US" altLang="en-US" sz="3200" dirty="0">
                <a:latin typeface="Times New Roman" panose="02020603050405020304" pitchFamily="18" charset="0"/>
              </a:rPr>
              <a:t> в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твердому</a:t>
            </a:r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стані</a:t>
            </a:r>
            <a:r>
              <a:rPr lang="en-US" altLang="en-US" sz="3200" dirty="0">
                <a:latin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При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підвищеній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температурі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координовані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леткі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ліганди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видаляються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із</a:t>
            </a:r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внутрішньої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координаційної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сфери</a:t>
            </a:r>
            <a:r>
              <a:rPr lang="en-US" altLang="en-US" sz="3200" dirty="0">
                <a:latin typeface="Times New Roman" panose="02020603050405020304" pitchFamily="18" charset="0"/>
              </a:rPr>
              <a:t>, а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їх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місце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займають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аніони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кислотного</a:t>
            </a:r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походження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які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знаходяться</a:t>
            </a:r>
            <a:r>
              <a:rPr lang="en-US" altLang="en-US" sz="3200" dirty="0">
                <a:latin typeface="Times New Roman" panose="02020603050405020304" pitchFamily="18" charset="0"/>
              </a:rPr>
              <a:t> у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зовнішній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сфері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комплексу</a:t>
            </a:r>
            <a:r>
              <a:rPr lang="en-US" altLang="en-US" sz="3200" dirty="0">
                <a:latin typeface="Times New Roman" panose="02020603050405020304" pitchFamily="18" charset="0"/>
              </a:rPr>
              <a:t>.</a:t>
            </a:r>
          </a:p>
          <a:p>
            <a:pPr marL="256266" indent="631929" algn="just">
              <a:lnSpc>
                <a:spcPts val="4014"/>
              </a:lnSpc>
              <a:spcBef>
                <a:spcPts val="275"/>
              </a:spcBef>
            </a:pPr>
            <a:endParaRPr lang="uk-UA" altLang="en-US" sz="3200" dirty="0" smtClean="0">
              <a:latin typeface="Times New Roman" panose="02020603050405020304" pitchFamily="18" charset="0"/>
            </a:endParaRPr>
          </a:p>
          <a:p>
            <a:pPr marL="256266" indent="631929" algn="just">
              <a:lnSpc>
                <a:spcPts val="4014"/>
              </a:lnSpc>
              <a:spcBef>
                <a:spcPts val="275"/>
              </a:spcBef>
            </a:pPr>
            <a:r>
              <a:rPr lang="en-US" altLang="en-US" sz="3200" dirty="0" err="1" smtClean="0">
                <a:latin typeface="Times New Roman" panose="02020603050405020304" pitchFamily="18" charset="0"/>
              </a:rPr>
              <a:t>Прикладом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такого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типу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може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бути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нагрівання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комплексу</a:t>
            </a:r>
            <a:r>
              <a:rPr lang="en-US" altLang="en-US" sz="3200" dirty="0">
                <a:latin typeface="Times New Roman" panose="02020603050405020304" pitchFamily="18" charset="0"/>
              </a:rPr>
              <a:t>  [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Rh(NH</a:t>
            </a:r>
            <a:r>
              <a:rPr lang="en-US" altLang="en-US" sz="3200" baseline="-9000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)</a:t>
            </a:r>
            <a:r>
              <a:rPr lang="en-US" altLang="en-US" sz="3200" baseline="-9000" dirty="0" smtClean="0">
                <a:latin typeface="Times New Roman" panose="02020603050405020304" pitchFamily="18" charset="0"/>
              </a:rPr>
              <a:t>5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H</a:t>
            </a:r>
            <a:r>
              <a:rPr lang="en-US" altLang="en-US" sz="3200" baseline="-9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O]I</a:t>
            </a:r>
            <a:r>
              <a:rPr lang="en-US" altLang="en-US" sz="3200" baseline="-9000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.</a:t>
            </a:r>
            <a:endParaRPr lang="uk-UA" altLang="en-US" sz="3200" dirty="0" smtClean="0">
              <a:latin typeface="Times New Roman" panose="02020603050405020304" pitchFamily="18" charset="0"/>
            </a:endParaRPr>
          </a:p>
          <a:p>
            <a:pPr marL="256266" indent="631929" algn="just">
              <a:lnSpc>
                <a:spcPts val="4014"/>
              </a:lnSpc>
              <a:spcBef>
                <a:spcPts val="275"/>
              </a:spcBef>
            </a:pPr>
            <a:r>
              <a:rPr lang="en-US" altLang="en-US" sz="3200" dirty="0" err="1" smtClean="0">
                <a:latin typeface="Times New Roman" panose="02020603050405020304" pitchFamily="18" charset="0"/>
              </a:rPr>
              <a:t>За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високої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температури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координовані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молекули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води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можуть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заміщуватись</a:t>
            </a:r>
            <a:r>
              <a:rPr lang="uk-UA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на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галогенід</a:t>
            </a:r>
            <a:r>
              <a:rPr lang="en-US" altLang="en-US" sz="3200" dirty="0">
                <a:latin typeface="Times New Roman" panose="02020603050405020304" pitchFamily="18" charset="0"/>
              </a:rPr>
              <a:t>–</a:t>
            </a:r>
            <a:r>
              <a:rPr lang="en-US" altLang="en-US" sz="3200" dirty="0" err="1">
                <a:latin typeface="Times New Roman" panose="02020603050405020304" pitchFamily="18" charset="0"/>
              </a:rPr>
              <a:t>іони</a:t>
            </a:r>
            <a:r>
              <a:rPr lang="en-US" altLang="en-US" sz="32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543351" y="9659429"/>
            <a:ext cx="133954" cy="24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132" rIns="0" bIns="0">
            <a:spAutoFit/>
          </a:bodyPr>
          <a:lstStyle/>
          <a:p>
            <a:pPr marL="23297">
              <a:lnSpc>
                <a:spcPct val="100000"/>
              </a:lnSpc>
              <a:spcBef>
                <a:spcPts val="183"/>
              </a:spcBef>
            </a:pPr>
            <a:r>
              <a:rPr lang="en-US" altLang="en-US" sz="1468" i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736181" y="8215435"/>
            <a:ext cx="9000999" cy="57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24434" rIns="0" bIns="0">
            <a:spAutoFit/>
          </a:bodyPr>
          <a:lstStyle>
            <a:lvl1pPr>
              <a:tabLst>
                <a:tab pos="1989138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1989138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1989138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1989138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1989138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89138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89138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89138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89138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93188">
              <a:lnSpc>
                <a:spcPct val="100000"/>
              </a:lnSpc>
              <a:spcBef>
                <a:spcPts val="207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[Rh(NH</a:t>
            </a:r>
            <a:r>
              <a:rPr lang="en-US" altLang="en-US" sz="3600" baseline="-7000" dirty="0">
                <a:latin typeface="Times New Roman" panose="02020603050405020304" pitchFamily="18" charset="0"/>
              </a:rPr>
              <a:t>3</a:t>
            </a:r>
            <a:r>
              <a:rPr lang="en-US" altLang="en-US" sz="3600" dirty="0">
                <a:latin typeface="Times New Roman" panose="02020603050405020304" pitchFamily="18" charset="0"/>
              </a:rPr>
              <a:t>)</a:t>
            </a:r>
            <a:r>
              <a:rPr lang="en-US" altLang="en-US" sz="3600" baseline="-7000" dirty="0">
                <a:latin typeface="Times New Roman" panose="02020603050405020304" pitchFamily="18" charset="0"/>
              </a:rPr>
              <a:t>5</a:t>
            </a:r>
            <a:r>
              <a:rPr lang="en-US" altLang="en-US" sz="3600" dirty="0">
                <a:latin typeface="Times New Roman" panose="02020603050405020304" pitchFamily="18" charset="0"/>
              </a:rPr>
              <a:t>H</a:t>
            </a:r>
            <a:r>
              <a:rPr lang="en-US" altLang="en-US" sz="3600" baseline="-7000" dirty="0">
                <a:latin typeface="Times New Roman" panose="02020603050405020304" pitchFamily="18" charset="0"/>
              </a:rPr>
              <a:t>2</a:t>
            </a:r>
            <a:r>
              <a:rPr lang="en-US" altLang="en-US" sz="3600" dirty="0">
                <a:latin typeface="Times New Roman" panose="02020603050405020304" pitchFamily="18" charset="0"/>
              </a:rPr>
              <a:t>O]I</a:t>
            </a:r>
            <a:r>
              <a:rPr lang="en-US" altLang="en-US" sz="3600" baseline="-7000" dirty="0">
                <a:latin typeface="Times New Roman" panose="02020603050405020304" pitchFamily="18" charset="0"/>
              </a:rPr>
              <a:t>3	</a:t>
            </a:r>
            <a:r>
              <a:rPr lang="uk-UA" altLang="en-US" sz="3600" baseline="-7000" dirty="0" smtClean="0">
                <a:latin typeface="Times New Roman" panose="02020603050405020304" pitchFamily="18" charset="0"/>
              </a:rPr>
              <a:t>   = 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[</a:t>
            </a:r>
            <a:r>
              <a:rPr lang="en-US" altLang="en-US" sz="3600" dirty="0" err="1">
                <a:latin typeface="Times New Roman" panose="02020603050405020304" pitchFamily="18" charset="0"/>
              </a:rPr>
              <a:t>RhI</a:t>
            </a:r>
            <a:r>
              <a:rPr lang="en-US" altLang="en-US" sz="3600" dirty="0">
                <a:latin typeface="Times New Roman" panose="02020603050405020304" pitchFamily="18" charset="0"/>
              </a:rPr>
              <a:t>(NH</a:t>
            </a:r>
            <a:r>
              <a:rPr lang="en-US" altLang="en-US" sz="3600" baseline="-7000" dirty="0">
                <a:latin typeface="Times New Roman" panose="02020603050405020304" pitchFamily="18" charset="0"/>
              </a:rPr>
              <a:t>3</a:t>
            </a:r>
            <a:r>
              <a:rPr lang="en-US" altLang="en-US" sz="3600" dirty="0">
                <a:latin typeface="Times New Roman" panose="02020603050405020304" pitchFamily="18" charset="0"/>
              </a:rPr>
              <a:t>)</a:t>
            </a:r>
            <a:r>
              <a:rPr lang="en-US" altLang="en-US" sz="3600" baseline="-7000" dirty="0">
                <a:latin typeface="Times New Roman" panose="02020603050405020304" pitchFamily="18" charset="0"/>
              </a:rPr>
              <a:t>5</a:t>
            </a:r>
            <a:r>
              <a:rPr lang="en-US" altLang="en-US" sz="3600" dirty="0">
                <a:latin typeface="Times New Roman" panose="02020603050405020304" pitchFamily="18" charset="0"/>
              </a:rPr>
              <a:t>]I</a:t>
            </a:r>
            <a:r>
              <a:rPr lang="en-US" altLang="en-US" sz="3600" baseline="-7000" dirty="0">
                <a:latin typeface="Times New Roman" panose="02020603050405020304" pitchFamily="18" charset="0"/>
              </a:rPr>
              <a:t>2 </a:t>
            </a:r>
            <a:r>
              <a:rPr lang="en-US" altLang="en-US" sz="3600" dirty="0">
                <a:latin typeface="Times New Roman" panose="02020603050405020304" pitchFamily="18" charset="0"/>
              </a:rPr>
              <a:t>+ H</a:t>
            </a:r>
            <a:r>
              <a:rPr lang="en-US" altLang="en-US" sz="3600" baseline="-7000" dirty="0">
                <a:latin typeface="Times New Roman" panose="02020603050405020304" pitchFamily="18" charset="0"/>
              </a:rPr>
              <a:t>2</a:t>
            </a:r>
            <a:r>
              <a:rPr lang="en-US" altLang="en-US" sz="3600" dirty="0">
                <a:latin typeface="Times New Roman" panose="02020603050405020304" pitchFamily="18" charset="0"/>
              </a:rPr>
              <a:t>O.</a:t>
            </a:r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5320295" y="12685036"/>
            <a:ext cx="375652" cy="369830"/>
            <a:chOff x="1827" y="5888"/>
            <a:chExt cx="129" cy="127"/>
          </a:xfrm>
        </p:grpSpPr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" y="5888"/>
              <a:ext cx="8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9" y="5888"/>
              <a:ext cx="87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5547434" y="12673387"/>
            <a:ext cx="133954" cy="24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132" rIns="0" bIns="0">
            <a:spAutoFit/>
          </a:bodyPr>
          <a:lstStyle/>
          <a:p>
            <a:pPr marL="23297">
              <a:lnSpc>
                <a:spcPct val="100000"/>
              </a:lnSpc>
              <a:spcBef>
                <a:spcPts val="183"/>
              </a:spcBef>
            </a:pPr>
            <a:r>
              <a:rPr lang="en-US" altLang="en-US" sz="1468" i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3011048" y="12588939"/>
            <a:ext cx="7836295" cy="47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434" rIns="0" bIns="0">
            <a:spAutoFit/>
          </a:bodyPr>
          <a:lstStyle>
            <a:lvl1pPr>
              <a:tabLst>
                <a:tab pos="1677988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1677988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1677988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1677988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1677988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77988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77988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77988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77988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93188">
              <a:lnSpc>
                <a:spcPct val="100000"/>
              </a:lnSpc>
              <a:spcBef>
                <a:spcPts val="207"/>
              </a:spcBef>
            </a:pPr>
            <a:r>
              <a:rPr lang="en-US" altLang="en-US" sz="2935">
                <a:latin typeface="Times New Roman" panose="02020603050405020304" pitchFamily="18" charset="0"/>
              </a:rPr>
              <a:t>[Pt(NH</a:t>
            </a:r>
            <a:r>
              <a:rPr lang="en-US" altLang="en-US" sz="2935" baseline="-7000">
                <a:latin typeface="Times New Roman" panose="02020603050405020304" pitchFamily="18" charset="0"/>
              </a:rPr>
              <a:t>3</a:t>
            </a:r>
            <a:r>
              <a:rPr lang="en-US" altLang="en-US" sz="2935">
                <a:latin typeface="Times New Roman" panose="02020603050405020304" pitchFamily="18" charset="0"/>
              </a:rPr>
              <a:t>)</a:t>
            </a:r>
            <a:r>
              <a:rPr lang="en-US" altLang="en-US" sz="2935" baseline="-7000">
                <a:latin typeface="Times New Roman" panose="02020603050405020304" pitchFamily="18" charset="0"/>
              </a:rPr>
              <a:t>4</a:t>
            </a:r>
            <a:r>
              <a:rPr lang="en-US" altLang="en-US" sz="2935">
                <a:latin typeface="Times New Roman" panose="02020603050405020304" pitchFamily="18" charset="0"/>
              </a:rPr>
              <a:t>]Cl</a:t>
            </a:r>
            <a:r>
              <a:rPr lang="en-US" altLang="en-US" sz="2935" baseline="-7000">
                <a:latin typeface="Times New Roman" panose="02020603050405020304" pitchFamily="18" charset="0"/>
              </a:rPr>
              <a:t>2	</a:t>
            </a:r>
            <a:r>
              <a:rPr lang="en-US" altLang="en-US" sz="2935" i="1">
                <a:latin typeface="Times New Roman" panose="02020603050405020304" pitchFamily="18" charset="0"/>
              </a:rPr>
              <a:t>транс</a:t>
            </a:r>
            <a:r>
              <a:rPr lang="en-US" altLang="en-US" sz="2935">
                <a:latin typeface="Times New Roman" panose="02020603050405020304" pitchFamily="18" charset="0"/>
              </a:rPr>
              <a:t>–[Pt(NH</a:t>
            </a:r>
            <a:r>
              <a:rPr lang="en-US" altLang="en-US" sz="2935" baseline="-7000">
                <a:latin typeface="Times New Roman" panose="02020603050405020304" pitchFamily="18" charset="0"/>
              </a:rPr>
              <a:t>3</a:t>
            </a:r>
            <a:r>
              <a:rPr lang="en-US" altLang="en-US" sz="2935">
                <a:latin typeface="Times New Roman" panose="02020603050405020304" pitchFamily="18" charset="0"/>
              </a:rPr>
              <a:t>)</a:t>
            </a:r>
            <a:r>
              <a:rPr lang="en-US" altLang="en-US" sz="2935" baseline="-7000">
                <a:latin typeface="Times New Roman" panose="02020603050405020304" pitchFamily="18" charset="0"/>
              </a:rPr>
              <a:t>2</a:t>
            </a:r>
            <a:r>
              <a:rPr lang="en-US" altLang="en-US" sz="2935">
                <a:latin typeface="Times New Roman" panose="02020603050405020304" pitchFamily="18" charset="0"/>
              </a:rPr>
              <a:t>Cl</a:t>
            </a:r>
            <a:r>
              <a:rPr lang="en-US" altLang="en-US" sz="2935" baseline="-7000">
                <a:latin typeface="Times New Roman" panose="02020603050405020304" pitchFamily="18" charset="0"/>
              </a:rPr>
              <a:t>2</a:t>
            </a:r>
            <a:r>
              <a:rPr lang="en-US" altLang="en-US" sz="2935">
                <a:latin typeface="Times New Roman" panose="02020603050405020304" pitchFamily="18" charset="0"/>
              </a:rPr>
              <a:t>] + 2NH</a:t>
            </a:r>
            <a:r>
              <a:rPr lang="en-US" altLang="en-US" sz="2935" baseline="-7000">
                <a:latin typeface="Times New Roman" panose="02020603050405020304" pitchFamily="18" charset="0"/>
              </a:rPr>
              <a:t>3</a:t>
            </a:r>
            <a:r>
              <a:rPr lang="en-US" altLang="en-US" sz="2935">
                <a:latin typeface="Times New Roman" panose="02020603050405020304" pitchFamily="18" charset="0"/>
              </a:rPr>
              <a:t>↑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820024" y="13103549"/>
            <a:ext cx="10631851" cy="123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132" rIns="0" bIns="0">
            <a:spAutoFit/>
          </a:bodyPr>
          <a:lstStyle>
            <a:lvl1pPr>
              <a:tabLst>
                <a:tab pos="1009650" algn="l"/>
                <a:tab pos="1697038" algn="l"/>
                <a:tab pos="2471738" algn="l"/>
                <a:tab pos="2884488" algn="l"/>
                <a:tab pos="3798888" algn="l"/>
                <a:tab pos="489585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1009650" algn="l"/>
                <a:tab pos="1697038" algn="l"/>
                <a:tab pos="2471738" algn="l"/>
                <a:tab pos="2884488" algn="l"/>
                <a:tab pos="3798888" algn="l"/>
                <a:tab pos="489585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1009650" algn="l"/>
                <a:tab pos="1697038" algn="l"/>
                <a:tab pos="2471738" algn="l"/>
                <a:tab pos="2884488" algn="l"/>
                <a:tab pos="3798888" algn="l"/>
                <a:tab pos="489585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1009650" algn="l"/>
                <a:tab pos="1697038" algn="l"/>
                <a:tab pos="2471738" algn="l"/>
                <a:tab pos="2884488" algn="l"/>
                <a:tab pos="3798888" algn="l"/>
                <a:tab pos="489585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1009650" algn="l"/>
                <a:tab pos="1697038" algn="l"/>
                <a:tab pos="2471738" algn="l"/>
                <a:tab pos="2884488" algn="l"/>
                <a:tab pos="3798888" algn="l"/>
                <a:tab pos="489585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09650" algn="l"/>
                <a:tab pos="1697038" algn="l"/>
                <a:tab pos="2471738" algn="l"/>
                <a:tab pos="2884488" algn="l"/>
                <a:tab pos="3798888" algn="l"/>
                <a:tab pos="489585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09650" algn="l"/>
                <a:tab pos="1697038" algn="l"/>
                <a:tab pos="2471738" algn="l"/>
                <a:tab pos="2884488" algn="l"/>
                <a:tab pos="3798888" algn="l"/>
                <a:tab pos="489585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09650" algn="l"/>
                <a:tab pos="1697038" algn="l"/>
                <a:tab pos="2471738" algn="l"/>
                <a:tab pos="2884488" algn="l"/>
                <a:tab pos="3798888" algn="l"/>
                <a:tab pos="489585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09650" algn="l"/>
                <a:tab pos="1697038" algn="l"/>
                <a:tab pos="2471738" algn="l"/>
                <a:tab pos="2884488" algn="l"/>
                <a:tab pos="3798888" algn="l"/>
                <a:tab pos="489585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23297">
              <a:lnSpc>
                <a:spcPct val="100000"/>
              </a:lnSpc>
              <a:spcBef>
                <a:spcPts val="183"/>
              </a:spcBef>
            </a:pPr>
            <a:r>
              <a:rPr lang="en-US" altLang="en-US" sz="2568" dirty="0" err="1">
                <a:latin typeface="Times New Roman" panose="02020603050405020304" pitchFamily="18" charset="0"/>
              </a:rPr>
              <a:t>Аналогічна</a:t>
            </a:r>
            <a:r>
              <a:rPr lang="en-US" altLang="en-US" sz="2568" dirty="0">
                <a:latin typeface="Times New Roman" panose="02020603050405020304" pitchFamily="18" charset="0"/>
              </a:rPr>
              <a:t>	</a:t>
            </a:r>
            <a:r>
              <a:rPr lang="en-US" altLang="en-US" sz="2568" dirty="0" err="1">
                <a:latin typeface="Times New Roman" panose="02020603050405020304" pitchFamily="18" charset="0"/>
              </a:rPr>
              <a:t>реакція</a:t>
            </a:r>
            <a:r>
              <a:rPr lang="en-US" altLang="en-US" sz="2568" dirty="0">
                <a:latin typeface="Times New Roman" panose="02020603050405020304" pitchFamily="18" charset="0"/>
              </a:rPr>
              <a:t>	</a:t>
            </a:r>
            <a:r>
              <a:rPr lang="en-US" altLang="en-US" sz="2568" dirty="0" err="1">
                <a:latin typeface="Times New Roman" panose="02020603050405020304" pitchFamily="18" charset="0"/>
              </a:rPr>
              <a:t>протікає</a:t>
            </a:r>
            <a:r>
              <a:rPr lang="en-US" altLang="en-US" sz="2568" dirty="0">
                <a:latin typeface="Times New Roman" panose="02020603050405020304" pitchFamily="18" charset="0"/>
              </a:rPr>
              <a:t>	</a:t>
            </a:r>
            <a:r>
              <a:rPr lang="en-US" altLang="en-US" sz="2568" dirty="0" err="1">
                <a:latin typeface="Times New Roman" panose="02020603050405020304" pitchFamily="18" charset="0"/>
              </a:rPr>
              <a:t>при</a:t>
            </a:r>
            <a:r>
              <a:rPr lang="en-US" altLang="en-US" sz="2568" dirty="0">
                <a:latin typeface="Times New Roman" panose="02020603050405020304" pitchFamily="18" charset="0"/>
              </a:rPr>
              <a:t>	</a:t>
            </a:r>
            <a:r>
              <a:rPr lang="en-US" altLang="en-US" sz="2568" dirty="0" err="1">
                <a:latin typeface="Times New Roman" panose="02020603050405020304" pitchFamily="18" charset="0"/>
              </a:rPr>
              <a:t>нагріванні</a:t>
            </a:r>
            <a:r>
              <a:rPr lang="en-US" altLang="en-US" sz="2568" dirty="0">
                <a:latin typeface="Times New Roman" panose="02020603050405020304" pitchFamily="18" charset="0"/>
              </a:rPr>
              <a:t>	</a:t>
            </a:r>
            <a:r>
              <a:rPr lang="en-US" altLang="en-US" sz="2568" dirty="0" err="1">
                <a:latin typeface="Times New Roman" panose="02020603050405020304" pitchFamily="18" charset="0"/>
              </a:rPr>
              <a:t>піридинових</a:t>
            </a:r>
            <a:r>
              <a:rPr lang="en-US" altLang="en-US" sz="2568" dirty="0">
                <a:latin typeface="Times New Roman" panose="02020603050405020304" pitchFamily="18" charset="0"/>
              </a:rPr>
              <a:t>	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комплексів</a:t>
            </a:r>
            <a:endParaRPr lang="uk-UA" altLang="en-US" sz="2568" dirty="0">
              <a:latin typeface="Times New Roman" panose="02020603050405020304" pitchFamily="18" charset="0"/>
            </a:endParaRPr>
          </a:p>
          <a:p>
            <a:pPr marL="23297">
              <a:lnSpc>
                <a:spcPct val="100000"/>
              </a:lnSpc>
              <a:spcBef>
                <a:spcPts val="183"/>
              </a:spcBef>
            </a:pPr>
            <a:r>
              <a:rPr lang="uk-UA" altLang="en-US" sz="2568" dirty="0">
                <a:latin typeface="Times New Roman" panose="02020603050405020304" pitchFamily="18" charset="0"/>
              </a:rPr>
              <a:t>Етилендіаміну та інших</a:t>
            </a:r>
            <a:r>
              <a:rPr lang="en-US" altLang="en-US" sz="2568" dirty="0">
                <a:latin typeface="Times New Roman" panose="02020603050405020304" pitchFamily="18" charset="0"/>
              </a:rPr>
              <a:t>,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971" y="954212"/>
            <a:ext cx="10600596" cy="720079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 </a:t>
            </a:r>
            <a:r>
              <a:rPr lang="uk-UA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цис</a:t>
            </a:r>
            <a:r>
              <a:rPr lang="uk-UA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та </a:t>
            </a:r>
            <a:r>
              <a:rPr lang="uk-UA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транс-комплексів</a:t>
            </a:r>
            <a:endParaRPr lang="en-US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1079997" y="2242597"/>
            <a:ext cx="12025336" cy="623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9811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23297" indent="0" algn="just">
              <a:lnSpc>
                <a:spcPct val="129000"/>
              </a:lnSpc>
              <a:spcBef>
                <a:spcPts val="161"/>
              </a:spcBef>
              <a:buNone/>
            </a:pPr>
            <a:r>
              <a:rPr lang="uk-UA" altLang="en-US" sz="2568" dirty="0" smtClean="0">
                <a:latin typeface="Times New Roman" panose="02020603050405020304" pitchFamily="18" charset="0"/>
              </a:rPr>
              <a:t>П</a:t>
            </a:r>
            <a:r>
              <a:rPr lang="en-US" altLang="en-US" sz="2568" dirty="0" err="1" smtClean="0">
                <a:latin typeface="Times New Roman" panose="02020603050405020304" pitchFamily="18" charset="0"/>
              </a:rPr>
              <a:t>одібно</a:t>
            </a:r>
            <a:r>
              <a:rPr lang="en-US" altLang="en-US" sz="2568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до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води</a:t>
            </a:r>
            <a:r>
              <a:rPr lang="en-US" altLang="en-US" sz="2568" dirty="0">
                <a:latin typeface="Times New Roman" panose="02020603050405020304" pitchFamily="18" charset="0"/>
              </a:rPr>
              <a:t>,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за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високих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температур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можливе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відщеплення</a:t>
            </a:r>
            <a:r>
              <a:rPr lang="en-US" altLang="en-US" sz="2568" dirty="0">
                <a:latin typeface="Times New Roman" panose="02020603050405020304" pitchFamily="18" charset="0"/>
              </a:rPr>
              <a:t> 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молекул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аміну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та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аміаку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із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амінних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та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аміачних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комплексів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металів</a:t>
            </a:r>
            <a:r>
              <a:rPr lang="en-US" altLang="en-US" sz="2568" dirty="0">
                <a:latin typeface="Times New Roman" panose="02020603050405020304" pitchFamily="18" charset="0"/>
              </a:rPr>
              <a:t>.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При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цьому</a:t>
            </a:r>
            <a:r>
              <a:rPr lang="en-US" altLang="en-US" sz="2568" dirty="0">
                <a:latin typeface="Times New Roman" panose="02020603050405020304" pitchFamily="18" charset="0"/>
              </a:rPr>
              <a:t> 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місце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аміаку</a:t>
            </a:r>
            <a:r>
              <a:rPr lang="en-US" altLang="en-US" sz="2568" dirty="0">
                <a:latin typeface="Times New Roman" panose="02020603050405020304" pitchFamily="18" charset="0"/>
              </a:rPr>
              <a:t> в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координаційній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сфері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може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займати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ацидоліганд</a:t>
            </a:r>
            <a:r>
              <a:rPr lang="en-US" altLang="en-US" sz="2568" dirty="0">
                <a:latin typeface="Times New Roman" panose="02020603050405020304" pitchFamily="18" charset="0"/>
              </a:rPr>
              <a:t> (</a:t>
            </a:r>
            <a:r>
              <a:rPr lang="en-US" altLang="en-US" sz="2568" dirty="0" err="1">
                <a:latin typeface="Times New Roman" panose="02020603050405020304" pitchFamily="18" charset="0"/>
              </a:rPr>
              <a:t>аніон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кислоти</a:t>
            </a:r>
            <a:r>
              <a:rPr lang="en-US" altLang="en-US" sz="2568" dirty="0">
                <a:latin typeface="Times New Roman" panose="02020603050405020304" pitchFamily="18" charset="0"/>
              </a:rPr>
              <a:t>). 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Це</a:t>
            </a:r>
            <a:r>
              <a:rPr lang="en-US" altLang="en-US" sz="2568" dirty="0">
                <a:latin typeface="Times New Roman" panose="02020603050405020304" pitchFamily="18" charset="0"/>
              </a:rPr>
              <a:t> є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загальний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метод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синтезу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сполук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i="1" dirty="0" err="1">
                <a:latin typeface="Times New Roman" panose="02020603050405020304" pitchFamily="18" charset="0"/>
              </a:rPr>
              <a:t>транс</a:t>
            </a:r>
            <a:r>
              <a:rPr lang="en-US" altLang="en-US" sz="2568" dirty="0" err="1">
                <a:latin typeface="Times New Roman" panose="02020603050405020304" pitchFamily="18" charset="0"/>
              </a:rPr>
              <a:t>-ізомерів</a:t>
            </a:r>
            <a:r>
              <a:rPr lang="en-US" altLang="en-US" sz="2568" dirty="0" smtClean="0">
                <a:latin typeface="Times New Roman" panose="02020603050405020304" pitchFamily="18" charset="0"/>
              </a:rPr>
              <a:t>:</a:t>
            </a:r>
            <a:endParaRPr lang="uk-UA" altLang="en-US" sz="2568" dirty="0" smtClean="0">
              <a:latin typeface="Times New Roman" panose="02020603050405020304" pitchFamily="18" charset="0"/>
            </a:endParaRPr>
          </a:p>
          <a:p>
            <a:pPr marL="23297" indent="0" algn="ctr">
              <a:lnSpc>
                <a:spcPct val="129000"/>
              </a:lnSpc>
              <a:spcBef>
                <a:spcPts val="161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[Pt(NH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4</a:t>
            </a:r>
            <a:r>
              <a:rPr lang="en-US" altLang="en-US" sz="2800" dirty="0">
                <a:latin typeface="Times New Roman" panose="02020603050405020304" pitchFamily="18" charset="0"/>
              </a:rPr>
              <a:t>]Cl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2	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транс</a:t>
            </a:r>
            <a:r>
              <a:rPr lang="en-US" altLang="en-US" sz="2800" dirty="0">
                <a:latin typeface="Times New Roman" panose="02020603050405020304" pitchFamily="18" charset="0"/>
              </a:rPr>
              <a:t>–[Pt(NH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Cl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] + 2NH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3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↑</a:t>
            </a:r>
            <a:endParaRPr lang="uk-UA" altLang="en-US" sz="2800" dirty="0" smtClean="0">
              <a:latin typeface="Times New Roman" panose="02020603050405020304" pitchFamily="18" charset="0"/>
            </a:endParaRPr>
          </a:p>
          <a:p>
            <a:pPr marL="23297" indent="0" algn="ctr">
              <a:lnSpc>
                <a:spcPct val="129000"/>
              </a:lnSpc>
              <a:spcBef>
                <a:spcPts val="161"/>
              </a:spcBef>
              <a:buNone/>
            </a:pPr>
            <a:r>
              <a:rPr lang="uk-UA" altLang="en-US" sz="2800" i="1" dirty="0" smtClean="0">
                <a:latin typeface="Times New Roman" panose="02020603050405020304" pitchFamily="18" charset="0"/>
              </a:rPr>
              <a:t>					</a:t>
            </a:r>
            <a:r>
              <a:rPr lang="en-US" altLang="en-US" sz="2800" dirty="0">
                <a:latin typeface="Times New Roman" panose="02020603050405020304" pitchFamily="18" charset="0"/>
              </a:rPr>
              <a:t>]</a:t>
            </a:r>
            <a:r>
              <a:rPr lang="uk-UA" altLang="en-US" sz="2800" i="1" dirty="0" smtClean="0">
                <a:latin typeface="Times New Roman" panose="02020603050405020304" pitchFamily="18" charset="0"/>
              </a:rPr>
              <a:t>	=	</a:t>
            </a:r>
            <a:r>
              <a:rPr lang="en-US" altLang="en-US" sz="2800" i="1" dirty="0" err="1" smtClean="0">
                <a:latin typeface="Times New Roman" panose="02020603050405020304" pitchFamily="18" charset="0"/>
              </a:rPr>
              <a:t>транс</a:t>
            </a:r>
            <a:r>
              <a:rPr lang="en-US" altLang="en-US" sz="2800" dirty="0">
                <a:latin typeface="Times New Roman" panose="02020603050405020304" pitchFamily="18" charset="0"/>
              </a:rPr>
              <a:t>–[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Сr</a:t>
            </a:r>
            <a:r>
              <a:rPr lang="en-US" altLang="en-US" sz="2800" dirty="0">
                <a:latin typeface="Times New Roman" panose="02020603050405020304" pitchFamily="18" charset="0"/>
              </a:rPr>
              <a:t>(NCS)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(</a:t>
            </a:r>
            <a:r>
              <a:rPr lang="en-US" altLang="en-US" sz="2800" dirty="0" err="1">
                <a:latin typeface="Times New Roman" panose="02020603050405020304" pitchFamily="18" charset="0"/>
              </a:rPr>
              <a:t>En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]NCS +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Еn</a:t>
            </a:r>
            <a:r>
              <a:rPr lang="en-US" altLang="en-US" sz="2800" dirty="0">
                <a:latin typeface="Times New Roman" panose="02020603050405020304" pitchFamily="18" charset="0"/>
              </a:rPr>
              <a:t>↑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;</a:t>
            </a:r>
          </a:p>
          <a:p>
            <a:pPr marL="23297" indent="0" algn="just">
              <a:spcBef>
                <a:spcPts val="161"/>
              </a:spcBef>
              <a:buNone/>
            </a:pPr>
            <a:r>
              <a:rPr lang="uk-UA" altLang="en-US" sz="2800" dirty="0" smtClean="0">
                <a:latin typeface="Times New Roman" panose="02020603050405020304" pitchFamily="18" charset="0"/>
              </a:rPr>
              <a:t>Т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акого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типу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термічні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синтезу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не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завжди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приводять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до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утворення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транс</a:t>
            </a:r>
            <a:r>
              <a:rPr lang="en-US" altLang="en-US" sz="2800" dirty="0" err="1">
                <a:latin typeface="Times New Roman" panose="02020603050405020304" pitchFamily="18" charset="0"/>
              </a:rPr>
              <a:t>-комплексів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Інколи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при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використанні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даної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можуть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утворюватись</a:t>
            </a:r>
            <a:r>
              <a:rPr lang="en-US" altLang="en-US" sz="2800" dirty="0">
                <a:latin typeface="Times New Roman" panose="02020603050405020304" pitchFamily="18" charset="0"/>
              </a:rPr>
              <a:t> і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цис</a:t>
            </a:r>
            <a:r>
              <a:rPr lang="en-US" altLang="en-US" sz="2800" dirty="0" err="1">
                <a:latin typeface="Times New Roman" panose="02020603050405020304" pitchFamily="18" charset="0"/>
              </a:rPr>
              <a:t>-комплекси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  <a:endParaRPr lang="uk-UA" altLang="en-US" sz="2800" dirty="0" smtClean="0">
              <a:latin typeface="Times New Roman" panose="02020603050405020304" pitchFamily="18" charset="0"/>
            </a:endParaRPr>
          </a:p>
          <a:p>
            <a:pPr marL="23297" indent="0" algn="just">
              <a:lnSpc>
                <a:spcPct val="129000"/>
              </a:lnSpc>
              <a:spcBef>
                <a:spcPts val="161"/>
              </a:spcBef>
              <a:buNone/>
            </a:pPr>
            <a:endParaRPr lang="uk-UA" altLang="en-US" sz="2800" dirty="0">
              <a:latin typeface="Times New Roman" panose="02020603050405020304" pitchFamily="18" charset="0"/>
            </a:endParaRPr>
          </a:p>
          <a:p>
            <a:pPr marL="23297" indent="0" algn="just">
              <a:lnSpc>
                <a:spcPct val="129000"/>
              </a:lnSpc>
              <a:spcBef>
                <a:spcPts val="161"/>
              </a:spcBef>
              <a:buNone/>
            </a:pPr>
            <a:endParaRPr lang="en-US" altLang="en-US" sz="2568" dirty="0">
              <a:latin typeface="Times New Roman" panose="02020603050405020304" pitchFamily="18" charset="0"/>
            </a:endParaRPr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458" y="7218908"/>
            <a:ext cx="9629187" cy="251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88109" y="4896983"/>
            <a:ext cx="10646337" cy="98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03680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663575">
              <a:lnSpc>
                <a:spcPct val="100000"/>
              </a:lnSpc>
              <a:spcBef>
                <a:spcPts val="825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[Cr(</a:t>
            </a:r>
            <a:r>
              <a:rPr lang="en-US" altLang="en-US" sz="2800" dirty="0" err="1">
                <a:latin typeface="Times New Roman" panose="02020603050405020304" pitchFamily="18" charset="0"/>
              </a:rPr>
              <a:t>En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</a:rPr>
              <a:t>](NCS)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3</a:t>
            </a:r>
          </a:p>
          <a:p>
            <a:pPr marL="38100">
              <a:lnSpc>
                <a:spcPct val="100000"/>
              </a:lnSpc>
              <a:spcBef>
                <a:spcPts val="613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(</a:t>
            </a:r>
            <a:r>
              <a:rPr lang="en-US" altLang="en-US" sz="2400" dirty="0" err="1">
                <a:latin typeface="Times New Roman" panose="02020603050405020304" pitchFamily="18" charset="0"/>
              </a:rPr>
              <a:t>де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Еn</a:t>
            </a:r>
            <a:r>
              <a:rPr lang="en-US" altLang="en-US" sz="2400" dirty="0">
                <a:latin typeface="Times New Roman" panose="02020603050405020304" pitchFamily="18" charset="0"/>
              </a:rPr>
              <a:t> –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етилендиамін</a:t>
            </a:r>
            <a:r>
              <a:rPr lang="en-US" altLang="en-US" sz="2400" dirty="0">
                <a:latin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24136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346503" y="-3264195"/>
            <a:ext cx="133954" cy="24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132" rIns="0" bIns="0">
            <a:spAutoFit/>
          </a:bodyPr>
          <a:lstStyle/>
          <a:p>
            <a:pPr marL="23297">
              <a:lnSpc>
                <a:spcPct val="100000"/>
              </a:lnSpc>
              <a:spcBef>
                <a:spcPts val="183"/>
              </a:spcBef>
            </a:pPr>
            <a:r>
              <a:rPr lang="en-US" altLang="en-US" sz="1468" i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1249265" y="991747"/>
            <a:ext cx="11928076" cy="87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21132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666874" algn="ctr">
              <a:lnSpc>
                <a:spcPct val="100000"/>
              </a:lnSpc>
              <a:spcBef>
                <a:spcPts val="183"/>
              </a:spcBef>
            </a:pP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Реакції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окиснення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відновлення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при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синтезі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uk-UA" altLang="en-US" sz="3200" b="1" i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marL="666874" algn="ctr">
              <a:lnSpc>
                <a:spcPct val="100000"/>
              </a:lnSpc>
              <a:spcBef>
                <a:spcPts val="183"/>
              </a:spcBef>
            </a:pP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комплексних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сполук</a:t>
            </a:r>
            <a:endParaRPr lang="en-US" altLang="en-US" sz="32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marL="93188" indent="631929" algn="just">
              <a:lnSpc>
                <a:spcPct val="129000"/>
              </a:lnSpc>
            </a:pPr>
            <a:r>
              <a:rPr lang="en-US" altLang="en-US" sz="2568" dirty="0" err="1" smtClean="0">
                <a:latin typeface="Times New Roman" panose="02020603050405020304" pitchFamily="18" charset="0"/>
              </a:rPr>
              <a:t>Одержання</a:t>
            </a:r>
            <a:r>
              <a:rPr lang="en-US" altLang="en-US" sz="2568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багатьох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комплексів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металів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часто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супроводжується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реакцією</a:t>
            </a:r>
            <a:r>
              <a:rPr lang="en-US" altLang="en-US" sz="2568" dirty="0">
                <a:latin typeface="Times New Roman" panose="02020603050405020304" pitchFamily="18" charset="0"/>
              </a:rPr>
              <a:t> 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окиснення</a:t>
            </a:r>
            <a:r>
              <a:rPr lang="en-US" altLang="en-US" sz="2568" dirty="0">
                <a:latin typeface="Times New Roman" panose="02020603050405020304" pitchFamily="18" charset="0"/>
              </a:rPr>
              <a:t> –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відновлення</a:t>
            </a:r>
            <a:r>
              <a:rPr lang="en-US" altLang="en-US" sz="2568" dirty="0">
                <a:latin typeface="Times New Roman" panose="02020603050405020304" pitchFamily="18" charset="0"/>
              </a:rPr>
              <a:t>. </a:t>
            </a:r>
            <a:endParaRPr lang="uk-UA" altLang="en-US" sz="2568" dirty="0" smtClean="0">
              <a:latin typeface="Times New Roman" panose="02020603050405020304" pitchFamily="18" charset="0"/>
            </a:endParaRPr>
          </a:p>
          <a:p>
            <a:pPr marL="93188" indent="631929" algn="just">
              <a:lnSpc>
                <a:spcPct val="129000"/>
              </a:lnSpc>
            </a:pPr>
            <a:r>
              <a:rPr lang="en-US" altLang="en-US" sz="2568" dirty="0" err="1" smtClean="0">
                <a:latin typeface="Times New Roman" panose="02020603050405020304" pitchFamily="18" charset="0"/>
              </a:rPr>
              <a:t>Для</a:t>
            </a:r>
            <a:r>
              <a:rPr lang="en-US" altLang="en-US" sz="2568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 smtClean="0">
                <a:latin typeface="Times New Roman" panose="02020603050405020304" pitchFamily="18" charset="0"/>
              </a:rPr>
              <a:t>комплексів</a:t>
            </a:r>
            <a:r>
              <a:rPr lang="en-US" altLang="en-US" sz="2568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кобальту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Со</a:t>
            </a:r>
            <a:r>
              <a:rPr lang="en-US" altLang="en-US" sz="2568" dirty="0">
                <a:latin typeface="Times New Roman" panose="02020603050405020304" pitchFamily="18" charset="0"/>
              </a:rPr>
              <a:t>(ІІІ)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вихідним</a:t>
            </a:r>
            <a:r>
              <a:rPr lang="en-US" altLang="en-US" sz="2568" dirty="0">
                <a:latin typeface="Times New Roman" panose="02020603050405020304" pitchFamily="18" charset="0"/>
              </a:rPr>
              <a:t> 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продуктом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синтезу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майже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завжди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служила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 smtClean="0">
                <a:latin typeface="Times New Roman" panose="02020603050405020304" pitchFamily="18" charset="0"/>
              </a:rPr>
              <a:t>сіль</a:t>
            </a:r>
            <a:r>
              <a:rPr lang="en-US" altLang="en-US" sz="2568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Со</a:t>
            </a:r>
            <a:r>
              <a:rPr lang="en-US" altLang="en-US" sz="2568" dirty="0">
                <a:latin typeface="Times New Roman" panose="02020603050405020304" pitchFamily="18" charset="0"/>
              </a:rPr>
              <a:t>(ІІ).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Сполуки</a:t>
            </a:r>
            <a:r>
              <a:rPr lang="en-US" altLang="en-US" sz="2568" dirty="0">
                <a:latin typeface="Times New Roman" panose="02020603050405020304" pitchFamily="18" charset="0"/>
              </a:rPr>
              <a:t> 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Кобальту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із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ступенем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окиснення</a:t>
            </a:r>
            <a:r>
              <a:rPr lang="en-US" altLang="en-US" sz="2568" dirty="0">
                <a:latin typeface="Times New Roman" panose="02020603050405020304" pitchFamily="18" charset="0"/>
              </a:rPr>
              <a:t> +3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стійкі</a:t>
            </a:r>
            <a:r>
              <a:rPr lang="en-US" altLang="en-US" sz="2568" dirty="0">
                <a:latin typeface="Times New Roman" panose="02020603050405020304" pitchFamily="18" charset="0"/>
              </a:rPr>
              <a:t>,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як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правило</a:t>
            </a:r>
            <a:r>
              <a:rPr lang="en-US" altLang="en-US" sz="2568" dirty="0">
                <a:latin typeface="Times New Roman" panose="02020603050405020304" pitchFamily="18" charset="0"/>
              </a:rPr>
              <a:t>,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тільки</a:t>
            </a:r>
            <a:r>
              <a:rPr lang="en-US" altLang="en-US" sz="2568" dirty="0">
                <a:latin typeface="Times New Roman" panose="02020603050405020304" pitchFamily="18" charset="0"/>
              </a:rPr>
              <a:t> в </a:t>
            </a:r>
            <a:r>
              <a:rPr lang="en-US" altLang="en-US" sz="2568" dirty="0" err="1" smtClean="0">
                <a:latin typeface="Times New Roman" panose="02020603050405020304" pitchFamily="18" charset="0"/>
              </a:rPr>
              <a:t>комплексах</a:t>
            </a:r>
            <a:r>
              <a:rPr lang="en-US" altLang="en-US" sz="2568" dirty="0" smtClean="0">
                <a:latin typeface="Times New Roman" panose="02020603050405020304" pitchFamily="18" charset="0"/>
              </a:rPr>
              <a:t>.</a:t>
            </a:r>
            <a:r>
              <a:rPr lang="uk-UA" altLang="en-US" sz="2568" dirty="0" smtClean="0">
                <a:latin typeface="Times New Roman" panose="02020603050405020304" pitchFamily="18" charset="0"/>
              </a:rPr>
              <a:t> К</a:t>
            </a:r>
            <a:r>
              <a:rPr lang="en-US" altLang="en-US" sz="2568" dirty="0" err="1" smtClean="0">
                <a:latin typeface="Times New Roman" panose="02020603050405020304" pitchFamily="18" charset="0"/>
              </a:rPr>
              <a:t>омплекси</a:t>
            </a:r>
            <a:r>
              <a:rPr lang="en-US" altLang="en-US" sz="2568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Со</a:t>
            </a:r>
            <a:r>
              <a:rPr lang="en-US" altLang="en-US" sz="2568" dirty="0">
                <a:latin typeface="Times New Roman" panose="02020603050405020304" pitchFamily="18" charset="0"/>
              </a:rPr>
              <a:t>(ІІ)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вступають</a:t>
            </a:r>
            <a:r>
              <a:rPr lang="en-US" altLang="en-US" sz="2568" dirty="0">
                <a:latin typeface="Times New Roman" panose="02020603050405020304" pitchFamily="18" charset="0"/>
              </a:rPr>
              <a:t>  в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заміщення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дуже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швидко</a:t>
            </a:r>
            <a:r>
              <a:rPr lang="en-US" altLang="en-US" sz="2568" dirty="0">
                <a:latin typeface="Times New Roman" panose="02020603050405020304" pitchFamily="18" charset="0"/>
              </a:rPr>
              <a:t>, </a:t>
            </a:r>
            <a:r>
              <a:rPr lang="en-US" altLang="en-US" sz="2568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заміщення</a:t>
            </a:r>
            <a:r>
              <a:rPr lang="en-US" altLang="en-US" sz="2568" dirty="0">
                <a:latin typeface="Times New Roman" panose="02020603050405020304" pitchFamily="18" charset="0"/>
              </a:rPr>
              <a:t> в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комплексах</a:t>
            </a:r>
            <a:r>
              <a:rPr lang="en-US" altLang="en-US" sz="2568" dirty="0">
                <a:latin typeface="Times New Roman" panose="02020603050405020304" pitchFamily="18" charset="0"/>
              </a:rPr>
              <a:t> 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Со</a:t>
            </a:r>
            <a:r>
              <a:rPr lang="en-US" altLang="en-US" sz="2568" dirty="0">
                <a:latin typeface="Times New Roman" panose="02020603050405020304" pitchFamily="18" charset="0"/>
              </a:rPr>
              <a:t>(ІІІ)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протікають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дуже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повільно</a:t>
            </a:r>
            <a:r>
              <a:rPr lang="en-US" altLang="en-US" sz="2568" dirty="0">
                <a:latin typeface="Times New Roman" panose="02020603050405020304" pitchFamily="18" charset="0"/>
              </a:rPr>
              <a:t>. </a:t>
            </a:r>
            <a:r>
              <a:rPr lang="uk-UA" altLang="en-US" sz="2568" dirty="0" smtClean="0">
                <a:latin typeface="Times New Roman" panose="02020603050405020304" pitchFamily="18" charset="0"/>
              </a:rPr>
              <a:t>О</a:t>
            </a:r>
            <a:r>
              <a:rPr lang="en-US" altLang="en-US" sz="2568" dirty="0" err="1" smtClean="0">
                <a:latin typeface="Times New Roman" panose="02020603050405020304" pitchFamily="18" charset="0"/>
              </a:rPr>
              <a:t>держання</a:t>
            </a:r>
            <a:r>
              <a:rPr lang="uk-UA" altLang="en-US" sz="2568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 smtClean="0">
                <a:latin typeface="Times New Roman" panose="02020603050405020304" pitchFamily="18" charset="0"/>
              </a:rPr>
              <a:t>комплексів</a:t>
            </a:r>
            <a:r>
              <a:rPr lang="en-US" altLang="en-US" sz="2568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Со</a:t>
            </a:r>
            <a:r>
              <a:rPr lang="en-US" altLang="en-US" sz="2568" dirty="0">
                <a:latin typeface="Times New Roman" panose="02020603050405020304" pitchFamily="18" charset="0"/>
              </a:rPr>
              <a:t>(ІІІ) 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здійснюють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через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реакцію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між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Со</a:t>
            </a:r>
            <a:r>
              <a:rPr lang="en-US" altLang="en-US" sz="2568" dirty="0">
                <a:latin typeface="Times New Roman" panose="02020603050405020304" pitchFamily="18" charset="0"/>
              </a:rPr>
              <a:t>(ІІ)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та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лігандом</a:t>
            </a:r>
            <a:r>
              <a:rPr lang="en-US" altLang="en-US" sz="2568" dirty="0">
                <a:latin typeface="Times New Roman" panose="02020603050405020304" pitchFamily="18" charset="0"/>
              </a:rPr>
              <a:t>,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яка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протікає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швидко</a:t>
            </a:r>
            <a:r>
              <a:rPr lang="en-US" altLang="en-US" sz="2568" dirty="0">
                <a:latin typeface="Times New Roman" panose="02020603050405020304" pitchFamily="18" charset="0"/>
              </a:rPr>
              <a:t>, </a:t>
            </a:r>
            <a:r>
              <a:rPr lang="en-US" altLang="en-US" sz="2568" dirty="0" err="1" smtClean="0">
                <a:latin typeface="Times New Roman" panose="02020603050405020304" pitchFamily="18" charset="0"/>
              </a:rPr>
              <a:t>Наприклад</a:t>
            </a:r>
            <a:r>
              <a:rPr lang="en-US" altLang="en-US" sz="2568" dirty="0">
                <a:latin typeface="Times New Roman" panose="02020603050405020304" pitchFamily="18" charset="0"/>
              </a:rPr>
              <a:t>,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комплекс</a:t>
            </a:r>
            <a:r>
              <a:rPr lang="en-US" altLang="en-US" sz="2568" dirty="0">
                <a:latin typeface="Times New Roman" panose="02020603050405020304" pitchFamily="18" charset="0"/>
              </a:rPr>
              <a:t> [Co(NH</a:t>
            </a:r>
            <a:r>
              <a:rPr lang="en-US" altLang="en-US" sz="2568" baseline="-9000" dirty="0">
                <a:latin typeface="Times New Roman" panose="02020603050405020304" pitchFamily="18" charset="0"/>
              </a:rPr>
              <a:t>3</a:t>
            </a:r>
            <a:r>
              <a:rPr lang="en-US" altLang="en-US" sz="2568" dirty="0">
                <a:latin typeface="Times New Roman" panose="02020603050405020304" pitchFamily="18" charset="0"/>
              </a:rPr>
              <a:t>)</a:t>
            </a:r>
            <a:r>
              <a:rPr lang="en-US" altLang="en-US" sz="2568" baseline="-9000" dirty="0">
                <a:latin typeface="Times New Roman" panose="02020603050405020304" pitchFamily="18" charset="0"/>
              </a:rPr>
              <a:t>6</a:t>
            </a:r>
            <a:r>
              <a:rPr lang="en-US" altLang="en-US" sz="2568" dirty="0">
                <a:latin typeface="Times New Roman" panose="02020603050405020304" pitchFamily="18" charset="0"/>
              </a:rPr>
              <a:t>]Cl</a:t>
            </a:r>
            <a:r>
              <a:rPr lang="en-US" altLang="en-US" sz="2568" baseline="-9000" dirty="0">
                <a:latin typeface="Times New Roman" panose="02020603050405020304" pitchFamily="18" charset="0"/>
              </a:rPr>
              <a:t>3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одержують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за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 smtClean="0">
                <a:latin typeface="Times New Roman" panose="02020603050405020304" pitchFamily="18" charset="0"/>
              </a:rPr>
              <a:t>реакцією</a:t>
            </a:r>
            <a:r>
              <a:rPr lang="en-US" altLang="en-US" sz="2568" dirty="0" smtClean="0">
                <a:latin typeface="Times New Roman" panose="02020603050405020304" pitchFamily="18" charset="0"/>
              </a:rPr>
              <a:t>:</a:t>
            </a:r>
            <a:endParaRPr lang="uk-UA" altLang="en-US" sz="2568" dirty="0" smtClean="0">
              <a:latin typeface="Times New Roman" panose="02020603050405020304" pitchFamily="18" charset="0"/>
            </a:endParaRPr>
          </a:p>
          <a:p>
            <a:pPr marL="725116" indent="631929" algn="just">
              <a:lnSpc>
                <a:spcPct val="100000"/>
              </a:lnSpc>
              <a:spcBef>
                <a:spcPts val="895"/>
              </a:spcBef>
            </a:pPr>
            <a:r>
              <a:rPr lang="en-US" altLang="en-US" sz="2935" dirty="0" smtClean="0">
                <a:latin typeface="Times New Roman" panose="02020603050405020304" pitchFamily="18" charset="0"/>
              </a:rPr>
              <a:t>4[Co</a:t>
            </a:r>
            <a:r>
              <a:rPr lang="en-US" altLang="en-US" sz="2935" baseline="29000" dirty="0" smtClean="0">
                <a:latin typeface="Times New Roman" panose="02020603050405020304" pitchFamily="18" charset="0"/>
              </a:rPr>
              <a:t>+2</a:t>
            </a:r>
            <a:r>
              <a:rPr lang="en-US" altLang="en-US" sz="2935" dirty="0" smtClean="0">
                <a:latin typeface="Times New Roman" panose="02020603050405020304" pitchFamily="18" charset="0"/>
              </a:rPr>
              <a:t>(H</a:t>
            </a:r>
            <a:r>
              <a:rPr lang="en-US" altLang="en-US" sz="2935" baseline="-7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935" dirty="0" smtClean="0">
                <a:latin typeface="Times New Roman" panose="02020603050405020304" pitchFamily="18" charset="0"/>
              </a:rPr>
              <a:t>O)</a:t>
            </a:r>
            <a:r>
              <a:rPr lang="en-US" altLang="en-US" sz="2935" baseline="-7000" dirty="0" smtClean="0">
                <a:latin typeface="Times New Roman" panose="02020603050405020304" pitchFamily="18" charset="0"/>
              </a:rPr>
              <a:t>6</a:t>
            </a:r>
            <a:r>
              <a:rPr lang="en-US" altLang="en-US" sz="2935" dirty="0" smtClean="0">
                <a:latin typeface="Times New Roman" panose="02020603050405020304" pitchFamily="18" charset="0"/>
              </a:rPr>
              <a:t>]Cl</a:t>
            </a:r>
            <a:r>
              <a:rPr lang="en-US" altLang="en-US" sz="2935" baseline="-7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935" dirty="0" smtClean="0">
                <a:latin typeface="Times New Roman" panose="02020603050405020304" pitchFamily="18" charset="0"/>
              </a:rPr>
              <a:t>+4NH</a:t>
            </a:r>
            <a:r>
              <a:rPr lang="en-US" altLang="en-US" sz="2935" baseline="-70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935" dirty="0" smtClean="0">
                <a:latin typeface="Times New Roman" panose="02020603050405020304" pitchFamily="18" charset="0"/>
              </a:rPr>
              <a:t>Cl+20NH</a:t>
            </a:r>
            <a:r>
              <a:rPr lang="en-US" altLang="en-US" sz="2935" baseline="-7000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2935" dirty="0" smtClean="0">
                <a:latin typeface="Times New Roman" panose="02020603050405020304" pitchFamily="18" charset="0"/>
              </a:rPr>
              <a:t>+O</a:t>
            </a:r>
            <a:r>
              <a:rPr lang="en-US" altLang="en-US" sz="2935" baseline="-7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935" dirty="0" smtClean="0">
                <a:latin typeface="Times New Roman" panose="02020603050405020304" pitchFamily="18" charset="0"/>
              </a:rPr>
              <a:t>→4[Co</a:t>
            </a:r>
            <a:r>
              <a:rPr lang="en-US" altLang="en-US" sz="2935" baseline="29000" dirty="0" smtClean="0">
                <a:latin typeface="Times New Roman" panose="02020603050405020304" pitchFamily="18" charset="0"/>
              </a:rPr>
              <a:t>+3</a:t>
            </a:r>
            <a:r>
              <a:rPr lang="en-US" altLang="en-US" sz="2935" dirty="0" smtClean="0">
                <a:latin typeface="Times New Roman" panose="02020603050405020304" pitchFamily="18" charset="0"/>
              </a:rPr>
              <a:t>(NH</a:t>
            </a:r>
            <a:r>
              <a:rPr lang="en-US" altLang="en-US" sz="2935" baseline="-7000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2935" dirty="0" smtClean="0">
                <a:latin typeface="Times New Roman" panose="02020603050405020304" pitchFamily="18" charset="0"/>
              </a:rPr>
              <a:t>)</a:t>
            </a:r>
            <a:r>
              <a:rPr lang="en-US" altLang="en-US" sz="2935" baseline="-7000" dirty="0" smtClean="0">
                <a:latin typeface="Times New Roman" panose="02020603050405020304" pitchFamily="18" charset="0"/>
              </a:rPr>
              <a:t>6</a:t>
            </a:r>
            <a:r>
              <a:rPr lang="en-US" altLang="en-US" sz="2935" dirty="0" smtClean="0">
                <a:latin typeface="Times New Roman" panose="02020603050405020304" pitchFamily="18" charset="0"/>
              </a:rPr>
              <a:t>]Cl</a:t>
            </a:r>
            <a:r>
              <a:rPr lang="en-US" altLang="en-US" sz="2935" baseline="-7000" dirty="0" smtClean="0">
                <a:latin typeface="Times New Roman" panose="02020603050405020304" pitchFamily="18" charset="0"/>
              </a:rPr>
              <a:t>3 </a:t>
            </a:r>
            <a:r>
              <a:rPr lang="en-US" altLang="en-US" sz="2935" dirty="0">
                <a:latin typeface="Times New Roman" panose="02020603050405020304" pitchFamily="18" charset="0"/>
              </a:rPr>
              <a:t>+ </a:t>
            </a:r>
            <a:r>
              <a:rPr lang="en-US" altLang="en-US" sz="2935" dirty="0" smtClean="0">
                <a:latin typeface="Times New Roman" panose="02020603050405020304" pitchFamily="18" charset="0"/>
              </a:rPr>
              <a:t>26H</a:t>
            </a:r>
            <a:r>
              <a:rPr lang="en-US" altLang="en-US" sz="2935" baseline="-7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935" dirty="0" smtClean="0">
                <a:latin typeface="Times New Roman" panose="02020603050405020304" pitchFamily="18" charset="0"/>
              </a:rPr>
              <a:t>O.</a:t>
            </a:r>
            <a:endParaRPr lang="uk-UA" altLang="en-US" sz="2935" dirty="0">
              <a:latin typeface="Times New Roman" panose="02020603050405020304" pitchFamily="18" charset="0"/>
            </a:endParaRPr>
          </a:p>
          <a:p>
            <a:pPr marL="725116" indent="631929" algn="just">
              <a:lnSpc>
                <a:spcPct val="100000"/>
              </a:lnSpc>
              <a:spcBef>
                <a:spcPts val="895"/>
              </a:spcBef>
            </a:pPr>
            <a:r>
              <a:rPr lang="uk-UA" altLang="en-US" sz="2568" dirty="0" smtClean="0">
                <a:latin typeface="Times New Roman" panose="02020603050405020304" pitchFamily="18" charset="0"/>
              </a:rPr>
              <a:t>Р</a:t>
            </a:r>
            <a:r>
              <a:rPr lang="en-US" altLang="en-US" sz="2568" dirty="0" err="1" smtClean="0">
                <a:latin typeface="Times New Roman" panose="02020603050405020304" pitchFamily="18" charset="0"/>
              </a:rPr>
              <a:t>еакція</a:t>
            </a:r>
            <a:r>
              <a:rPr lang="en-US" altLang="en-US" sz="2568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окиснення</a:t>
            </a:r>
            <a:r>
              <a:rPr lang="en-US" altLang="en-US" sz="2568" dirty="0">
                <a:latin typeface="Times New Roman" panose="02020603050405020304" pitchFamily="18" charset="0"/>
              </a:rPr>
              <a:t>–</a:t>
            </a:r>
            <a:r>
              <a:rPr lang="en-US" altLang="en-US" sz="2568" dirty="0" err="1">
                <a:latin typeface="Times New Roman" panose="02020603050405020304" pitchFamily="18" charset="0"/>
              </a:rPr>
              <a:t>відновлення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протікає</a:t>
            </a:r>
            <a:r>
              <a:rPr lang="en-US" altLang="en-US" sz="2568" dirty="0">
                <a:latin typeface="Times New Roman" panose="02020603050405020304" pitchFamily="18" charset="0"/>
              </a:rPr>
              <a:t> у </a:t>
            </a:r>
            <a:r>
              <a:rPr lang="en-US" altLang="en-US" sz="2568" dirty="0" err="1">
                <a:latin typeface="Times New Roman" panose="02020603050405020304" pitchFamily="18" charset="0"/>
              </a:rPr>
              <a:t>дві</a:t>
            </a:r>
            <a:r>
              <a:rPr lang="en-US" altLang="en-US" sz="2568" dirty="0">
                <a:latin typeface="Times New Roman" panose="02020603050405020304" pitchFamily="18" charset="0"/>
              </a:rPr>
              <a:t> </a:t>
            </a:r>
            <a:r>
              <a:rPr lang="en-US" altLang="en-US" sz="2568" dirty="0" err="1" smtClean="0">
                <a:latin typeface="Times New Roman" panose="02020603050405020304" pitchFamily="18" charset="0"/>
              </a:rPr>
              <a:t>стадії</a:t>
            </a:r>
            <a:r>
              <a:rPr lang="en-US" altLang="en-US" sz="2568" dirty="0" smtClean="0">
                <a:latin typeface="Times New Roman" panose="02020603050405020304" pitchFamily="18" charset="0"/>
              </a:rPr>
              <a:t>:</a:t>
            </a:r>
            <a:endParaRPr lang="uk-UA" altLang="en-US" sz="2568" dirty="0" smtClean="0">
              <a:latin typeface="Times New Roman" panose="02020603050405020304" pitchFamily="18" charset="0"/>
            </a:endParaRPr>
          </a:p>
          <a:p>
            <a:pPr marL="725116" indent="631929" algn="just">
              <a:lnSpc>
                <a:spcPct val="100000"/>
              </a:lnSpc>
              <a:spcBef>
                <a:spcPts val="895"/>
              </a:spcBef>
            </a:pPr>
            <a:r>
              <a:rPr lang="en-US" altLang="en-US" sz="2568" i="1" dirty="0" smtClean="0">
                <a:latin typeface="Times New Roman" panose="02020603050405020304" pitchFamily="18" charset="0"/>
              </a:rPr>
              <a:t>І </a:t>
            </a:r>
            <a:r>
              <a:rPr lang="en-US" altLang="en-US" sz="2568" i="1" dirty="0" err="1">
                <a:latin typeface="Times New Roman" panose="02020603050405020304" pitchFamily="18" charset="0"/>
              </a:rPr>
              <a:t>стадія</a:t>
            </a:r>
            <a:r>
              <a:rPr lang="en-US" altLang="en-US" sz="2568" dirty="0" smtClean="0">
                <a:latin typeface="Times New Roman" panose="02020603050405020304" pitchFamily="18" charset="0"/>
              </a:rPr>
              <a:t>:</a:t>
            </a:r>
            <a:endParaRPr lang="uk-UA" altLang="en-US" sz="2568" dirty="0" smtClean="0">
              <a:latin typeface="Times New Roman" panose="02020603050405020304" pitchFamily="18" charset="0"/>
            </a:endParaRPr>
          </a:p>
          <a:p>
            <a:pPr marL="93188" indent="631929" algn="just">
              <a:lnSpc>
                <a:spcPct val="100000"/>
              </a:lnSpc>
              <a:spcBef>
                <a:spcPts val="941"/>
              </a:spcBef>
            </a:pPr>
            <a:r>
              <a:rPr lang="en-US" altLang="en-US" sz="2935" dirty="0" smtClean="0">
                <a:latin typeface="Times New Roman" panose="02020603050405020304" pitchFamily="18" charset="0"/>
              </a:rPr>
              <a:t>[</a:t>
            </a:r>
            <a:r>
              <a:rPr lang="en-US" altLang="en-US" sz="2935" dirty="0">
                <a:latin typeface="Times New Roman" panose="02020603050405020304" pitchFamily="18" charset="0"/>
              </a:rPr>
              <a:t>Co(H</a:t>
            </a:r>
            <a:r>
              <a:rPr lang="en-US" altLang="en-US" sz="2935" baseline="-7000" dirty="0">
                <a:latin typeface="Times New Roman" panose="02020603050405020304" pitchFamily="18" charset="0"/>
              </a:rPr>
              <a:t>2</a:t>
            </a:r>
            <a:r>
              <a:rPr lang="en-US" altLang="en-US" sz="2935" dirty="0">
                <a:latin typeface="Times New Roman" panose="02020603050405020304" pitchFamily="18" charset="0"/>
              </a:rPr>
              <a:t>O)</a:t>
            </a:r>
            <a:r>
              <a:rPr lang="en-US" altLang="en-US" sz="2935" baseline="-7000" dirty="0">
                <a:latin typeface="Times New Roman" panose="02020603050405020304" pitchFamily="18" charset="0"/>
              </a:rPr>
              <a:t>6</a:t>
            </a:r>
            <a:r>
              <a:rPr lang="en-US" altLang="en-US" sz="2935" dirty="0">
                <a:latin typeface="Times New Roman" panose="02020603050405020304" pitchFamily="18" charset="0"/>
              </a:rPr>
              <a:t>]Cl</a:t>
            </a:r>
            <a:r>
              <a:rPr lang="en-US" altLang="en-US" sz="2935" baseline="-7000" dirty="0">
                <a:latin typeface="Times New Roman" panose="02020603050405020304" pitchFamily="18" charset="0"/>
              </a:rPr>
              <a:t>2 </a:t>
            </a:r>
            <a:r>
              <a:rPr lang="en-US" altLang="en-US" sz="2935" dirty="0">
                <a:latin typeface="Times New Roman" panose="02020603050405020304" pitchFamily="18" charset="0"/>
              </a:rPr>
              <a:t>+ 6NH</a:t>
            </a:r>
            <a:r>
              <a:rPr lang="en-US" altLang="en-US" sz="2935" baseline="-7000" dirty="0">
                <a:latin typeface="Times New Roman" panose="02020603050405020304" pitchFamily="18" charset="0"/>
              </a:rPr>
              <a:t>3 </a:t>
            </a:r>
            <a:r>
              <a:rPr lang="en-US" altLang="en-US" sz="2935" dirty="0">
                <a:latin typeface="Times New Roman" panose="02020603050405020304" pitchFamily="18" charset="0"/>
              </a:rPr>
              <a:t>→ [Co(NH</a:t>
            </a:r>
            <a:r>
              <a:rPr lang="en-US" altLang="en-US" sz="2935" baseline="-7000" dirty="0">
                <a:latin typeface="Times New Roman" panose="02020603050405020304" pitchFamily="18" charset="0"/>
              </a:rPr>
              <a:t>3</a:t>
            </a:r>
            <a:r>
              <a:rPr lang="en-US" altLang="en-US" sz="2935" dirty="0">
                <a:latin typeface="Times New Roman" panose="02020603050405020304" pitchFamily="18" charset="0"/>
              </a:rPr>
              <a:t>)</a:t>
            </a:r>
            <a:r>
              <a:rPr lang="en-US" altLang="en-US" sz="2935" baseline="-7000" dirty="0">
                <a:latin typeface="Times New Roman" panose="02020603050405020304" pitchFamily="18" charset="0"/>
              </a:rPr>
              <a:t>6</a:t>
            </a:r>
            <a:r>
              <a:rPr lang="en-US" altLang="en-US" sz="2935" dirty="0">
                <a:latin typeface="Times New Roman" panose="02020603050405020304" pitchFamily="18" charset="0"/>
              </a:rPr>
              <a:t>]Cl</a:t>
            </a:r>
            <a:r>
              <a:rPr lang="en-US" altLang="en-US" sz="2935" baseline="-7000" dirty="0">
                <a:latin typeface="Times New Roman" panose="02020603050405020304" pitchFamily="18" charset="0"/>
              </a:rPr>
              <a:t>2 </a:t>
            </a:r>
            <a:r>
              <a:rPr lang="en-US" altLang="en-US" sz="2935" dirty="0">
                <a:latin typeface="Times New Roman" panose="02020603050405020304" pitchFamily="18" charset="0"/>
              </a:rPr>
              <a:t>+ </a:t>
            </a:r>
            <a:r>
              <a:rPr lang="en-US" altLang="en-US" sz="2935" dirty="0" smtClean="0">
                <a:latin typeface="Times New Roman" panose="02020603050405020304" pitchFamily="18" charset="0"/>
              </a:rPr>
              <a:t>6H</a:t>
            </a:r>
            <a:r>
              <a:rPr lang="en-US" altLang="en-US" sz="2935" baseline="-7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935" dirty="0" smtClean="0">
                <a:latin typeface="Times New Roman" panose="02020603050405020304" pitchFamily="18" charset="0"/>
              </a:rPr>
              <a:t>O</a:t>
            </a:r>
            <a:r>
              <a:rPr lang="uk-UA" altLang="en-US" sz="2935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568" dirty="0" smtClean="0">
                <a:latin typeface="Times New Roman" panose="02020603050405020304" pitchFamily="18" charset="0"/>
              </a:rPr>
              <a:t>( </a:t>
            </a:r>
            <a:r>
              <a:rPr lang="en-US" altLang="en-US" sz="2568" dirty="0" err="1">
                <a:latin typeface="Times New Roman" panose="02020603050405020304" pitchFamily="18" charset="0"/>
              </a:rPr>
              <a:t>швидко</a:t>
            </a:r>
            <a:r>
              <a:rPr lang="en-US" altLang="en-US" sz="2568" dirty="0" smtClean="0">
                <a:latin typeface="Times New Roman" panose="02020603050405020304" pitchFamily="18" charset="0"/>
              </a:rPr>
              <a:t>);</a:t>
            </a:r>
            <a:endParaRPr lang="uk-UA" altLang="en-US" sz="2568" dirty="0" smtClean="0">
              <a:latin typeface="Times New Roman" panose="02020603050405020304" pitchFamily="18" charset="0"/>
            </a:endParaRPr>
          </a:p>
          <a:p>
            <a:pPr marL="139781">
              <a:lnSpc>
                <a:spcPct val="100000"/>
              </a:lnSpc>
              <a:spcBef>
                <a:spcPts val="871"/>
              </a:spcBef>
            </a:pPr>
            <a:r>
              <a:rPr lang="uk-UA" altLang="en-US" sz="2400" i="1" dirty="0" smtClean="0">
                <a:latin typeface="Times New Roman" panose="02020603050405020304" pitchFamily="18" charset="0"/>
              </a:rPr>
              <a:t>			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ІІ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стадія</a:t>
            </a:r>
            <a:r>
              <a:rPr lang="en-US" altLang="en-US" sz="2400" dirty="0">
                <a:latin typeface="Times New Roman" panose="02020603050405020304" pitchFamily="18" charset="0"/>
              </a:rPr>
              <a:t>:</a:t>
            </a:r>
          </a:p>
          <a:p>
            <a:pPr marL="139781" algn="ctr">
              <a:lnSpc>
                <a:spcPct val="100000"/>
              </a:lnSpc>
              <a:spcBef>
                <a:spcPts val="825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4[Co(NH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6</a:t>
            </a:r>
            <a:r>
              <a:rPr lang="en-US" altLang="en-US" sz="2800" dirty="0">
                <a:latin typeface="Times New Roman" panose="02020603050405020304" pitchFamily="18" charset="0"/>
              </a:rPr>
              <a:t>]Cl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2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+4NH</a:t>
            </a:r>
            <a:r>
              <a:rPr lang="en-US" altLang="en-US" sz="2800" baseline="-70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Cl+O</a:t>
            </a:r>
            <a:r>
              <a:rPr lang="en-US" altLang="en-US" sz="2800" baseline="-7000" dirty="0" smtClean="0">
                <a:latin typeface="Times New Roman" panose="02020603050405020304" pitchFamily="18" charset="0"/>
              </a:rPr>
              <a:t>2 </a:t>
            </a:r>
            <a:r>
              <a:rPr lang="en-US" altLang="en-US" sz="2800" dirty="0">
                <a:latin typeface="Times New Roman" panose="02020603050405020304" pitchFamily="18" charset="0"/>
              </a:rPr>
              <a:t>→ 4[Co(NH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6</a:t>
            </a:r>
            <a:r>
              <a:rPr lang="en-US" altLang="en-US" sz="2800" dirty="0">
                <a:latin typeface="Times New Roman" panose="02020603050405020304" pitchFamily="18" charset="0"/>
              </a:rPr>
              <a:t>]Cl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3 </a:t>
            </a:r>
            <a:r>
              <a:rPr lang="en-US" altLang="en-US" sz="2800" dirty="0">
                <a:latin typeface="Times New Roman" panose="02020603050405020304" pitchFamily="18" charset="0"/>
              </a:rPr>
              <a:t>+4NH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3 </a:t>
            </a:r>
            <a:r>
              <a:rPr lang="en-US" altLang="en-US" sz="2800" dirty="0">
                <a:latin typeface="Times New Roman" panose="02020603050405020304" pitchFamily="18" charset="0"/>
              </a:rPr>
              <a:t>+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2H</a:t>
            </a:r>
            <a:r>
              <a:rPr lang="en-US" altLang="en-US" sz="2800" baseline="-7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O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(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повільно</a:t>
            </a:r>
            <a:r>
              <a:rPr lang="en-US" altLang="en-US" sz="2400" dirty="0">
                <a:latin typeface="Times New Roman" panose="02020603050405020304" pitchFamily="18" charset="0"/>
              </a:rPr>
              <a:t>).</a:t>
            </a:r>
          </a:p>
          <a:p>
            <a:pPr marL="93188" indent="631929" algn="ctr">
              <a:lnSpc>
                <a:spcPct val="100000"/>
              </a:lnSpc>
              <a:spcBef>
                <a:spcPts val="825"/>
              </a:spcBef>
            </a:pPr>
            <a:endParaRPr lang="en-US" altLang="en-US" sz="2568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740" y="6727006"/>
            <a:ext cx="84448" cy="1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935981" y="810196"/>
            <a:ext cx="12313368" cy="947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10942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139781" indent="631929" algn="just">
              <a:lnSpc>
                <a:spcPct val="129000"/>
              </a:lnSpc>
            </a:pPr>
            <a:r>
              <a:rPr lang="en-US" altLang="en-US" sz="2800" dirty="0" err="1" smtClean="0">
                <a:latin typeface="Times New Roman" panose="02020603050405020304" pitchFamily="18" charset="0"/>
              </a:rPr>
              <a:t>Як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окисник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крім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кисню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повітря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можна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використати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перекс</a:t>
            </a:r>
            <a:r>
              <a:rPr lang="uk-UA" altLang="en-US" sz="2800" dirty="0" err="1" smtClean="0">
                <a:latin typeface="Times New Roman" panose="02020603050405020304" pitchFamily="18" charset="0"/>
              </a:rPr>
              <a:t>ид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водню</a:t>
            </a:r>
            <a:r>
              <a:rPr lang="en-US" altLang="en-US" sz="2800" dirty="0">
                <a:latin typeface="Times New Roman" panose="02020603050405020304" pitchFamily="18" charset="0"/>
              </a:rPr>
              <a:t> H</a:t>
            </a:r>
            <a:r>
              <a:rPr lang="en-US" altLang="en-US" sz="2800" baseline="-9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O</a:t>
            </a:r>
            <a:r>
              <a:rPr lang="en-US" altLang="en-US" sz="2800" baseline="-9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,  PbO</a:t>
            </a:r>
            <a:r>
              <a:rPr lang="en-US" altLang="en-US" sz="2800" baseline="-9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, SeO</a:t>
            </a:r>
            <a:r>
              <a:rPr lang="en-US" altLang="en-US" sz="2800" baseline="-9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. В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той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же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час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такі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окисники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як</a:t>
            </a:r>
            <a:r>
              <a:rPr lang="en-US" altLang="en-US" sz="2800" dirty="0">
                <a:latin typeface="Times New Roman" panose="02020603050405020304" pitchFamily="18" charset="0"/>
              </a:rPr>
              <a:t> KMnO</a:t>
            </a:r>
            <a:r>
              <a:rPr lang="en-US" altLang="en-US" sz="2800" baseline="-9000" dirty="0">
                <a:latin typeface="Times New Roman" panose="02020603050405020304" pitchFamily="18" charset="0"/>
              </a:rPr>
              <a:t>4</a:t>
            </a:r>
            <a:r>
              <a:rPr lang="en-US" altLang="en-US" sz="2800" dirty="0">
                <a:latin typeface="Times New Roman" panose="02020603050405020304" pitchFamily="18" charset="0"/>
              </a:rPr>
              <a:t>, K</a:t>
            </a:r>
            <a:r>
              <a:rPr lang="en-US" altLang="en-US" sz="2800" baseline="-9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Cr</a:t>
            </a:r>
            <a:r>
              <a:rPr lang="en-US" altLang="en-US" sz="2800" baseline="-9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O</a:t>
            </a:r>
            <a:r>
              <a:rPr lang="en-US" altLang="en-US" sz="2800" baseline="-9000" dirty="0">
                <a:latin typeface="Times New Roman" panose="02020603050405020304" pitchFamily="18" charset="0"/>
              </a:rPr>
              <a:t>7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використовують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рідко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оскільки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вони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вводять</a:t>
            </a:r>
            <a:r>
              <a:rPr lang="en-US" altLang="en-US" sz="2800" dirty="0">
                <a:latin typeface="Times New Roman" panose="02020603050405020304" pitchFamily="18" charset="0"/>
              </a:rPr>
              <a:t> в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реакційне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середовище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іони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які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далі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важко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відділити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від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комплексу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800" dirty="0" err="1">
                <a:latin typeface="Times New Roman" panose="02020603050405020304" pitchFamily="18" charset="0"/>
              </a:rPr>
              <a:t>іони</a:t>
            </a:r>
            <a:r>
              <a:rPr lang="en-US" altLang="en-US" sz="2800" dirty="0">
                <a:latin typeface="Times New Roman" panose="02020603050405020304" pitchFamily="18" charset="0"/>
              </a:rPr>
              <a:t> Mn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2+</a:t>
            </a:r>
            <a:r>
              <a:rPr lang="en-US" altLang="en-US" sz="2800" dirty="0">
                <a:latin typeface="Times New Roman" panose="02020603050405020304" pitchFamily="18" charset="0"/>
              </a:rPr>
              <a:t>, Cr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3+</a:t>
            </a:r>
            <a:r>
              <a:rPr lang="en-US" altLang="en-US" sz="2800" dirty="0">
                <a:latin typeface="Times New Roman" panose="02020603050405020304" pitchFamily="18" charset="0"/>
              </a:rPr>
              <a:t>).</a:t>
            </a:r>
          </a:p>
          <a:p>
            <a:pPr marL="139781" indent="631929" algn="just">
              <a:lnSpc>
                <a:spcPts val="3990"/>
              </a:lnSpc>
              <a:spcBef>
                <a:spcPts val="253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одержання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комплексу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які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базуються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на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відновленні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іона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металу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нижчого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ступеня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окиснення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використовуються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рідше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 тому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що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отримані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комплекси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дуже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чутливі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до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окисників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їх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трима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ю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т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ь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в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інертній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атмосфері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endParaRPr lang="uk-UA" altLang="en-US" sz="2800" dirty="0" smtClean="0">
              <a:latin typeface="Times New Roman" panose="02020603050405020304" pitchFamily="18" charset="0"/>
            </a:endParaRPr>
          </a:p>
          <a:p>
            <a:pPr marL="139781" indent="631929" algn="just">
              <a:lnSpc>
                <a:spcPts val="3990"/>
              </a:lnSpc>
              <a:spcBef>
                <a:spcPts val="253"/>
              </a:spcBef>
            </a:pPr>
            <a:r>
              <a:rPr lang="uk-UA" altLang="en-US" sz="2800" dirty="0" smtClean="0">
                <a:latin typeface="Times New Roman" panose="02020603050405020304" pitchFamily="18" charset="0"/>
              </a:rPr>
              <a:t>Такі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комплекс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и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синтез</a:t>
            </a:r>
            <a:r>
              <a:rPr lang="uk-UA" altLang="en-US" sz="2800" dirty="0" err="1" smtClean="0">
                <a:latin typeface="Times New Roman" panose="02020603050405020304" pitchFamily="18" charset="0"/>
              </a:rPr>
              <a:t>ують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у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рідкому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аміаку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marL="139781" indent="631929">
              <a:lnSpc>
                <a:spcPts val="3944"/>
              </a:lnSpc>
              <a:spcBef>
                <a:spcPts val="46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Наприклад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endParaRPr lang="uk-UA" altLang="en-US" sz="2800" dirty="0" smtClean="0">
              <a:latin typeface="Times New Roman" panose="02020603050405020304" pitchFamily="18" charset="0"/>
            </a:endParaRPr>
          </a:p>
          <a:p>
            <a:pPr marL="139781" indent="631929">
              <a:lnSpc>
                <a:spcPts val="3944"/>
              </a:lnSpc>
              <a:spcBef>
                <a:spcPts val="46"/>
              </a:spcBef>
            </a:pPr>
            <a:r>
              <a:rPr lang="en-US" altLang="en-US" sz="2800" dirty="0" err="1" smtClean="0">
                <a:latin typeface="Times New Roman" panose="02020603050405020304" pitchFamily="18" charset="0"/>
              </a:rPr>
              <a:t>аміачний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комплекс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нікелю</a:t>
            </a:r>
            <a:r>
              <a:rPr lang="en-US" altLang="en-US" sz="2800" dirty="0">
                <a:latin typeface="Times New Roman" panose="02020603050405020304" pitchFamily="18" charset="0"/>
              </a:rPr>
              <a:t> (в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ступені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окиснення</a:t>
            </a:r>
            <a:r>
              <a:rPr lang="en-US" altLang="en-US" sz="2800" dirty="0">
                <a:latin typeface="Times New Roman" panose="02020603050405020304" pitchFamily="18" charset="0"/>
              </a:rPr>
              <a:t> Ni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0</a:t>
            </a:r>
            <a:r>
              <a:rPr lang="en-US" altLang="en-US" sz="2800" dirty="0">
                <a:latin typeface="Times New Roman" panose="02020603050405020304" pitchFamily="18" charset="0"/>
              </a:rPr>
              <a:t>)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за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реакці</a:t>
            </a:r>
            <a:r>
              <a:rPr lang="uk-UA" altLang="en-US" sz="2800" dirty="0" err="1" smtClean="0">
                <a:latin typeface="Times New Roman" panose="02020603050405020304" pitchFamily="18" charset="0"/>
              </a:rPr>
              <a:t>єю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: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marL="2917934" indent="631929">
              <a:lnSpc>
                <a:spcPct val="100000"/>
              </a:lnSpc>
              <a:spcBef>
                <a:spcPts val="596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K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[Ni</a:t>
            </a:r>
            <a:r>
              <a:rPr lang="en-US" altLang="en-US" sz="2800" baseline="29000" dirty="0">
                <a:latin typeface="Times New Roman" panose="02020603050405020304" pitchFamily="18" charset="0"/>
              </a:rPr>
              <a:t>+2</a:t>
            </a:r>
            <a:r>
              <a:rPr lang="en-US" altLang="en-US" sz="2800" dirty="0">
                <a:latin typeface="Times New Roman" panose="02020603050405020304" pitchFamily="18" charset="0"/>
              </a:rPr>
              <a:t>(CN)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4</a:t>
            </a:r>
            <a:r>
              <a:rPr lang="en-US" altLang="en-US" sz="2800" dirty="0">
                <a:latin typeface="Times New Roman" panose="02020603050405020304" pitchFamily="18" charset="0"/>
              </a:rPr>
              <a:t>] + 2K → K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4</a:t>
            </a:r>
            <a:r>
              <a:rPr lang="en-US" altLang="en-US" sz="2800" dirty="0">
                <a:latin typeface="Times New Roman" panose="02020603050405020304" pitchFamily="18" charset="0"/>
              </a:rPr>
              <a:t>[Ni</a:t>
            </a:r>
            <a:r>
              <a:rPr lang="en-US" altLang="en-US" sz="2800" baseline="29000" dirty="0">
                <a:latin typeface="Times New Roman" panose="02020603050405020304" pitchFamily="18" charset="0"/>
              </a:rPr>
              <a:t>0</a:t>
            </a:r>
            <a:r>
              <a:rPr lang="en-US" altLang="en-US" sz="2800" dirty="0">
                <a:latin typeface="Times New Roman" panose="02020603050405020304" pitchFamily="18" charset="0"/>
              </a:rPr>
              <a:t>(CN)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4</a:t>
            </a:r>
            <a:r>
              <a:rPr lang="en-US" altLang="en-US" sz="2800" dirty="0">
                <a:latin typeface="Times New Roman" panose="02020603050405020304" pitchFamily="18" charset="0"/>
              </a:rPr>
              <a:t>].</a:t>
            </a:r>
          </a:p>
          <a:p>
            <a:pPr marL="2029742" indent="-1255120">
              <a:lnSpc>
                <a:spcPct val="128000"/>
              </a:lnSpc>
              <a:spcBef>
                <a:spcPts val="229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Ступінь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окиснення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нікелю</a:t>
            </a:r>
            <a:r>
              <a:rPr lang="en-US" altLang="en-US" sz="2800" dirty="0">
                <a:latin typeface="Times New Roman" panose="02020603050405020304" pitchFamily="18" charset="0"/>
              </a:rPr>
              <a:t> в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продукті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дорівнює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нулю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endParaRPr lang="uk-UA" altLang="en-US" sz="2800" dirty="0" smtClean="0">
              <a:latin typeface="Times New Roman" panose="02020603050405020304" pitchFamily="18" charset="0"/>
            </a:endParaRPr>
          </a:p>
          <a:p>
            <a:pPr marL="2029742" indent="-1255120">
              <a:lnSpc>
                <a:spcPct val="128000"/>
              </a:lnSpc>
              <a:spcBef>
                <a:spcPts val="229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2K</a:t>
            </a:r>
            <a:r>
              <a:rPr lang="en-US" altLang="en-US" sz="2800" baseline="30000" dirty="0" smtClean="0">
                <a:latin typeface="Times New Roman" panose="02020603050405020304" pitchFamily="18" charset="0"/>
              </a:rPr>
              <a:t>0 </a:t>
            </a:r>
            <a:r>
              <a:rPr lang="en-US" altLang="en-US" sz="2800" dirty="0">
                <a:latin typeface="Times New Roman" panose="02020603050405020304" pitchFamily="18" charset="0"/>
              </a:rPr>
              <a:t>– 2e‾→ 2K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+</a:t>
            </a:r>
          </a:p>
          <a:p>
            <a:pPr marL="2029742" indent="-1255120">
              <a:lnSpc>
                <a:spcPct val="100000"/>
              </a:lnSpc>
              <a:spcBef>
                <a:spcPts val="941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Ni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+2 </a:t>
            </a:r>
            <a:r>
              <a:rPr lang="en-US" altLang="en-US" sz="2800" dirty="0">
                <a:latin typeface="Times New Roman" panose="02020603050405020304" pitchFamily="18" charset="0"/>
              </a:rPr>
              <a:t>+ 2e →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Ni</a:t>
            </a:r>
            <a:r>
              <a:rPr lang="en-US" altLang="en-US" sz="2800" baseline="30000" dirty="0" smtClean="0">
                <a:latin typeface="Times New Roman" panose="02020603050405020304" pitchFamily="18" charset="0"/>
              </a:rPr>
              <a:t>0</a:t>
            </a:r>
            <a:endParaRPr lang="uk-UA" altLang="en-US" sz="2800" baseline="30000" dirty="0" smtClean="0">
              <a:latin typeface="Times New Roman" panose="02020603050405020304" pitchFamily="18" charset="0"/>
            </a:endParaRPr>
          </a:p>
          <a:p>
            <a:pPr marL="2029742" indent="-1255120">
              <a:lnSpc>
                <a:spcPct val="100000"/>
              </a:lnSpc>
              <a:spcBef>
                <a:spcPts val="941"/>
              </a:spcBef>
            </a:pPr>
            <a:r>
              <a:rPr lang="uk-UA" altLang="en-US" sz="2800" dirty="0" smtClean="0">
                <a:latin typeface="Times New Roman" panose="02020603050405020304" pitchFamily="18" charset="0"/>
              </a:rPr>
              <a:t>К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омплекс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и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металів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- 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окисно-відновні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процеси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на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електродах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endParaRPr lang="uk-UA" altLang="en-US" sz="2800" dirty="0" smtClean="0">
              <a:latin typeface="Times New Roman" panose="02020603050405020304" pitchFamily="18" charset="0"/>
            </a:endParaRPr>
          </a:p>
          <a:p>
            <a:pPr marL="2029742" indent="-1255120">
              <a:lnSpc>
                <a:spcPct val="100000"/>
              </a:lnSpc>
              <a:spcBef>
                <a:spcPts val="941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[</a:t>
            </a:r>
            <a:r>
              <a:rPr lang="en-US" altLang="en-US" sz="2800" dirty="0">
                <a:latin typeface="Times New Roman" panose="02020603050405020304" pitchFamily="18" charset="0"/>
              </a:rPr>
              <a:t>Rh(PR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</a:rPr>
              <a:t>]</a:t>
            </a:r>
            <a:r>
              <a:rPr lang="en-US" altLang="en-US" sz="2800" baseline="29000" dirty="0">
                <a:latin typeface="Times New Roman" panose="02020603050405020304" pitchFamily="18" charset="0"/>
              </a:rPr>
              <a:t>+ </a:t>
            </a:r>
            <a:r>
              <a:rPr lang="en-US" altLang="en-US" sz="2800" dirty="0">
                <a:latin typeface="Times New Roman" panose="02020603050405020304" pitchFamily="18" charset="0"/>
              </a:rPr>
              <a:t>+e‾ + PR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3 </a:t>
            </a:r>
            <a:r>
              <a:rPr lang="en-US" altLang="en-US" sz="2800" dirty="0">
                <a:latin typeface="Times New Roman" panose="02020603050405020304" pitchFamily="18" charset="0"/>
              </a:rPr>
              <a:t>→ [Rh(PR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4</a:t>
            </a:r>
            <a:r>
              <a:rPr lang="en-US" altLang="en-US" sz="2800" dirty="0">
                <a:latin typeface="Times New Roman" panose="02020603050405020304" pitchFamily="18" charset="0"/>
              </a:rPr>
              <a:t>]</a:t>
            </a:r>
            <a:r>
              <a:rPr lang="en-US" altLang="en-US" sz="2800" baseline="29000" dirty="0">
                <a:latin typeface="Times New Roman" panose="02020603050405020304" pitchFamily="18" charset="0"/>
              </a:rPr>
              <a:t>0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;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де</a:t>
            </a:r>
            <a:r>
              <a:rPr lang="en-US" altLang="en-US" sz="2800" dirty="0">
                <a:latin typeface="Times New Roman" panose="02020603050405020304" pitchFamily="18" charset="0"/>
              </a:rPr>
              <a:t> PR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3 </a:t>
            </a:r>
            <a:r>
              <a:rPr lang="en-US" altLang="en-US" sz="2800" dirty="0">
                <a:latin typeface="Times New Roman" panose="02020603050405020304" pitchFamily="18" charset="0"/>
              </a:rPr>
              <a:t>–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триметил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фосфін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marL="139781" indent="631929">
              <a:lnSpc>
                <a:spcPct val="100000"/>
              </a:lnSpc>
            </a:pPr>
            <a:endParaRPr lang="en-US" altLang="en-US" sz="4586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613</TotalTime>
  <Words>1546</Words>
  <Application>Microsoft Office PowerPoint</Application>
  <PresentationFormat>Произвольный</PresentationFormat>
  <Paragraphs>172</Paragraphs>
  <Slides>21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DejaVu Sans</vt:lpstr>
      <vt:lpstr>Garamond</vt:lpstr>
      <vt:lpstr>Noto Sans SC Regular</vt:lpstr>
      <vt:lpstr>Times New Roman</vt:lpstr>
      <vt:lpstr>Wingdings</vt:lpstr>
      <vt:lpstr>Специальное оформление</vt:lpstr>
      <vt:lpstr>Натуральные материалы</vt:lpstr>
      <vt:lpstr>Лекція 6 Тема: Основні методи синтезу комплексів.</vt:lpstr>
      <vt:lpstr>Презентация PowerPoint</vt:lpstr>
      <vt:lpstr> Реакції заміщення у водних та неводних розчинах Це найбільш часто вживаний метод синтезу комплексних сполук, коли із  одної комплексної сполуки можна одержати іншу шляхом заміщення ліганду у  внутрішній координаційній сфері вихідного комплексу. </vt:lpstr>
      <vt:lpstr>Реакції в розчині, що виступає  лігандом</vt:lpstr>
      <vt:lpstr>Презентация PowerPoint</vt:lpstr>
      <vt:lpstr>Презентация PowerPoint</vt:lpstr>
      <vt:lpstr>Утворення цис- та транс-комплексів</vt:lpstr>
      <vt:lpstr>Презентация PowerPoint</vt:lpstr>
      <vt:lpstr>Презентация PowerPoint</vt:lpstr>
      <vt:lpstr>Темплатний синтез (реакції на матрицях)</vt:lpstr>
      <vt:lpstr>Презентация PowerPoint</vt:lpstr>
      <vt:lpstr>Темплатний синтез</vt:lpstr>
      <vt:lpstr>Презентация PowerPoint</vt:lpstr>
      <vt:lpstr> Електрохімічні методи синтезу комплексних сполук  </vt:lpstr>
      <vt:lpstr>Електрохімічні суперконденсатори</vt:lpstr>
      <vt:lpstr>Презентация PowerPoint</vt:lpstr>
      <vt:lpstr>Штучні системи транспорту кисню</vt:lpstr>
      <vt:lpstr> Металокомплексний каталіз  </vt:lpstr>
      <vt:lpstr>Реакції подвійного обміну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 </cp:lastModifiedBy>
  <cp:revision>22</cp:revision>
  <cp:lastPrinted>1601-01-01T00:00:00Z</cp:lastPrinted>
  <dcterms:created xsi:type="dcterms:W3CDTF">2021-02-06T08:20:09Z</dcterms:created>
  <dcterms:modified xsi:type="dcterms:W3CDTF">2021-02-20T20:56:52Z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yperlinksChanged">
    <vt:bool>false</vt:bool>
  </property>
  <property fmtid="{D5CDD505-2E9C-101B-9397-08002B2CF9AE}" pid="3" name="LinksUpToDate">
    <vt:bool>false</vt:bool>
  </property>
  <property fmtid="{D5CDD505-2E9C-101B-9397-08002B2CF9AE}" pid="4" name="PresentationFormat">
    <vt:lpwstr>On-screen Show (4:3)</vt:lpwstr>
  </property>
  <property fmtid="{D5CDD505-2E9C-101B-9397-08002B2CF9AE}" pid="5" name="ScaleCrop">
    <vt:bool>false</vt:bool>
  </property>
  <property fmtid="{D5CDD505-2E9C-101B-9397-08002B2CF9AE}" pid="6" name="ShareDoc">
    <vt:bool>false</vt:bool>
  </property>
</Properties>
</file>