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76" autoAdjust="0"/>
    <p:restoredTop sz="94660"/>
  </p:normalViewPr>
  <p:slideViewPr>
    <p:cSldViewPr>
      <p:cViewPr>
        <p:scale>
          <a:sx n="84" d="100"/>
          <a:sy n="84" d="100"/>
        </p:scale>
        <p:origin x="326" y="12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3539E3-3829-4000-94C4-ECC4063966F7}" type="datetimeFigureOut">
              <a:rPr lang="ru-RU" smtClean="0"/>
              <a:t>22.02.2021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110F74-9808-4057-892E-57A913F3D5A6}"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A3F49D4-1196-49C9-95BA-CF04BE70EF2A}" type="slidenum">
              <a:rPr lang="ru-RU" smtClean="0"/>
              <a:pPr/>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D8ACA22-FD46-4D76-98E7-8FDE1C87359B}" type="datetimeFigureOut">
              <a:rPr lang="ru-RU" smtClean="0"/>
              <a:t>22.02.2021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16AD5A-E669-4898-8A3F-81FD094FAB9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D8ACA22-FD46-4D76-98E7-8FDE1C87359B}" type="datetimeFigureOut">
              <a:rPr lang="ru-RU" smtClean="0"/>
              <a:t>22.02.2021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16AD5A-E669-4898-8A3F-81FD094FAB9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D8ACA22-FD46-4D76-98E7-8FDE1C87359B}" type="datetimeFigureOut">
              <a:rPr lang="ru-RU" smtClean="0"/>
              <a:t>22.02.2021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16AD5A-E669-4898-8A3F-81FD094FAB9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D8ACA22-FD46-4D76-98E7-8FDE1C87359B}" type="datetimeFigureOut">
              <a:rPr lang="ru-RU" smtClean="0"/>
              <a:t>22.02.2021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16AD5A-E669-4898-8A3F-81FD094FAB9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D8ACA22-FD46-4D76-98E7-8FDE1C87359B}" type="datetimeFigureOut">
              <a:rPr lang="ru-RU" smtClean="0"/>
              <a:t>22.02.2021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16AD5A-E669-4898-8A3F-81FD094FAB9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D8ACA22-FD46-4D76-98E7-8FDE1C87359B}" type="datetimeFigureOut">
              <a:rPr lang="ru-RU" smtClean="0"/>
              <a:t>22.02.2021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16AD5A-E669-4898-8A3F-81FD094FAB9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D8ACA22-FD46-4D76-98E7-8FDE1C87359B}" type="datetimeFigureOut">
              <a:rPr lang="ru-RU" smtClean="0"/>
              <a:t>22.02.2021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216AD5A-E669-4898-8A3F-81FD094FAB9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D8ACA22-FD46-4D76-98E7-8FDE1C87359B}" type="datetimeFigureOut">
              <a:rPr lang="ru-RU" smtClean="0"/>
              <a:t>22.02.2021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216AD5A-E669-4898-8A3F-81FD094FAB9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D8ACA22-FD46-4D76-98E7-8FDE1C87359B}" type="datetimeFigureOut">
              <a:rPr lang="ru-RU" smtClean="0"/>
              <a:t>22.02.2021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216AD5A-E669-4898-8A3F-81FD094FAB9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D8ACA22-FD46-4D76-98E7-8FDE1C87359B}" type="datetimeFigureOut">
              <a:rPr lang="ru-RU" smtClean="0"/>
              <a:t>22.02.2021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16AD5A-E669-4898-8A3F-81FD094FAB9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D8ACA22-FD46-4D76-98E7-8FDE1C87359B}" type="datetimeFigureOut">
              <a:rPr lang="ru-RU" smtClean="0"/>
              <a:t>22.02.2021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16AD5A-E669-4898-8A3F-81FD094FAB9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8ACA22-FD46-4D76-98E7-8FDE1C87359B}" type="datetimeFigureOut">
              <a:rPr lang="ru-RU" smtClean="0"/>
              <a:t>22.02.2021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16AD5A-E669-4898-8A3F-81FD094FAB9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9.wmf"/></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sciencebuddies.org/science-fair-projects/project_ideas/BioChem_img039.jp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Прямая соединительная линия 12"/>
          <p:cNvCxnSpPr/>
          <p:nvPr/>
        </p:nvCxnSpPr>
        <p:spPr>
          <a:xfrm>
            <a:off x="500034" y="6357958"/>
            <a:ext cx="8429684" cy="0"/>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14" name="Прямая соединительная линия 13"/>
          <p:cNvCxnSpPr/>
          <p:nvPr/>
        </p:nvCxnSpPr>
        <p:spPr>
          <a:xfrm>
            <a:off x="357158" y="1142984"/>
            <a:ext cx="8429684" cy="0"/>
          </a:xfrm>
          <a:prstGeom prst="line">
            <a:avLst/>
          </a:prstGeom>
          <a:ln/>
        </p:spPr>
        <p:style>
          <a:lnRef idx="2">
            <a:schemeClr val="accent2"/>
          </a:lnRef>
          <a:fillRef idx="0">
            <a:schemeClr val="accent2"/>
          </a:fillRef>
          <a:effectRef idx="1">
            <a:schemeClr val="accent2"/>
          </a:effectRef>
          <a:fontRef idx="minor">
            <a:schemeClr val="tx1"/>
          </a:fontRef>
        </p:style>
      </p:cxnSp>
      <p:sp>
        <p:nvSpPr>
          <p:cNvPr id="9" name="AutoShape 2" descr="Сложение векторов перемещени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8056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 name="Rectangle 1"/>
          <p:cNvSpPr>
            <a:spLocks noChangeArrowheads="1"/>
          </p:cNvSpPr>
          <p:nvPr/>
        </p:nvSpPr>
        <p:spPr bwMode="auto">
          <a:xfrm>
            <a:off x="500034" y="1310395"/>
            <a:ext cx="650085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r>
              <a:rPr lang="uk-UA" sz="1600" b="1" dirty="0" smtClean="0">
                <a:latin typeface="Times New Roman" panose="02020603050405020304" pitchFamily="18" charset="0"/>
                <a:cs typeface="Times New Roman" panose="02020603050405020304" pitchFamily="18" charset="0"/>
              </a:rPr>
              <a:t>План</a:t>
            </a:r>
          </a:p>
          <a:p>
            <a:pPr marL="342900" lvl="0" indent="-342900" algn="just">
              <a:buFont typeface="+mj-lt"/>
              <a:buAutoNum type="arabicPeriod"/>
            </a:pPr>
            <a:r>
              <a:rPr lang="uk-UA" sz="1600" dirty="0" smtClean="0">
                <a:latin typeface="Times New Roman" panose="02020603050405020304" pitchFamily="18" charset="0"/>
                <a:cs typeface="Times New Roman" panose="02020603050405020304" pitchFamily="18" charset="0"/>
              </a:rPr>
              <a:t>Суть </a:t>
            </a:r>
            <a:r>
              <a:rPr lang="uk-UA" sz="1600" dirty="0" smtClean="0">
                <a:latin typeface="Times New Roman" panose="02020603050405020304" pitchFamily="18" charset="0"/>
                <a:cs typeface="Times New Roman" panose="02020603050405020304" pitchFamily="18" charset="0"/>
              </a:rPr>
              <a:t>і особливості хроматографічних методів аналізу.</a:t>
            </a:r>
            <a:endParaRPr lang="ru-RU" sz="1600" dirty="0" smtClean="0">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uk-UA" sz="1600" dirty="0" smtClean="0">
                <a:latin typeface="Times New Roman" panose="02020603050405020304" pitchFamily="18" charset="0"/>
                <a:cs typeface="Times New Roman" panose="02020603050405020304" pitchFamily="18" charset="0"/>
              </a:rPr>
              <a:t>Класифікація хроматографічних методів аналізу</a:t>
            </a:r>
            <a:r>
              <a:rPr lang="uk-UA" sz="1600" dirty="0" smtClean="0">
                <a:latin typeface="Times New Roman" panose="02020603050405020304" pitchFamily="18" charset="0"/>
                <a:cs typeface="Times New Roman" panose="02020603050405020304" pitchFamily="18" charset="0"/>
              </a:rPr>
              <a:t>.</a:t>
            </a:r>
          </a:p>
          <a:p>
            <a:pPr lvl="0" algn="just" fontAlgn="base">
              <a:spcBef>
                <a:spcPct val="0"/>
              </a:spcBef>
              <a:spcAft>
                <a:spcPct val="0"/>
              </a:spcAft>
              <a:tabLst>
                <a:tab pos="180975" algn="l"/>
                <a:tab pos="539750" algn="l"/>
              </a:tabLst>
            </a:pPr>
            <a:r>
              <a:rPr lang="uk-UA" sz="1600" dirty="0" smtClean="0">
                <a:latin typeface="Times New Roman" pitchFamily="18" charset="0"/>
                <a:ea typeface="Times New Roman" pitchFamily="18" charset="0"/>
                <a:cs typeface="Times New Roman" pitchFamily="18" charset="0"/>
              </a:rPr>
              <a:t>-За агрегатним станом </a:t>
            </a:r>
            <a:r>
              <a:rPr lang="uk-UA" sz="1600" dirty="0">
                <a:latin typeface="Times New Roman" pitchFamily="18" charset="0"/>
                <a:ea typeface="Times New Roman" pitchFamily="18" charset="0"/>
                <a:cs typeface="Times New Roman" pitchFamily="18" charset="0"/>
              </a:rPr>
              <a:t>нерухомої та рухомої фаз.</a:t>
            </a:r>
            <a:endParaRPr lang="ru-RU" sz="1600" dirty="0">
              <a:latin typeface="Times New Roman" pitchFamily="18" charset="0"/>
              <a:cs typeface="Times New Roman" pitchFamily="18" charset="0"/>
            </a:endParaRPr>
          </a:p>
          <a:p>
            <a:pPr lvl="0" algn="just" eaLnBrk="0" fontAlgn="base" hangingPunct="0">
              <a:spcBef>
                <a:spcPct val="0"/>
              </a:spcBef>
              <a:spcAft>
                <a:spcPct val="0"/>
              </a:spcAft>
              <a:tabLst>
                <a:tab pos="180975" algn="l"/>
                <a:tab pos="539750" algn="l"/>
              </a:tabLst>
            </a:pPr>
            <a:r>
              <a:rPr lang="uk-UA" sz="1600" dirty="0" smtClean="0">
                <a:latin typeface="Times New Roman" pitchFamily="18" charset="0"/>
                <a:ea typeface="Times New Roman" pitchFamily="18" charset="0"/>
                <a:cs typeface="Times New Roman" pitchFamily="18" charset="0"/>
              </a:rPr>
              <a:t>-За механізмом </a:t>
            </a:r>
            <a:r>
              <a:rPr lang="uk-UA" sz="1600" dirty="0">
                <a:latin typeface="Times New Roman" pitchFamily="18" charset="0"/>
                <a:ea typeface="Times New Roman" pitchFamily="18" charset="0"/>
                <a:cs typeface="Times New Roman" pitchFamily="18" charset="0"/>
              </a:rPr>
              <a:t>розділення.</a:t>
            </a:r>
            <a:endParaRPr lang="ru-RU" sz="1600" dirty="0">
              <a:latin typeface="Times New Roman" pitchFamily="18" charset="0"/>
              <a:cs typeface="Times New Roman" pitchFamily="18" charset="0"/>
            </a:endParaRPr>
          </a:p>
          <a:p>
            <a:pPr lvl="0" algn="just" eaLnBrk="0" fontAlgn="base" hangingPunct="0">
              <a:spcBef>
                <a:spcPct val="0"/>
              </a:spcBef>
              <a:spcAft>
                <a:spcPct val="0"/>
              </a:spcAft>
              <a:tabLst>
                <a:tab pos="180975" algn="l"/>
                <a:tab pos="539750" algn="l"/>
              </a:tabLst>
            </a:pPr>
            <a:r>
              <a:rPr lang="uk-UA" sz="1600" dirty="0" smtClean="0">
                <a:latin typeface="Times New Roman" pitchFamily="18" charset="0"/>
                <a:ea typeface="Times New Roman" pitchFamily="18" charset="0"/>
                <a:cs typeface="Times New Roman" pitchFamily="18" charset="0"/>
              </a:rPr>
              <a:t>-За апаратурним </a:t>
            </a:r>
            <a:r>
              <a:rPr lang="uk-UA" sz="1600" dirty="0">
                <a:latin typeface="Times New Roman" pitchFamily="18" charset="0"/>
                <a:ea typeface="Times New Roman" pitchFamily="18" charset="0"/>
                <a:cs typeface="Times New Roman" pitchFamily="18" charset="0"/>
              </a:rPr>
              <a:t>оформлення або спосіб розміщення нерухомої фази.</a:t>
            </a:r>
            <a:endParaRPr lang="ru-RU" sz="1600" dirty="0">
              <a:latin typeface="Times New Roman" pitchFamily="18" charset="0"/>
              <a:cs typeface="Times New Roman" pitchFamily="18" charset="0"/>
            </a:endParaRPr>
          </a:p>
          <a:p>
            <a:pPr lvl="0" algn="just" eaLnBrk="0" fontAlgn="base" hangingPunct="0">
              <a:spcBef>
                <a:spcPct val="0"/>
              </a:spcBef>
              <a:spcAft>
                <a:spcPct val="0"/>
              </a:spcAft>
              <a:tabLst>
                <a:tab pos="180975" algn="l"/>
                <a:tab pos="539750" algn="l"/>
              </a:tabLst>
            </a:pPr>
            <a:r>
              <a:rPr lang="uk-UA" sz="1600" dirty="0" smtClean="0">
                <a:latin typeface="Times New Roman" pitchFamily="18" charset="0"/>
                <a:ea typeface="Times New Roman" pitchFamily="18" charset="0"/>
                <a:cs typeface="Times New Roman" pitchFamily="18" charset="0"/>
              </a:rPr>
              <a:t>-За </a:t>
            </a:r>
            <a:r>
              <a:rPr lang="uk-UA" sz="1600" dirty="0" err="1" smtClean="0">
                <a:latin typeface="Times New Roman" pitchFamily="18" charset="0"/>
                <a:ea typeface="Times New Roman" pitchFamily="18" charset="0"/>
                <a:cs typeface="Times New Roman" pitchFamily="18" charset="0"/>
              </a:rPr>
              <a:t>спосом</a:t>
            </a:r>
            <a:r>
              <a:rPr lang="uk-UA" sz="1600" dirty="0" smtClean="0">
                <a:latin typeface="Times New Roman" pitchFamily="18" charset="0"/>
                <a:ea typeface="Times New Roman" pitchFamily="18" charset="0"/>
                <a:cs typeface="Times New Roman" pitchFamily="18" charset="0"/>
              </a:rPr>
              <a:t> </a:t>
            </a:r>
            <a:r>
              <a:rPr lang="uk-UA" sz="1600" dirty="0">
                <a:latin typeface="Times New Roman" pitchFamily="18" charset="0"/>
                <a:ea typeface="Times New Roman" pitchFamily="18" charset="0"/>
                <a:cs typeface="Times New Roman" pitchFamily="18" charset="0"/>
              </a:rPr>
              <a:t>пересування рухомої фази вздовж нерухомої.</a:t>
            </a:r>
            <a:endParaRPr lang="ru-RU" sz="1600" dirty="0">
              <a:latin typeface="Times New Roman" pitchFamily="18" charset="0"/>
              <a:cs typeface="Times New Roman" pitchFamily="18" charset="0"/>
            </a:endParaRPr>
          </a:p>
          <a:p>
            <a:pPr lvl="0" algn="just" eaLnBrk="0" fontAlgn="base" hangingPunct="0">
              <a:spcBef>
                <a:spcPct val="0"/>
              </a:spcBef>
              <a:spcAft>
                <a:spcPct val="0"/>
              </a:spcAft>
              <a:tabLst>
                <a:tab pos="180975" algn="l"/>
                <a:tab pos="539750" algn="l"/>
              </a:tabLst>
            </a:pPr>
            <a:r>
              <a:rPr lang="uk-UA" sz="1600" dirty="0" smtClean="0">
                <a:latin typeface="Times New Roman" pitchFamily="18" charset="0"/>
                <a:ea typeface="Times New Roman" pitchFamily="18" charset="0"/>
                <a:cs typeface="Times New Roman" pitchFamily="18" charset="0"/>
              </a:rPr>
              <a:t>-За метою, з якою проводять аналізи.</a:t>
            </a:r>
            <a:endParaRPr lang="ru-RU" sz="1600" dirty="0">
              <a:latin typeface="Times New Roman" pitchFamily="18" charset="0"/>
              <a:cs typeface="Times New Roman" pitchFamily="18" charset="0"/>
            </a:endParaRPr>
          </a:p>
          <a:p>
            <a:pPr lvl="0" algn="just" eaLnBrk="0" fontAlgn="base" hangingPunct="0">
              <a:spcBef>
                <a:spcPct val="0"/>
              </a:spcBef>
              <a:spcAft>
                <a:spcPct val="0"/>
              </a:spcAft>
              <a:tabLst>
                <a:tab pos="180975" algn="l"/>
                <a:tab pos="539750" algn="l"/>
              </a:tabLst>
            </a:pPr>
            <a:r>
              <a:rPr lang="uk-UA" sz="1600" dirty="0" smtClean="0">
                <a:latin typeface="Times New Roman" pitchFamily="18" charset="0"/>
                <a:ea typeface="Times New Roman" pitchFamily="18" charset="0"/>
                <a:cs typeface="Times New Roman" pitchFamily="18" charset="0"/>
              </a:rPr>
              <a:t>-За ефективністю </a:t>
            </a:r>
            <a:r>
              <a:rPr lang="uk-UA" sz="1600" dirty="0">
                <a:latin typeface="Times New Roman" pitchFamily="18" charset="0"/>
                <a:ea typeface="Times New Roman" pitchFamily="18" charset="0"/>
                <a:cs typeface="Times New Roman" pitchFamily="18" charset="0"/>
              </a:rPr>
              <a:t>хроматографічного розділення</a:t>
            </a:r>
            <a:r>
              <a:rPr lang="uk-UA" sz="1600" dirty="0" smtClean="0">
                <a:latin typeface="Times New Roman" pitchFamily="18" charset="0"/>
                <a:ea typeface="Times New Roman" pitchFamily="18" charset="0"/>
                <a:cs typeface="Times New Roman" pitchFamily="18" charset="0"/>
              </a:rPr>
              <a:t>.</a:t>
            </a:r>
            <a:endParaRPr lang="uk-UA" sz="1600" dirty="0">
              <a:latin typeface="Times New Roman" pitchFamily="18" charset="0"/>
              <a:cs typeface="Times New Roman" pitchFamily="18" charset="0"/>
            </a:endParaRPr>
          </a:p>
        </p:txBody>
      </p:sp>
      <p:sp>
        <p:nvSpPr>
          <p:cNvPr id="8" name="Rectangle 1"/>
          <p:cNvSpPr>
            <a:spLocks noChangeArrowheads="1"/>
          </p:cNvSpPr>
          <p:nvPr/>
        </p:nvSpPr>
        <p:spPr bwMode="auto">
          <a:xfrm>
            <a:off x="367097" y="734234"/>
            <a:ext cx="7604103"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tabLst>
                <a:tab pos="990600" algn="l"/>
              </a:tabLst>
            </a:pPr>
            <a:r>
              <a:rPr lang="uk-UA" sz="2000" dirty="0" smtClean="0">
                <a:solidFill>
                  <a:srgbClr val="FF0000"/>
                </a:solidFill>
                <a:latin typeface="Bookman Old Style" pitchFamily="18" charset="0"/>
                <a:sym typeface="Symbol" pitchFamily="18" charset="2"/>
              </a:rPr>
              <a:t>Хроматографічні методи аналізу</a:t>
            </a:r>
            <a:endParaRPr lang="ru-RU" sz="2000" dirty="0" smtClean="0">
              <a:solidFill>
                <a:srgbClr val="FF0000"/>
              </a:solidFill>
              <a:latin typeface="Bookman Old Style" pitchFamily="18" charset="0"/>
              <a:sym typeface="Symbol" pitchFamily="18" charset="2"/>
            </a:endParaRPr>
          </a:p>
        </p:txBody>
      </p:sp>
      <p:sp>
        <p:nvSpPr>
          <p:cNvPr id="3732482" name="AutoShape 2" descr="Похожее изображение"/>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732484" name="AutoShape 4" descr="Похожее изображение"/>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3926018" name="Picture 2" descr="Картинки по запросу хроматография"/>
          <p:cNvPicPr>
            <a:picLocks noChangeAspect="1" noChangeArrowheads="1"/>
          </p:cNvPicPr>
          <p:nvPr/>
        </p:nvPicPr>
        <p:blipFill>
          <a:blip r:embed="rId2" cstate="print"/>
          <a:srcRect/>
          <a:stretch>
            <a:fillRect/>
          </a:stretch>
        </p:blipFill>
        <p:spPr bwMode="auto">
          <a:xfrm>
            <a:off x="3224998" y="3673806"/>
            <a:ext cx="5715000" cy="2667000"/>
          </a:xfrm>
          <a:prstGeom prst="rect">
            <a:avLst/>
          </a:prstGeom>
          <a:ln>
            <a:noFill/>
          </a:ln>
          <a:effectLst>
            <a:softEdge rad="112500"/>
          </a:effectLst>
        </p:spPr>
      </p:pic>
      <p:sp>
        <p:nvSpPr>
          <p:cNvPr id="15" name="Прямоугольник 14"/>
          <p:cNvSpPr/>
          <p:nvPr/>
        </p:nvSpPr>
        <p:spPr>
          <a:xfrm>
            <a:off x="3643306" y="419041"/>
            <a:ext cx="1857388" cy="400110"/>
          </a:xfrm>
          <a:prstGeom prst="rect">
            <a:avLst/>
          </a:prstGeom>
        </p:spPr>
        <p:txBody>
          <a:bodyPr wrap="square">
            <a:spAutoFit/>
          </a:bodyPr>
          <a:lstStyle/>
          <a:p>
            <a:pPr algn="ctr"/>
            <a:r>
              <a:rPr lang="uk-UA" sz="2000" dirty="0" smtClean="0">
                <a:latin typeface="Bookman Old Style" pitchFamily="18" charset="0"/>
              </a:rPr>
              <a:t>Лекція 6</a:t>
            </a:r>
            <a:endParaRPr lang="ru-RU" sz="2000" dirty="0">
              <a:latin typeface="Bookman Old Style"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Прямая соединительная линия 12"/>
          <p:cNvCxnSpPr/>
          <p:nvPr/>
        </p:nvCxnSpPr>
        <p:spPr>
          <a:xfrm>
            <a:off x="500034" y="6357958"/>
            <a:ext cx="8429684" cy="0"/>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14" name="Прямая соединительная линия 13"/>
          <p:cNvCxnSpPr/>
          <p:nvPr/>
        </p:nvCxnSpPr>
        <p:spPr>
          <a:xfrm>
            <a:off x="357158" y="1142984"/>
            <a:ext cx="8429684" cy="0"/>
          </a:xfrm>
          <a:prstGeom prst="line">
            <a:avLst/>
          </a:prstGeom>
          <a:ln/>
        </p:spPr>
        <p:style>
          <a:lnRef idx="2">
            <a:schemeClr val="accent2"/>
          </a:lnRef>
          <a:fillRef idx="0">
            <a:schemeClr val="accent2"/>
          </a:fillRef>
          <a:effectRef idx="1">
            <a:schemeClr val="accent2"/>
          </a:effectRef>
          <a:fontRef idx="minor">
            <a:schemeClr val="tx1"/>
          </a:fontRef>
        </p:style>
      </p:cxnSp>
      <p:sp>
        <p:nvSpPr>
          <p:cNvPr id="9" name="AutoShape 2" descr="Сложение векторов перемещени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8056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 name="Прямоугольник 5"/>
          <p:cNvSpPr/>
          <p:nvPr/>
        </p:nvSpPr>
        <p:spPr>
          <a:xfrm>
            <a:off x="3286116" y="714356"/>
            <a:ext cx="5572132" cy="369332"/>
          </a:xfrm>
          <a:prstGeom prst="rect">
            <a:avLst/>
          </a:prstGeom>
        </p:spPr>
        <p:txBody>
          <a:bodyPr wrap="square">
            <a:spAutoFit/>
          </a:bodyPr>
          <a:lstStyle/>
          <a:p>
            <a:pPr algn="r"/>
            <a:r>
              <a:rPr lang="uk-UA" dirty="0" smtClean="0"/>
              <a:t>Класифікація хроматографічних методів аналізу</a:t>
            </a:r>
            <a:endParaRPr lang="ru-RU" dirty="0" smtClean="0"/>
          </a:p>
        </p:txBody>
      </p:sp>
      <p:sp>
        <p:nvSpPr>
          <p:cNvPr id="3640321" name="Rectangle 1"/>
          <p:cNvSpPr>
            <a:spLocks noChangeArrowheads="1"/>
          </p:cNvSpPr>
          <p:nvPr/>
        </p:nvSpPr>
        <p:spPr bwMode="auto">
          <a:xfrm>
            <a:off x="214282" y="1142984"/>
            <a:ext cx="8786874" cy="447814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81000" algn="just" defTabSz="914400" rtl="0" eaLnBrk="1" fontAlgn="base" latinLnBrk="0" hangingPunct="1">
              <a:lnSpc>
                <a:spcPct val="100000"/>
              </a:lnSpc>
              <a:spcBef>
                <a:spcPct val="0"/>
              </a:spcBef>
              <a:spcAft>
                <a:spcPct val="0"/>
              </a:spcAft>
              <a:buClrTx/>
              <a:buSzTx/>
              <a:buFontTx/>
              <a:buNone/>
              <a:tabLst>
                <a:tab pos="539750" algn="l"/>
                <a:tab pos="835025" algn="l"/>
              </a:tabLst>
            </a:pPr>
            <a:r>
              <a:rPr kumimoji="0" lang="uk-UA" sz="1500" b="1" i="0" u="none" strike="noStrike" cap="none" normalizeH="0" baseline="0" dirty="0" smtClean="0">
                <a:ln>
                  <a:noFill/>
                </a:ln>
                <a:solidFill>
                  <a:srgbClr val="FF0000"/>
                </a:solidFill>
                <a:effectLst/>
                <a:latin typeface="Times New Roman" pitchFamily="18" charset="0"/>
                <a:ea typeface="Tahoma" pitchFamily="34" charset="0"/>
                <a:cs typeface="Times New Roman" pitchFamily="18" charset="0"/>
              </a:rPr>
              <a:t>ІІ. За природою сил </a:t>
            </a:r>
            <a:r>
              <a:rPr kumimoji="0" lang="uk-UA" sz="1500" b="1" i="0" u="none" strike="noStrike" cap="none" normalizeH="0" baseline="0" dirty="0" err="1" smtClean="0">
                <a:ln>
                  <a:noFill/>
                </a:ln>
                <a:solidFill>
                  <a:srgbClr val="FF0000"/>
                </a:solidFill>
                <a:effectLst/>
                <a:latin typeface="Times New Roman" pitchFamily="18" charset="0"/>
                <a:ea typeface="Tahoma" pitchFamily="34" charset="0"/>
                <a:cs typeface="Times New Roman" pitchFamily="18" charset="0"/>
              </a:rPr>
              <a:t>міжфазової</a:t>
            </a:r>
            <a:r>
              <a:rPr kumimoji="0" lang="uk-UA" sz="1500" b="1" i="0" u="none" strike="noStrike" cap="none" normalizeH="0" baseline="0" dirty="0" smtClean="0">
                <a:ln>
                  <a:noFill/>
                </a:ln>
                <a:solidFill>
                  <a:srgbClr val="FF0000"/>
                </a:solidFill>
                <a:effectLst/>
                <a:latin typeface="Times New Roman" pitchFamily="18" charset="0"/>
                <a:ea typeface="Tahoma" pitchFamily="34" charset="0"/>
                <a:cs typeface="Times New Roman" pitchFamily="18" charset="0"/>
              </a:rPr>
              <a:t> взаємодії сорбенту та сорбованих речовин</a:t>
            </a:r>
            <a:r>
              <a:rPr kumimoji="0" lang="uk-UA"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хроматографію поділяють на два основні види – </a:t>
            </a:r>
            <a:r>
              <a:rPr kumimoji="0" lang="uk-UA" sz="1500" b="1"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молекулярну</a:t>
            </a:r>
            <a:r>
              <a:rPr kumimoji="0" lang="uk-UA" sz="1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5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a:t>
            </a:r>
            <a:r>
              <a:rPr kumimoji="0" lang="uk-UA" sz="1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500" b="1"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іонообмінну</a:t>
            </a:r>
            <a:r>
              <a:rPr kumimoji="0" lang="uk-UA"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500" b="0" i="0" u="none" strike="noStrike" cap="none" normalizeH="0" baseline="0" dirty="0" smtClean="0">
                <a:ln>
                  <a:noFill/>
                </a:ln>
                <a:effectLst/>
                <a:latin typeface="Times New Roman" pitchFamily="18" charset="0"/>
                <a:ea typeface="Times New Roman" pitchFamily="18" charset="0"/>
                <a:cs typeface="Times New Roman" pitchFamily="18" charset="0"/>
              </a:rPr>
              <a:t>де реалізується розподіл відповідно молекул або іонів між фазами. </a:t>
            </a:r>
            <a:endParaRPr kumimoji="0" lang="ru-RU" sz="1500" b="0" i="0" u="none" strike="noStrike" cap="none" normalizeH="0" baseline="0" dirty="0" smtClean="0">
              <a:ln>
                <a:noFill/>
              </a:ln>
              <a:effectLst/>
              <a:latin typeface="Times New Roman" pitchFamily="18" charset="0"/>
              <a:cs typeface="Times New Roman" pitchFamily="18" charset="0"/>
            </a:endParaRPr>
          </a:p>
          <a:p>
            <a:pPr marL="0" marR="0" lvl="0" indent="347663" algn="l" defTabSz="914400" rtl="0" eaLnBrk="0" fontAlgn="base" latinLnBrk="0" hangingPunct="0">
              <a:lnSpc>
                <a:spcPct val="100000"/>
              </a:lnSpc>
              <a:spcBef>
                <a:spcPct val="0"/>
              </a:spcBef>
              <a:spcAft>
                <a:spcPct val="0"/>
              </a:spcAft>
              <a:buClrTx/>
              <a:buSzTx/>
              <a:buFontTx/>
              <a:buNone/>
              <a:tabLst>
                <a:tab pos="539750" algn="l"/>
                <a:tab pos="835025" algn="l"/>
              </a:tabLst>
            </a:pPr>
            <a:r>
              <a:rPr kumimoji="0" lang="uk-UA"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a:t>
            </a:r>
            <a:r>
              <a:rPr kumimoji="0" lang="uk-UA" sz="1500" b="1" i="0" u="none" strike="noStrike" cap="none" normalizeH="0" baseline="0" dirty="0" smtClean="0">
                <a:ln>
                  <a:noFill/>
                </a:ln>
                <a:solidFill>
                  <a:schemeClr val="tx1"/>
                </a:solidFill>
                <a:effectLst/>
                <a:latin typeface="Times New Roman" pitchFamily="18" charset="0"/>
                <a:ea typeface="Tahoma" pitchFamily="34" charset="0"/>
                <a:cs typeface="Times New Roman" pitchFamily="18" charset="0"/>
              </a:rPr>
              <a:t> </a:t>
            </a:r>
            <a:r>
              <a:rPr kumimoji="0" lang="uk-UA" sz="1500" b="1" i="0" u="none" strike="noStrike" cap="none" normalizeH="0" baseline="0" dirty="0" smtClean="0">
                <a:ln>
                  <a:noFill/>
                </a:ln>
                <a:solidFill>
                  <a:srgbClr val="0000FF"/>
                </a:solidFill>
                <a:effectLst/>
                <a:latin typeface="Times New Roman" pitchFamily="18" charset="0"/>
                <a:ea typeface="Tahoma" pitchFamily="34" charset="0"/>
                <a:cs typeface="Times New Roman" pitchFamily="18" charset="0"/>
              </a:rPr>
              <a:t>молекулярної</a:t>
            </a:r>
            <a:r>
              <a:rPr kumimoji="0" lang="uk-UA" sz="1500"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 </a:t>
            </a:r>
            <a:r>
              <a:rPr kumimoji="0" lang="uk-UA"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відносять такі види хроматографії: </a:t>
            </a:r>
            <a:r>
              <a:rPr kumimoji="0" lang="uk-UA" sz="15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адсорбційну, розподільну, </a:t>
            </a:r>
            <a:r>
              <a:rPr kumimoji="0" lang="uk-UA" sz="1500" b="0"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ексклюзійну</a:t>
            </a:r>
            <a:r>
              <a:rPr kumimoji="0" lang="uk-UA" sz="15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(ситову, гель-проникну, гель-фільтраційну), афінну (</a:t>
            </a:r>
            <a:r>
              <a:rPr kumimoji="0" lang="uk-UA" sz="1500" b="0"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біоспецифічну</a:t>
            </a:r>
            <a:r>
              <a:rPr kumimoji="0" lang="uk-UA" sz="15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r>
              <a:rPr kumimoji="0" lang="uk-UA"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хроматографію. </a:t>
            </a:r>
            <a:endParaRPr kumimoji="0" lang="ru-RU" sz="15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7663" algn="l" defTabSz="914400" rtl="0" eaLnBrk="0" fontAlgn="base" latinLnBrk="0" hangingPunct="0">
              <a:lnSpc>
                <a:spcPct val="100000"/>
              </a:lnSpc>
              <a:spcBef>
                <a:spcPct val="0"/>
              </a:spcBef>
              <a:spcAft>
                <a:spcPct val="0"/>
              </a:spcAft>
              <a:buClrTx/>
              <a:buSzTx/>
              <a:buFontTx/>
              <a:buNone/>
              <a:tabLst>
                <a:tab pos="539750" algn="l"/>
                <a:tab pos="835025" algn="l"/>
              </a:tabLst>
            </a:pPr>
            <a:r>
              <a:rPr kumimoji="0" lang="uk-UA"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a:t>
            </a:r>
            <a:r>
              <a:rPr kumimoji="0" lang="uk-UA" sz="1500" b="1" i="0" u="none" strike="noStrike" cap="none" normalizeH="0" baseline="0" dirty="0" smtClean="0">
                <a:ln>
                  <a:noFill/>
                </a:ln>
                <a:solidFill>
                  <a:schemeClr val="tx1"/>
                </a:solidFill>
                <a:effectLst/>
                <a:latin typeface="Times New Roman" pitchFamily="18" charset="0"/>
                <a:ea typeface="Tahoma" pitchFamily="34" charset="0"/>
                <a:cs typeface="Times New Roman" pitchFamily="18" charset="0"/>
              </a:rPr>
              <a:t> </a:t>
            </a:r>
            <a:r>
              <a:rPr kumimoji="0" lang="uk-UA" sz="1500" b="1" i="0" u="none" strike="noStrike" cap="none" normalizeH="0" baseline="0" dirty="0" smtClean="0">
                <a:ln>
                  <a:noFill/>
                </a:ln>
                <a:solidFill>
                  <a:srgbClr val="0000FF"/>
                </a:solidFill>
                <a:effectLst/>
                <a:latin typeface="Times New Roman" pitchFamily="18" charset="0"/>
                <a:ea typeface="Tahoma" pitchFamily="34" charset="0"/>
                <a:cs typeface="Times New Roman" pitchFamily="18" charset="0"/>
              </a:rPr>
              <a:t>іонообмінної</a:t>
            </a:r>
            <a:r>
              <a:rPr kumimoji="0" lang="uk-UA"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500" b="0"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йонну</a:t>
            </a:r>
            <a:r>
              <a:rPr kumimoji="0" lang="uk-UA" sz="15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15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uk-UA" sz="1500" b="0"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лігандообмінну</a:t>
            </a:r>
            <a:r>
              <a:rPr kumimoji="0" lang="uk-UA" sz="15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осадову. </a:t>
            </a:r>
            <a:endParaRPr kumimoji="0" lang="ru-RU" sz="15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347663" algn="l" defTabSz="914400" rtl="0" eaLnBrk="0" fontAlgn="base" latinLnBrk="0" hangingPunct="0">
              <a:lnSpc>
                <a:spcPct val="100000"/>
              </a:lnSpc>
              <a:spcBef>
                <a:spcPct val="0"/>
              </a:spcBef>
              <a:spcAft>
                <a:spcPct val="0"/>
              </a:spcAft>
              <a:buClrTx/>
              <a:buSzTx/>
              <a:buFontTx/>
              <a:buNone/>
              <a:tabLst>
                <a:tab pos="539750" algn="l"/>
                <a:tab pos="835025" algn="l"/>
              </a:tabLst>
            </a:pPr>
            <a:r>
              <a:rPr kumimoji="0" lang="uk-UA" sz="1500" i="0" u="none" strike="noStrike" cap="none" normalizeH="0" baseline="0" dirty="0" smtClean="0">
                <a:ln>
                  <a:noFill/>
                </a:ln>
                <a:solidFill>
                  <a:schemeClr val="tx1"/>
                </a:solidFill>
                <a:effectLst/>
                <a:latin typeface="Times New Roman" pitchFamily="18" charset="0"/>
                <a:ea typeface="Tahoma" pitchFamily="34" charset="0"/>
                <a:cs typeface="Times New Roman" pitchFamily="18" charset="0"/>
              </a:rPr>
              <a:t>В</a:t>
            </a:r>
            <a:r>
              <a:rPr kumimoji="0" lang="uk-UA" sz="1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межах цієї класифікації розрізняють види хроматографії за</a:t>
            </a:r>
            <a:r>
              <a:rPr kumimoji="0" lang="uk-UA" sz="1500" b="1" i="0" u="none" strike="noStrike" cap="none" normalizeH="0" baseline="0" dirty="0" smtClean="0">
                <a:ln>
                  <a:noFill/>
                </a:ln>
                <a:solidFill>
                  <a:schemeClr val="tx1"/>
                </a:solidFill>
                <a:effectLst/>
                <a:latin typeface="Times New Roman" pitchFamily="18" charset="0"/>
                <a:ea typeface="Tahoma" pitchFamily="34" charset="0"/>
                <a:cs typeface="Times New Roman" pitchFamily="18" charset="0"/>
              </a:rPr>
              <a:t> </a:t>
            </a:r>
            <a:r>
              <a:rPr kumimoji="0" lang="uk-UA" sz="1500" b="1" i="0" u="none" strike="noStrike" cap="none" normalizeH="0" baseline="0" dirty="0" smtClean="0">
                <a:ln>
                  <a:noFill/>
                </a:ln>
                <a:solidFill>
                  <a:srgbClr val="FF0000"/>
                </a:solidFill>
                <a:effectLst/>
                <a:latin typeface="Times New Roman" pitchFamily="18" charset="0"/>
                <a:ea typeface="Tahoma" pitchFamily="34" charset="0"/>
                <a:cs typeface="Times New Roman" pitchFamily="18" charset="0"/>
              </a:rPr>
              <a:t>механізмом розділення</a:t>
            </a:r>
            <a:r>
              <a:rPr kumimoji="0" lang="uk-UA" sz="15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uk-UA"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 природою елементарного акту, відповідального за процес розділення.</a:t>
            </a:r>
            <a:endParaRPr kumimoji="0" lang="ru-RU" sz="15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7663" algn="l" defTabSz="914400" rtl="0" eaLnBrk="0" fontAlgn="base" latinLnBrk="0" hangingPunct="0">
              <a:lnSpc>
                <a:spcPct val="100000"/>
              </a:lnSpc>
              <a:spcBef>
                <a:spcPct val="0"/>
              </a:spcBef>
              <a:spcAft>
                <a:spcPct val="0"/>
              </a:spcAft>
              <a:buClrTx/>
              <a:buSzTx/>
              <a:buFontTx/>
              <a:buNone/>
              <a:tabLst>
                <a:tab pos="539750" algn="l"/>
                <a:tab pos="835025" algn="l"/>
              </a:tabLst>
            </a:pPr>
            <a:r>
              <a:rPr kumimoji="0" lang="uk-UA" sz="15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Основні механізми розділення </a:t>
            </a:r>
            <a:r>
              <a:rPr kumimoji="0" lang="uk-UA"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сорбція, розподіл, </a:t>
            </a:r>
            <a:r>
              <a:rPr kumimoji="0" lang="uk-UA" sz="15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йонний</a:t>
            </a:r>
            <a:r>
              <a:rPr kumimoji="0" lang="uk-UA"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обмін, утворення малорозчинних сполук і міграція.  На практиці часто застосовується декілька механізмів розділення одночасно (адсорбційно-розподільчий, </a:t>
            </a:r>
            <a:r>
              <a:rPr kumimoji="0" lang="uk-UA" sz="15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адсорбційно-ексклюзійний</a:t>
            </a:r>
            <a:r>
              <a:rPr kumimoji="0" lang="uk-UA"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тощо). </a:t>
            </a:r>
            <a:endParaRPr kumimoji="0" lang="ru-RU" sz="15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7663" algn="l" defTabSz="914400" rtl="0" eaLnBrk="0" fontAlgn="base" latinLnBrk="0" hangingPunct="0">
              <a:lnSpc>
                <a:spcPct val="100000"/>
              </a:lnSpc>
              <a:spcBef>
                <a:spcPct val="0"/>
              </a:spcBef>
              <a:spcAft>
                <a:spcPct val="0"/>
              </a:spcAft>
              <a:buClrTx/>
              <a:buSzTx/>
              <a:buFontTx/>
              <a:buNone/>
              <a:tabLst>
                <a:tab pos="539750" algn="l"/>
                <a:tab pos="835025" algn="l"/>
              </a:tabLst>
            </a:pPr>
            <a:r>
              <a:rPr kumimoji="0" lang="uk-UA" sz="1500" b="1" i="0" u="none" strike="noStrike" cap="none" normalizeH="0" baseline="0" dirty="0" smtClean="0">
                <a:ln>
                  <a:noFill/>
                </a:ln>
                <a:solidFill>
                  <a:srgbClr val="FF0000"/>
                </a:solidFill>
                <a:effectLst/>
                <a:latin typeface="Times New Roman" pitchFamily="18" charset="0"/>
                <a:ea typeface="Tahoma" pitchFamily="34" charset="0"/>
                <a:cs typeface="Times New Roman" pitchFamily="18" charset="0"/>
              </a:rPr>
              <a:t>1. Сорбція</a:t>
            </a:r>
            <a:r>
              <a:rPr kumimoji="0" lang="uk-UA"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процес поглинання газів, парів і розчиненої речовини твердими чи рідкими сорбентами. Поділяється на три види: адсорбція, абсорбція і капілярна конденсація.</a:t>
            </a:r>
            <a:endParaRPr kumimoji="0" lang="ru-RU" sz="15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7663" algn="l" defTabSz="914400" rtl="0" eaLnBrk="0" fontAlgn="base" latinLnBrk="0" hangingPunct="0">
              <a:lnSpc>
                <a:spcPct val="100000"/>
              </a:lnSpc>
              <a:spcBef>
                <a:spcPct val="0"/>
              </a:spcBef>
              <a:spcAft>
                <a:spcPct val="0"/>
              </a:spcAft>
              <a:buClrTx/>
              <a:buSzTx/>
              <a:buFontTx/>
              <a:buNone/>
              <a:tabLst>
                <a:tab pos="539750" algn="l"/>
                <a:tab pos="835025" algn="l"/>
              </a:tabLst>
            </a:pPr>
            <a:r>
              <a:rPr kumimoji="0" lang="uk-UA"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	адсорбція – концентрування компонентів на поверхні розділу між газовою або рідкою фазою та твердою фазою – поглинання поверхнею твердої фази</a:t>
            </a:r>
            <a:r>
              <a:rPr kumimoji="0" lang="uk-UA" sz="1500" b="0" i="1" u="none" strike="noStrike" cap="none" normalizeH="0" baseline="0" dirty="0" smtClean="0">
                <a:ln>
                  <a:noFill/>
                </a:ln>
                <a:solidFill>
                  <a:schemeClr val="tx1"/>
                </a:solidFill>
                <a:effectLst/>
                <a:latin typeface="Times New Roman" pitchFamily="18" charset="0"/>
                <a:ea typeface="Tahoma" pitchFamily="34" charset="0"/>
                <a:cs typeface="Times New Roman" pitchFamily="18" charset="0"/>
              </a:rPr>
              <a:t>.  </a:t>
            </a:r>
            <a:endParaRPr kumimoji="0" lang="ru-RU" sz="15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7663" algn="l" defTabSz="914400" rtl="0" eaLnBrk="0" fontAlgn="base" latinLnBrk="0" hangingPunct="0">
              <a:lnSpc>
                <a:spcPct val="100000"/>
              </a:lnSpc>
              <a:spcBef>
                <a:spcPct val="0"/>
              </a:spcBef>
              <a:spcAft>
                <a:spcPct val="0"/>
              </a:spcAft>
              <a:buClrTx/>
              <a:buSzTx/>
              <a:buFontTx/>
              <a:buNone/>
              <a:tabLst>
                <a:tab pos="539750" algn="l"/>
                <a:tab pos="835025" algn="l"/>
              </a:tabLst>
            </a:pPr>
            <a:r>
              <a:rPr kumimoji="0" lang="uk-UA"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	абсорбція – розподіл компонентів у всьому об'ємі твердої  чи рідкої фази – поглинання усім об'ємом твердої  чи рідкої фази;</a:t>
            </a:r>
            <a:endParaRPr kumimoji="0" lang="ru-RU" sz="15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7663" algn="l" defTabSz="914400" rtl="0" eaLnBrk="0" fontAlgn="base" latinLnBrk="0" hangingPunct="0">
              <a:lnSpc>
                <a:spcPct val="100000"/>
              </a:lnSpc>
              <a:spcBef>
                <a:spcPct val="0"/>
              </a:spcBef>
              <a:spcAft>
                <a:spcPct val="0"/>
              </a:spcAft>
              <a:buClrTx/>
              <a:buSzTx/>
              <a:buFontTx/>
              <a:buNone/>
              <a:tabLst>
                <a:tab pos="539750" algn="l"/>
                <a:tab pos="835025" algn="l"/>
              </a:tabLst>
            </a:pPr>
            <a:r>
              <a:rPr kumimoji="0" lang="uk-UA"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капілярна конденсація – утворення рідкої фази в порах і капілярах твердого </a:t>
            </a:r>
            <a:r>
              <a:rPr kumimoji="0" lang="uk-UA" sz="1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сорбента</a:t>
            </a:r>
            <a:r>
              <a:rPr kumimoji="0" lang="uk-UA"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при поглинанні пари речовини.</a:t>
            </a:r>
            <a:r>
              <a:rPr kumimoji="0" lang="uk-UA" sz="1500" b="0" i="1" u="none" strike="noStrike" cap="none" normalizeH="0" baseline="0" dirty="0" smtClean="0">
                <a:ln>
                  <a:noFill/>
                </a:ln>
                <a:solidFill>
                  <a:schemeClr val="tx1"/>
                </a:solidFill>
                <a:effectLst/>
                <a:latin typeface="+mj-lt"/>
                <a:ea typeface="Tahoma" pitchFamily="34" charset="0"/>
                <a:cs typeface="Tahoma" pitchFamily="34" charset="0"/>
              </a:rPr>
              <a:t> </a:t>
            </a:r>
            <a:endParaRPr kumimoji="0" lang="uk-UA" sz="1500" b="0" i="0" u="none" strike="noStrike" cap="none" normalizeH="0" baseline="0" dirty="0" smtClean="0">
              <a:ln>
                <a:noFill/>
              </a:ln>
              <a:solidFill>
                <a:schemeClr val="tx1"/>
              </a:solidFill>
              <a:effectLst/>
              <a:latin typeface="+mj-lt"/>
            </a:endParaRPr>
          </a:p>
        </p:txBody>
      </p:sp>
      <p:pic>
        <p:nvPicPr>
          <p:cNvPr id="8" name="Рисунок 7"/>
          <p:cNvPicPr/>
          <p:nvPr/>
        </p:nvPicPr>
        <p:blipFill>
          <a:blip r:embed="rId2" cstate="print">
            <a:lum bright="-12000" contrast="30000"/>
          </a:blip>
          <a:srcRect t="46594" r="-42"/>
          <a:stretch>
            <a:fillRect/>
          </a:stretch>
        </p:blipFill>
        <p:spPr bwMode="auto">
          <a:xfrm>
            <a:off x="5286380" y="5357826"/>
            <a:ext cx="3857620" cy="1500174"/>
          </a:xfrm>
          <a:prstGeom prst="rect">
            <a:avLst/>
          </a:prstGeom>
          <a:noFill/>
          <a:ln w="9525">
            <a:noFill/>
            <a:miter lim="800000"/>
            <a:headEnd/>
            <a:tailEnd/>
          </a:ln>
        </p:spPr>
      </p:pic>
      <p:sp>
        <p:nvSpPr>
          <p:cNvPr id="3640322" name="Rectangle 2"/>
          <p:cNvSpPr>
            <a:spLocks noChangeArrowheads="1"/>
          </p:cNvSpPr>
          <p:nvPr/>
        </p:nvSpPr>
        <p:spPr bwMode="auto">
          <a:xfrm>
            <a:off x="285720" y="5535856"/>
            <a:ext cx="4857784" cy="95410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7663" algn="just" defTabSz="914400" rtl="0" eaLnBrk="1" fontAlgn="base" latinLnBrk="0" hangingPunct="1">
              <a:lnSpc>
                <a:spcPct val="100000"/>
              </a:lnSpc>
              <a:spcBef>
                <a:spcPct val="0"/>
              </a:spcBef>
              <a:spcAft>
                <a:spcPct val="0"/>
              </a:spcAft>
              <a:buClrTx/>
              <a:buSzTx/>
              <a:buFontTx/>
              <a:buNone/>
              <a:tabLst/>
            </a:pPr>
            <a:r>
              <a:rPr kumimoji="0" lang="uk-UA" sz="1400" b="0" u="none" strike="noStrike" cap="none" normalizeH="0" baseline="0" dirty="0" smtClean="0">
                <a:ln>
                  <a:noFill/>
                </a:ln>
                <a:effectLst/>
                <a:latin typeface="Times New Roman" pitchFamily="18" charset="0"/>
                <a:ea typeface="Tahoma" pitchFamily="34" charset="0"/>
                <a:cs typeface="Times New Roman" pitchFamily="18" charset="0"/>
              </a:rPr>
              <a:t>В</a:t>
            </a:r>
            <a:r>
              <a:rPr kumimoji="0" lang="uk-UA" sz="1400" b="1"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 адсорбційній</a:t>
            </a:r>
            <a:r>
              <a:rPr kumimoji="0" lang="uk-UA" sz="1400" b="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 </a:t>
            </a:r>
            <a:r>
              <a:rPr kumimoji="0" lang="uk-UA" sz="1400" b="0" u="none" strike="noStrike" cap="none" normalizeH="0" baseline="0" dirty="0" smtClean="0">
                <a:ln>
                  <a:noFill/>
                </a:ln>
                <a:effectLst/>
                <a:latin typeface="Times New Roman" pitchFamily="18" charset="0"/>
                <a:ea typeface="Times New Roman" pitchFamily="18" charset="0"/>
                <a:cs typeface="Times New Roman" pitchFamily="18" charset="0"/>
              </a:rPr>
              <a:t>хроматографії нерухома фаза є твердою речовиною, на якій адсорбуються компоненти проби. Рухома фаза </a:t>
            </a:r>
            <a:r>
              <a:rPr lang="uk-UA" sz="1400" dirty="0" smtClean="0">
                <a:latin typeface="Times New Roman" pitchFamily="18" charset="0"/>
                <a:ea typeface="Times New Roman" pitchFamily="18" charset="0"/>
                <a:cs typeface="Times New Roman" pitchFamily="18" charset="0"/>
              </a:rPr>
              <a:t>рі</a:t>
            </a:r>
            <a:r>
              <a:rPr kumimoji="0" lang="uk-UA" sz="1400" b="0" u="none" strike="noStrike" cap="none" normalizeH="0" baseline="0" dirty="0" smtClean="0">
                <a:ln>
                  <a:noFill/>
                </a:ln>
                <a:effectLst/>
                <a:latin typeface="Times New Roman" pitchFamily="18" charset="0"/>
                <a:ea typeface="Times New Roman" pitchFamily="18" charset="0"/>
                <a:cs typeface="Times New Roman" pitchFamily="18" charset="0"/>
              </a:rPr>
              <a:t>дина або газом: компоненти розподіляються між двома фазами в результаті процесів сорбція-десорбція.</a:t>
            </a:r>
            <a:endParaRPr kumimoji="0" lang="uk-UA" sz="1800" b="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Прямая соединительная линия 12"/>
          <p:cNvCxnSpPr/>
          <p:nvPr/>
        </p:nvCxnSpPr>
        <p:spPr>
          <a:xfrm>
            <a:off x="500034" y="6357958"/>
            <a:ext cx="8429684" cy="0"/>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14" name="Прямая соединительная линия 13"/>
          <p:cNvCxnSpPr/>
          <p:nvPr/>
        </p:nvCxnSpPr>
        <p:spPr>
          <a:xfrm>
            <a:off x="357158" y="1142984"/>
            <a:ext cx="8429684" cy="0"/>
          </a:xfrm>
          <a:prstGeom prst="line">
            <a:avLst/>
          </a:prstGeom>
          <a:ln/>
        </p:spPr>
        <p:style>
          <a:lnRef idx="2">
            <a:schemeClr val="accent2"/>
          </a:lnRef>
          <a:fillRef idx="0">
            <a:schemeClr val="accent2"/>
          </a:fillRef>
          <a:effectRef idx="1">
            <a:schemeClr val="accent2"/>
          </a:effectRef>
          <a:fontRef idx="minor">
            <a:schemeClr val="tx1"/>
          </a:fontRef>
        </p:style>
      </p:cxnSp>
      <p:sp>
        <p:nvSpPr>
          <p:cNvPr id="9" name="AutoShape 2" descr="Сложение векторов перемещени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8056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641345" name="Rectangle 1"/>
          <p:cNvSpPr>
            <a:spLocks noChangeArrowheads="1"/>
          </p:cNvSpPr>
          <p:nvPr/>
        </p:nvSpPr>
        <p:spPr bwMode="auto">
          <a:xfrm>
            <a:off x="428596" y="1198466"/>
            <a:ext cx="8358246" cy="452431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77800" marR="0" lvl="0" indent="-177800" algn="just" defTabSz="914400" rtl="0" eaLnBrk="1" fontAlgn="base" latinLnBrk="0" hangingPunct="1">
              <a:lnSpc>
                <a:spcPct val="100000"/>
              </a:lnSpc>
              <a:spcBef>
                <a:spcPct val="0"/>
              </a:spcBef>
              <a:spcAft>
                <a:spcPct val="0"/>
              </a:spcAft>
              <a:buClrTx/>
              <a:buSzTx/>
              <a:buFontTx/>
              <a:buNone/>
              <a:tabLst>
                <a:tab pos="630238" algn="l"/>
              </a:tabLst>
            </a:pPr>
            <a:r>
              <a:rPr lang="uk-UA" sz="1500" b="1" dirty="0" smtClean="0">
                <a:solidFill>
                  <a:srgbClr val="FF0000"/>
                </a:solidFill>
                <a:latin typeface="+mj-lt"/>
                <a:ea typeface="Calibri" pitchFamily="34" charset="0"/>
                <a:cs typeface="Times New Roman" pitchFamily="18" charset="0"/>
              </a:rPr>
              <a:t>2. </a:t>
            </a:r>
            <a:r>
              <a:rPr lang="uk-UA" sz="1600" b="1" dirty="0" smtClean="0">
                <a:solidFill>
                  <a:srgbClr val="FF0000"/>
                </a:solidFill>
                <a:latin typeface="Times New Roman" pitchFamily="18" charset="0"/>
                <a:ea typeface="Calibri" pitchFamily="34" charset="0"/>
                <a:cs typeface="Times New Roman" pitchFamily="18" charset="0"/>
              </a:rPr>
              <a:t>Розподіл</a:t>
            </a:r>
            <a:r>
              <a:rPr lang="uk-UA" sz="1600" dirty="0" smtClean="0">
                <a:solidFill>
                  <a:srgbClr val="FF0000"/>
                </a:solidFill>
                <a:latin typeface="Times New Roman" pitchFamily="18" charset="0"/>
                <a:ea typeface="Calibri" pitchFamily="34" charset="0"/>
                <a:cs typeface="Times New Roman" pitchFamily="18" charset="0"/>
              </a:rPr>
              <a:t> </a:t>
            </a:r>
            <a:r>
              <a:rPr lang="uk-UA" sz="1600" dirty="0" smtClean="0">
                <a:latin typeface="Times New Roman" pitchFamily="18" charset="0"/>
                <a:ea typeface="Calibri" pitchFamily="34" charset="0"/>
                <a:cs typeface="Times New Roman" pitchFamily="18" charset="0"/>
              </a:rPr>
              <a:t>розчиненої речовини між двома рідкими фазами, які не змішуються.</a:t>
            </a:r>
            <a:r>
              <a:rPr lang="uk-UA" sz="1600" dirty="0" smtClean="0">
                <a:solidFill>
                  <a:srgbClr val="000000"/>
                </a:solidFill>
                <a:latin typeface="Times New Roman" pitchFamily="18" charset="0"/>
                <a:ea typeface="Calibri" pitchFamily="34" charset="0"/>
                <a:cs typeface="Times New Roman" pitchFamily="18" charset="0"/>
              </a:rPr>
              <a:t> Розділення в розподільній хроматографії відбувається за рахунок розподілу хімічних сполук між двома рідкими фазами – нерухомою та рухомою. </a:t>
            </a:r>
            <a:endParaRPr lang="ru-RU" sz="1600" dirty="0" smtClean="0">
              <a:solidFill>
                <a:srgbClr val="000000"/>
              </a:solidFill>
              <a:latin typeface="Times New Roman" pitchFamily="18" charset="0"/>
              <a:ea typeface="Calibri" pitchFamily="34" charset="0"/>
              <a:cs typeface="Times New Roman" pitchFamily="18" charset="0"/>
            </a:endParaRPr>
          </a:p>
          <a:p>
            <a:pPr marL="177800" marR="0" lvl="0" indent="-177800" algn="just" defTabSz="914400" rtl="0" eaLnBrk="0" fontAlgn="base" latinLnBrk="0" hangingPunct="0">
              <a:lnSpc>
                <a:spcPct val="100000"/>
              </a:lnSpc>
              <a:spcBef>
                <a:spcPct val="0"/>
              </a:spcBef>
              <a:spcAft>
                <a:spcPct val="0"/>
              </a:spcAft>
              <a:buClrTx/>
              <a:buSzTx/>
              <a:buFontTx/>
              <a:buNone/>
              <a:tabLst>
                <a:tab pos="630238" algn="l"/>
              </a:tabLst>
            </a:pPr>
            <a:r>
              <a:rPr lang="uk-UA" sz="1600" dirty="0" smtClean="0">
                <a:solidFill>
                  <a:srgbClr val="FF0000"/>
                </a:solidFill>
                <a:latin typeface="Times New Roman" pitchFamily="18" charset="0"/>
                <a:ea typeface="Calibri" pitchFamily="34" charset="0"/>
                <a:cs typeface="Times New Roman" pitchFamily="18" charset="0"/>
              </a:rPr>
              <a:t>3. </a:t>
            </a:r>
            <a:r>
              <a:rPr lang="uk-UA" sz="1600" b="1" dirty="0" err="1" smtClean="0">
                <a:solidFill>
                  <a:srgbClr val="FF0000"/>
                </a:solidFill>
                <a:latin typeface="Times New Roman" pitchFamily="18" charset="0"/>
                <a:ea typeface="Calibri" pitchFamily="34" charset="0"/>
                <a:cs typeface="Times New Roman" pitchFamily="18" charset="0"/>
              </a:rPr>
              <a:t>Йонний</a:t>
            </a:r>
            <a:r>
              <a:rPr lang="uk-UA" sz="1600" b="1" dirty="0" smtClean="0">
                <a:solidFill>
                  <a:srgbClr val="FF0000"/>
                </a:solidFill>
                <a:latin typeface="Times New Roman" pitchFamily="18" charset="0"/>
                <a:ea typeface="Calibri" pitchFamily="34" charset="0"/>
                <a:cs typeface="Times New Roman" pitchFamily="18" charset="0"/>
              </a:rPr>
              <a:t> обмін </a:t>
            </a:r>
            <a:r>
              <a:rPr lang="uk-UA" sz="1600" dirty="0" smtClean="0">
                <a:solidFill>
                  <a:srgbClr val="000000"/>
                </a:solidFill>
                <a:latin typeface="Times New Roman" pitchFamily="18" charset="0"/>
                <a:ea typeface="Calibri" pitchFamily="34" charset="0"/>
                <a:cs typeface="Times New Roman" pitchFamily="18" charset="0"/>
              </a:rPr>
              <a:t>– </a:t>
            </a:r>
            <a:r>
              <a:rPr lang="uk-UA" sz="1600" dirty="0" smtClean="0">
                <a:latin typeface="Times New Roman" pitchFamily="18" charset="0"/>
                <a:ea typeface="Calibri" pitchFamily="34" charset="0"/>
                <a:cs typeface="Times New Roman" pitchFamily="18" charset="0"/>
              </a:rPr>
              <a:t>реакція обміну </a:t>
            </a:r>
            <a:r>
              <a:rPr lang="uk-UA" sz="1600" dirty="0" err="1" smtClean="0">
                <a:latin typeface="Times New Roman" pitchFamily="18" charset="0"/>
                <a:ea typeface="Calibri" pitchFamily="34" charset="0"/>
                <a:cs typeface="Times New Roman" pitchFamily="18" charset="0"/>
              </a:rPr>
              <a:t>йонів</a:t>
            </a:r>
            <a:r>
              <a:rPr lang="uk-UA" sz="1600" dirty="0" smtClean="0">
                <a:latin typeface="Times New Roman" pitchFamily="18" charset="0"/>
                <a:ea typeface="Calibri" pitchFamily="34" charset="0"/>
                <a:cs typeface="Times New Roman" pitchFamily="18" charset="0"/>
              </a:rPr>
              <a:t> між рухомою і нерухомою фазами. Звичайно нерухома фаза – це тверда малорозчинна сполука, здатна обмінювати свої </a:t>
            </a:r>
            <a:r>
              <a:rPr lang="uk-UA" sz="1600" dirty="0" err="1" smtClean="0">
                <a:latin typeface="Times New Roman" pitchFamily="18" charset="0"/>
                <a:ea typeface="Calibri" pitchFamily="34" charset="0"/>
                <a:cs typeface="Times New Roman" pitchFamily="18" charset="0"/>
              </a:rPr>
              <a:t>йони</a:t>
            </a:r>
            <a:r>
              <a:rPr lang="uk-UA" sz="1600" dirty="0" smtClean="0">
                <a:latin typeface="Times New Roman" pitchFamily="18" charset="0"/>
                <a:ea typeface="Calibri" pitchFamily="34" charset="0"/>
                <a:cs typeface="Times New Roman" pitchFamily="18" charset="0"/>
              </a:rPr>
              <a:t> . </a:t>
            </a:r>
            <a:endParaRPr lang="ru-RU" sz="1600" dirty="0" smtClean="0">
              <a:latin typeface="Times New Roman" pitchFamily="18" charset="0"/>
              <a:ea typeface="Calibri" pitchFamily="34" charset="0"/>
              <a:cs typeface="Times New Roman" pitchFamily="18" charset="0"/>
            </a:endParaRPr>
          </a:p>
          <a:p>
            <a:pPr marR="0" lvl="0" indent="180975" algn="just" defTabSz="914400" rtl="0" eaLnBrk="0" fontAlgn="base" latinLnBrk="0" hangingPunct="0">
              <a:lnSpc>
                <a:spcPct val="100000"/>
              </a:lnSpc>
              <a:spcBef>
                <a:spcPct val="0"/>
              </a:spcBef>
              <a:spcAft>
                <a:spcPct val="0"/>
              </a:spcAft>
              <a:buClrTx/>
              <a:buSzTx/>
              <a:buFontTx/>
              <a:buNone/>
              <a:tabLst>
                <a:tab pos="630238" algn="l"/>
              </a:tabLst>
            </a:pPr>
            <a:r>
              <a:rPr lang="uk-UA" sz="1600" dirty="0" smtClean="0">
                <a:solidFill>
                  <a:srgbClr val="000000"/>
                </a:solidFill>
                <a:latin typeface="Times New Roman" pitchFamily="18" charset="0"/>
                <a:ea typeface="Calibri" pitchFamily="34" charset="0"/>
                <a:cs typeface="Times New Roman" pitchFamily="18" charset="0"/>
              </a:rPr>
              <a:t>У основі </a:t>
            </a:r>
            <a:r>
              <a:rPr lang="uk-UA" sz="1600" dirty="0" smtClean="0">
                <a:solidFill>
                  <a:srgbClr val="0000FF"/>
                </a:solidFill>
                <a:latin typeface="Times New Roman" pitchFamily="18" charset="0"/>
                <a:ea typeface="Calibri" pitchFamily="34" charset="0"/>
                <a:cs typeface="Times New Roman" pitchFamily="18" charset="0"/>
              </a:rPr>
              <a:t>іонообмінної</a:t>
            </a:r>
            <a:r>
              <a:rPr lang="uk-UA" sz="1600" dirty="0" smtClean="0">
                <a:solidFill>
                  <a:srgbClr val="000000"/>
                </a:solidFill>
                <a:latin typeface="Times New Roman" pitchFamily="18" charset="0"/>
                <a:ea typeface="Calibri" pitchFamily="34" charset="0"/>
                <a:cs typeface="Times New Roman" pitchFamily="18" charset="0"/>
              </a:rPr>
              <a:t>  (</a:t>
            </a:r>
            <a:r>
              <a:rPr lang="uk-UA" sz="1600" dirty="0" err="1" smtClean="0">
                <a:solidFill>
                  <a:srgbClr val="0000FF"/>
                </a:solidFill>
                <a:latin typeface="Times New Roman" pitchFamily="18" charset="0"/>
                <a:ea typeface="Calibri" pitchFamily="34" charset="0"/>
                <a:cs typeface="Times New Roman" pitchFamily="18" charset="0"/>
              </a:rPr>
              <a:t>йонної</a:t>
            </a:r>
            <a:r>
              <a:rPr lang="uk-UA" sz="1600" dirty="0" smtClean="0">
                <a:solidFill>
                  <a:srgbClr val="0000FF"/>
                </a:solidFill>
                <a:latin typeface="Times New Roman" pitchFamily="18" charset="0"/>
                <a:ea typeface="Calibri" pitchFamily="34" charset="0"/>
                <a:cs typeface="Times New Roman" pitchFamily="18" charset="0"/>
              </a:rPr>
              <a:t> ) </a:t>
            </a:r>
            <a:r>
              <a:rPr lang="uk-UA" sz="1600" dirty="0" smtClean="0">
                <a:solidFill>
                  <a:srgbClr val="000000"/>
                </a:solidFill>
                <a:latin typeface="Times New Roman" pitchFamily="18" charset="0"/>
                <a:ea typeface="Calibri" pitchFamily="34" charset="0"/>
                <a:cs typeface="Times New Roman" pitchFamily="18" charset="0"/>
              </a:rPr>
              <a:t>хроматографії – хімічна реакція іонного обміну, різна здатність іонів до реакцій іонного обміну з фіксованими іонами сорбенту, які утворюються у результаті дисоціації </a:t>
            </a:r>
            <a:r>
              <a:rPr lang="uk-UA" sz="1600" dirty="0" err="1" smtClean="0">
                <a:solidFill>
                  <a:srgbClr val="000000"/>
                </a:solidFill>
                <a:latin typeface="Times New Roman" pitchFamily="18" charset="0"/>
                <a:ea typeface="Calibri" pitchFamily="34" charset="0"/>
                <a:cs typeface="Times New Roman" pitchFamily="18" charset="0"/>
              </a:rPr>
              <a:t>іоногенних</a:t>
            </a:r>
            <a:r>
              <a:rPr lang="uk-UA" sz="1600" dirty="0" smtClean="0">
                <a:solidFill>
                  <a:srgbClr val="000000"/>
                </a:solidFill>
                <a:latin typeface="Times New Roman" pitchFamily="18" charset="0"/>
                <a:ea typeface="Calibri" pitchFamily="34" charset="0"/>
                <a:cs typeface="Times New Roman" pitchFamily="18" charset="0"/>
              </a:rPr>
              <a:t> груп останнього. </a:t>
            </a:r>
          </a:p>
          <a:p>
            <a:pPr marL="177800" marR="0" lvl="0" indent="-177800" algn="just" defTabSz="914400" rtl="0" eaLnBrk="0" fontAlgn="base" latinLnBrk="0" hangingPunct="0">
              <a:lnSpc>
                <a:spcPct val="100000"/>
              </a:lnSpc>
              <a:spcBef>
                <a:spcPct val="0"/>
              </a:spcBef>
              <a:spcAft>
                <a:spcPct val="0"/>
              </a:spcAft>
              <a:buClrTx/>
              <a:buSzTx/>
              <a:tabLst>
                <a:tab pos="630238" algn="l"/>
              </a:tabLst>
            </a:pPr>
            <a:r>
              <a:rPr lang="uk-UA" sz="1600" dirty="0" smtClean="0">
                <a:solidFill>
                  <a:srgbClr val="FF0000"/>
                </a:solidFill>
                <a:latin typeface="Times New Roman" pitchFamily="18" charset="0"/>
                <a:ea typeface="Calibri" pitchFamily="34" charset="0"/>
                <a:cs typeface="Times New Roman" pitchFamily="18" charset="0"/>
              </a:rPr>
              <a:t>4</a:t>
            </a:r>
            <a:r>
              <a:rPr lang="uk-UA" sz="1600" b="1" dirty="0" smtClean="0">
                <a:solidFill>
                  <a:srgbClr val="FF0000"/>
                </a:solidFill>
                <a:latin typeface="Times New Roman" pitchFamily="18" charset="0"/>
                <a:ea typeface="Calibri" pitchFamily="34" charset="0"/>
                <a:cs typeface="Times New Roman" pitchFamily="18" charset="0"/>
              </a:rPr>
              <a:t>. Утворення малорозчинних сполук</a:t>
            </a:r>
            <a:r>
              <a:rPr lang="uk-UA" sz="1600" dirty="0" smtClean="0">
                <a:solidFill>
                  <a:srgbClr val="FF0000"/>
                </a:solidFill>
                <a:latin typeface="Times New Roman" pitchFamily="18" charset="0"/>
                <a:ea typeface="Calibri" pitchFamily="34" charset="0"/>
                <a:cs typeface="Times New Roman" pitchFamily="18" charset="0"/>
              </a:rPr>
              <a:t> </a:t>
            </a:r>
            <a:r>
              <a:rPr lang="uk-UA" sz="1600" dirty="0" smtClean="0">
                <a:latin typeface="Times New Roman" pitchFamily="18" charset="0"/>
                <a:ea typeface="Calibri" pitchFamily="34" charset="0"/>
                <a:cs typeface="Times New Roman" pitchFamily="18" charset="0"/>
              </a:rPr>
              <a:t>відбувається між компонентами рухомої фази з речовинами, які входять до складу нерухомої фази. Рівноважна концентрація речовини в рухомій фазі залежить від добутку розчинності утвореної малорозчинної сполуки. </a:t>
            </a:r>
            <a:endParaRPr lang="ru-RU" sz="1600" dirty="0" smtClean="0">
              <a:latin typeface="Times New Roman" pitchFamily="18" charset="0"/>
              <a:ea typeface="Calibri" pitchFamily="34" charset="0"/>
              <a:cs typeface="Times New Roman" pitchFamily="18" charset="0"/>
            </a:endParaRPr>
          </a:p>
          <a:p>
            <a:pPr lvl="0" indent="361950" algn="just" fontAlgn="base">
              <a:spcBef>
                <a:spcPct val="0"/>
              </a:spcBef>
              <a:spcAft>
                <a:spcPct val="0"/>
              </a:spcAft>
              <a:tabLst>
                <a:tab pos="608013" algn="l"/>
              </a:tabLst>
            </a:pPr>
            <a:r>
              <a:rPr lang="uk-UA" sz="1600" dirty="0" smtClean="0">
                <a:solidFill>
                  <a:srgbClr val="000000"/>
                </a:solidFill>
                <a:latin typeface="Times New Roman" pitchFamily="18" charset="0"/>
                <a:ea typeface="Calibri" pitchFamily="34" charset="0"/>
                <a:cs typeface="Times New Roman" pitchFamily="18" charset="0"/>
              </a:rPr>
              <a:t>Осадова хроматографія базується на різній розчинності осадів, що утворюються при взаємодії компонентів досліджуваної суміші з реагентом-осаджувачем. </a:t>
            </a:r>
          </a:p>
          <a:p>
            <a:pPr lvl="0" algn="just" fontAlgn="base">
              <a:spcBef>
                <a:spcPct val="0"/>
              </a:spcBef>
              <a:spcAft>
                <a:spcPct val="0"/>
              </a:spcAft>
              <a:tabLst>
                <a:tab pos="608013" algn="l"/>
              </a:tabLst>
            </a:pPr>
            <a:r>
              <a:rPr lang="uk-UA" sz="1600" dirty="0" smtClean="0">
                <a:solidFill>
                  <a:srgbClr val="FF0000"/>
                </a:solidFill>
                <a:latin typeface="Times New Roman" pitchFamily="18" charset="0"/>
                <a:ea typeface="Times New Roman" pitchFamily="18" charset="0"/>
                <a:cs typeface="Times New Roman" pitchFamily="18" charset="0"/>
              </a:rPr>
              <a:t>5. </a:t>
            </a:r>
            <a:r>
              <a:rPr lang="uk-UA" sz="1600" b="1" dirty="0" smtClean="0">
                <a:solidFill>
                  <a:srgbClr val="FF0000"/>
                </a:solidFill>
                <a:latin typeface="Times New Roman" pitchFamily="18" charset="0"/>
                <a:ea typeface="Times New Roman" pitchFamily="18" charset="0"/>
                <a:cs typeface="Times New Roman" pitchFamily="18" charset="0"/>
              </a:rPr>
              <a:t>Міграція </a:t>
            </a:r>
            <a:r>
              <a:rPr lang="uk-UA" sz="1600" dirty="0" smtClean="0">
                <a:solidFill>
                  <a:srgbClr val="FF0000"/>
                </a:solidFill>
                <a:latin typeface="Times New Roman" pitchFamily="18" charset="0"/>
                <a:ea typeface="Times New Roman" pitchFamily="18" charset="0"/>
                <a:cs typeface="Times New Roman" pitchFamily="18" charset="0"/>
              </a:rPr>
              <a:t>– </a:t>
            </a:r>
            <a:r>
              <a:rPr lang="uk-UA" sz="1600" dirty="0" smtClean="0">
                <a:latin typeface="Times New Roman" pitchFamily="18" charset="0"/>
                <a:ea typeface="Times New Roman" pitchFamily="18" charset="0"/>
                <a:cs typeface="Times New Roman" pitchFamily="18" charset="0"/>
              </a:rPr>
              <a:t>проникнення у внутрішні пори – затримка речовин рухомої фази в порах нерухомої фази, куди вони потрапляють за рахунок броунівського руху (міграції). </a:t>
            </a:r>
          </a:p>
          <a:p>
            <a:pPr marL="355600" lvl="0" indent="-355600" algn="just" fontAlgn="base">
              <a:spcBef>
                <a:spcPct val="0"/>
              </a:spcBef>
              <a:spcAft>
                <a:spcPct val="0"/>
              </a:spcAft>
              <a:tabLst>
                <a:tab pos="608013" algn="l"/>
              </a:tabLst>
            </a:pPr>
            <a:r>
              <a:rPr lang="uk-UA" sz="1600" dirty="0" smtClean="0">
                <a:latin typeface="Times New Roman" pitchFamily="18" charset="0"/>
                <a:ea typeface="Times New Roman" pitchFamily="18" charset="0"/>
                <a:cs typeface="Times New Roman" pitchFamily="18" charset="0"/>
              </a:rPr>
              <a:t>	Ступінь затримки залежить від розмірів молекул рухомої фази і розміру пор нерухомої.</a:t>
            </a:r>
            <a:endParaRPr lang="ru-RU" sz="1600" dirty="0" smtClean="0">
              <a:latin typeface="Times New Roman" pitchFamily="18" charset="0"/>
              <a:cs typeface="Times New Roman" pitchFamily="18" charset="0"/>
            </a:endParaRPr>
          </a:p>
          <a:p>
            <a:pPr marR="0" lvl="0" indent="180975" algn="just" defTabSz="914400" rtl="0" eaLnBrk="0" fontAlgn="base" latinLnBrk="0" hangingPunct="0">
              <a:lnSpc>
                <a:spcPct val="100000"/>
              </a:lnSpc>
              <a:spcBef>
                <a:spcPct val="0"/>
              </a:spcBef>
              <a:spcAft>
                <a:spcPct val="0"/>
              </a:spcAft>
              <a:buClrTx/>
              <a:buSzTx/>
              <a:buFontTx/>
              <a:buNone/>
              <a:tabLst>
                <a:tab pos="630238" algn="l"/>
              </a:tabLst>
            </a:pPr>
            <a:endParaRPr lang="uk-UA" sz="1600" dirty="0" smtClean="0">
              <a:solidFill>
                <a:srgbClr val="000000"/>
              </a:solidFill>
              <a:latin typeface="Times New Roman" pitchFamily="18" charset="0"/>
              <a:ea typeface="Calibri" pitchFamily="34" charset="0"/>
              <a:cs typeface="Times New Roman" pitchFamily="18" charset="0"/>
            </a:endParaRPr>
          </a:p>
          <a:p>
            <a:pPr marR="0" lvl="0" indent="180975" algn="just" defTabSz="914400" rtl="0" eaLnBrk="0" fontAlgn="base" latinLnBrk="0" hangingPunct="0">
              <a:lnSpc>
                <a:spcPct val="100000"/>
              </a:lnSpc>
              <a:spcBef>
                <a:spcPct val="0"/>
              </a:spcBef>
              <a:spcAft>
                <a:spcPct val="0"/>
              </a:spcAft>
              <a:buClrTx/>
              <a:buSzTx/>
              <a:buFontTx/>
              <a:buNone/>
              <a:tabLst>
                <a:tab pos="630238" algn="l"/>
              </a:tabLst>
            </a:pPr>
            <a:endParaRPr lang="uk-UA" sz="1600" dirty="0" smtClean="0">
              <a:solidFill>
                <a:srgbClr val="000000"/>
              </a:solidFill>
              <a:latin typeface="Times New Roman" pitchFamily="18" charset="0"/>
              <a:ea typeface="Calibri" pitchFamily="34" charset="0"/>
              <a:cs typeface="Times New Roman" pitchFamily="18" charset="0"/>
            </a:endParaRPr>
          </a:p>
        </p:txBody>
      </p:sp>
      <p:sp>
        <p:nvSpPr>
          <p:cNvPr id="7" name="Прямоугольник 6"/>
          <p:cNvSpPr/>
          <p:nvPr/>
        </p:nvSpPr>
        <p:spPr>
          <a:xfrm>
            <a:off x="3286116" y="714356"/>
            <a:ext cx="5572132" cy="369332"/>
          </a:xfrm>
          <a:prstGeom prst="rect">
            <a:avLst/>
          </a:prstGeom>
        </p:spPr>
        <p:txBody>
          <a:bodyPr wrap="square">
            <a:spAutoFit/>
          </a:bodyPr>
          <a:lstStyle/>
          <a:p>
            <a:pPr algn="r"/>
            <a:r>
              <a:rPr lang="uk-UA" dirty="0" smtClean="0"/>
              <a:t>Класифікація хроматографічних методів аналізу</a:t>
            </a:r>
            <a:endParaRPr lang="ru-RU" dirty="0" smtClean="0"/>
          </a:p>
        </p:txBody>
      </p:sp>
      <p:sp>
        <p:nvSpPr>
          <p:cNvPr id="3641347" name="AutoShape 3" descr="Похожее изображение"/>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641349" name="AutoShape 5" descr="Похожее изображение"/>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641351" name="AutoShape 7" descr="Похожее изображение"/>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Прямая соединительная линия 12"/>
          <p:cNvCxnSpPr/>
          <p:nvPr/>
        </p:nvCxnSpPr>
        <p:spPr>
          <a:xfrm>
            <a:off x="500034" y="6357958"/>
            <a:ext cx="8429684" cy="0"/>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14" name="Прямая соединительная линия 13"/>
          <p:cNvCxnSpPr/>
          <p:nvPr/>
        </p:nvCxnSpPr>
        <p:spPr>
          <a:xfrm>
            <a:off x="357158" y="1142984"/>
            <a:ext cx="8429684" cy="0"/>
          </a:xfrm>
          <a:prstGeom prst="line">
            <a:avLst/>
          </a:prstGeom>
          <a:ln/>
        </p:spPr>
        <p:style>
          <a:lnRef idx="2">
            <a:schemeClr val="accent2"/>
          </a:lnRef>
          <a:fillRef idx="0">
            <a:schemeClr val="accent2"/>
          </a:fillRef>
          <a:effectRef idx="1">
            <a:schemeClr val="accent2"/>
          </a:effectRef>
          <a:fontRef idx="minor">
            <a:schemeClr val="tx1"/>
          </a:fontRef>
        </p:style>
      </p:cxnSp>
      <p:sp>
        <p:nvSpPr>
          <p:cNvPr id="9" name="AutoShape 2" descr="Сложение векторов перемещени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8056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642369" name="Rectangle 1"/>
          <p:cNvSpPr>
            <a:spLocks noChangeArrowheads="1"/>
          </p:cNvSpPr>
          <p:nvPr/>
        </p:nvSpPr>
        <p:spPr bwMode="auto">
          <a:xfrm>
            <a:off x="142844" y="1142984"/>
            <a:ext cx="8572560" cy="263149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tabLst>
                <a:tab pos="361950" algn="l"/>
              </a:tabLst>
            </a:pPr>
            <a:r>
              <a:rPr kumimoji="0" lang="uk-UA" sz="1500" b="0" i="0" u="none" strike="noStrike" cap="none" normalizeH="0" baseline="0" dirty="0" smtClean="0">
                <a:ln>
                  <a:noFill/>
                </a:ln>
                <a:solidFill>
                  <a:schemeClr val="tx1"/>
                </a:solidFill>
                <a:effectLst/>
                <a:latin typeface="+mj-lt"/>
                <a:ea typeface="Times New Roman" pitchFamily="18" charset="0"/>
              </a:rPr>
              <a:t>	</a:t>
            </a:r>
            <a:r>
              <a:rPr kumimoji="0" lang="uk-UA"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Розподіл в </a:t>
            </a:r>
            <a:r>
              <a:rPr kumimoji="0" lang="uk-UA" sz="1500" b="1" i="0" u="none" strike="noStrike" cap="none" normalizeH="0" baseline="0" dirty="0" err="1" smtClean="0">
                <a:ln>
                  <a:noFill/>
                </a:ln>
                <a:solidFill>
                  <a:srgbClr val="0000FF"/>
                </a:solidFill>
                <a:effectLst/>
                <a:latin typeface="Times New Roman" pitchFamily="18" charset="0"/>
                <a:ea typeface="Times New Roman" pitchFamily="18" charset="0"/>
                <a:cs typeface="Times New Roman" pitchFamily="18" charset="0"/>
              </a:rPr>
              <a:t>ексклюзійній</a:t>
            </a:r>
            <a:r>
              <a:rPr kumimoji="0" lang="uk-UA" sz="1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(ситовій, гель-проникній, гель-фільтраційній) РХ відбувається за рахунок різниці у розмірах молекул. Метод ґрунтується на розділенні молекул суміші за розміром з урахуванням їх різної здатності проникати у пори носія. При цьому першими з колонки виходять більші за розміром молекули (більшої молекулярної маси), які здатні проникати у мінімальне число пор носія. Останніми </a:t>
            </a:r>
            <a:r>
              <a:rPr kumimoji="0" lang="uk-UA" sz="1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елююють</a:t>
            </a:r>
            <a:r>
              <a:rPr kumimoji="0" lang="uk-UA"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речовини з малими розмірами молекул, які вільно проникають у пори сорбенту.</a:t>
            </a:r>
            <a:endParaRPr kumimoji="0" lang="ru-RU" sz="1500" b="0" i="0" u="none" strike="noStrike" cap="none" normalizeH="0" baseline="0" dirty="0" smtClean="0">
              <a:ln>
                <a:noFill/>
              </a:ln>
              <a:solidFill>
                <a:schemeClr val="tx1"/>
              </a:solidFill>
              <a:effectLst/>
              <a:latin typeface="Times New Roman" pitchFamily="18" charset="0"/>
              <a:cs typeface="Times New Roman" pitchFamily="18" charset="0"/>
            </a:endParaRPr>
          </a:p>
          <a:p>
            <a:pPr marR="0" lvl="0" indent="361950" algn="just" defTabSz="914400" rtl="0" eaLnBrk="0" fontAlgn="base" latinLnBrk="0" hangingPunct="0">
              <a:lnSpc>
                <a:spcPct val="100000"/>
              </a:lnSpc>
              <a:spcBef>
                <a:spcPct val="0"/>
              </a:spcBef>
              <a:spcAft>
                <a:spcPct val="0"/>
              </a:spcAft>
              <a:buClrTx/>
              <a:buSzTx/>
              <a:buFontTx/>
              <a:buNone/>
              <a:tabLst>
                <a:tab pos="361950" algn="l"/>
              </a:tabLst>
            </a:pPr>
            <a:r>
              <a:rPr kumimoji="0" lang="uk-UA" sz="1500" b="1" i="0" u="none" strike="noStrike" cap="none" normalizeH="0" baseline="0" dirty="0" err="1" smtClean="0">
                <a:ln>
                  <a:noFill/>
                </a:ln>
                <a:solidFill>
                  <a:srgbClr val="0000FF"/>
                </a:solidFill>
                <a:effectLst/>
                <a:latin typeface="Times New Roman" pitchFamily="18" charset="0"/>
                <a:ea typeface="Times New Roman" pitchFamily="18" charset="0"/>
                <a:cs typeface="Times New Roman" pitchFamily="18" charset="0"/>
              </a:rPr>
              <a:t>Лігандообмінна</a:t>
            </a:r>
            <a:r>
              <a:rPr kumimoji="0" lang="uk-UA"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базується на різній здатності сполук утворювати комплекси з катіонами перехідних металів (С</a:t>
            </a:r>
            <a:r>
              <a:rPr kumimoji="0" lang="en-US"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a:t>
            </a:r>
            <a:r>
              <a:rPr kumimoji="0" lang="uk-UA"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a:t>
            </a:r>
            <a:r>
              <a:rPr kumimoji="0" lang="uk-UA"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a:t>
            </a:r>
            <a:r>
              <a:rPr kumimoji="0" lang="en-US" sz="1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uk-UA"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a:t>
            </a:r>
            <a:r>
              <a:rPr kumimoji="0" lang="uk-UA"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Zn</a:t>
            </a:r>
            <a:r>
              <a:rPr kumimoji="0" lang="uk-UA"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(ІІ),  </a:t>
            </a:r>
            <a:r>
              <a:rPr kumimoji="0" lang="uk-UA" sz="1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Со</a:t>
            </a:r>
            <a:r>
              <a:rPr kumimoji="0" lang="uk-UA"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(ІІ), тощо) та фіксованими лігандами нерухомої фази. </a:t>
            </a:r>
            <a:endParaRPr kumimoji="0" lang="ru-RU" sz="1500" b="0" i="0" u="none" strike="noStrike" cap="none" normalizeH="0" baseline="0" dirty="0" smtClean="0">
              <a:ln>
                <a:noFill/>
              </a:ln>
              <a:solidFill>
                <a:schemeClr val="tx1"/>
              </a:solidFill>
              <a:effectLst/>
              <a:latin typeface="Times New Roman" pitchFamily="18" charset="0"/>
              <a:cs typeface="Times New Roman" pitchFamily="18" charset="0"/>
            </a:endParaRPr>
          </a:p>
          <a:p>
            <a:pPr marR="0" lvl="0" indent="361950" algn="just" defTabSz="914400" rtl="0" eaLnBrk="0" fontAlgn="base" latinLnBrk="0" hangingPunct="0">
              <a:lnSpc>
                <a:spcPct val="100000"/>
              </a:lnSpc>
              <a:spcBef>
                <a:spcPct val="0"/>
              </a:spcBef>
              <a:spcAft>
                <a:spcPct val="0"/>
              </a:spcAft>
              <a:buClrTx/>
              <a:buSzTx/>
              <a:buFontTx/>
              <a:buNone/>
              <a:tabLst>
                <a:tab pos="608013" algn="l"/>
              </a:tabLst>
            </a:pPr>
            <a:r>
              <a:rPr kumimoji="0" lang="uk-UA" sz="15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Афінна</a:t>
            </a:r>
            <a:r>
              <a:rPr kumimoji="0" lang="uk-UA"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передбачає утворення міцного зв'язку зі специфічними групами (лігандами, </a:t>
            </a:r>
            <a:r>
              <a:rPr kumimoji="0" lang="uk-UA" sz="15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афінатами</a:t>
            </a:r>
            <a:r>
              <a:rPr kumimoji="0" lang="uk-UA"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нерухомої фази на основі біологічних властивостей. При розділенні ферментів лігандами служать їх субстрати, інгібітори чи коферменти, токсинів – рецептори, білків – антитіла.</a:t>
            </a:r>
            <a:endParaRPr kumimoji="0" lang="ru-RU" sz="15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Прямоугольник 6"/>
          <p:cNvSpPr/>
          <p:nvPr/>
        </p:nvSpPr>
        <p:spPr>
          <a:xfrm>
            <a:off x="3286116" y="714356"/>
            <a:ext cx="5572132" cy="369332"/>
          </a:xfrm>
          <a:prstGeom prst="rect">
            <a:avLst/>
          </a:prstGeom>
        </p:spPr>
        <p:txBody>
          <a:bodyPr wrap="square">
            <a:spAutoFit/>
          </a:bodyPr>
          <a:lstStyle/>
          <a:p>
            <a:pPr algn="r"/>
            <a:r>
              <a:rPr lang="uk-UA" dirty="0" smtClean="0"/>
              <a:t>Класифікація хроматографічних методів аналізу</a:t>
            </a:r>
            <a:endParaRPr lang="ru-RU" dirty="0" smtClean="0"/>
          </a:p>
        </p:txBody>
      </p:sp>
      <p:graphicFrame>
        <p:nvGraphicFramePr>
          <p:cNvPr id="3642370" name="Object 2"/>
          <p:cNvGraphicFramePr>
            <a:graphicFrameLocks noChangeAspect="1"/>
          </p:cNvGraphicFramePr>
          <p:nvPr/>
        </p:nvGraphicFramePr>
        <p:xfrm>
          <a:off x="6858016" y="4214818"/>
          <a:ext cx="2015636" cy="1731954"/>
        </p:xfrm>
        <a:graphic>
          <a:graphicData uri="http://schemas.openxmlformats.org/presentationml/2006/ole">
            <mc:AlternateContent xmlns:mc="http://schemas.openxmlformats.org/markup-compatibility/2006">
              <mc:Choice xmlns:v="urn:schemas-microsoft-com:vml" Requires="v">
                <p:oleObj spid="_x0000_s1027" name="Picture" r:id="rId3" imgW="1219200" imgH="1049020" progId="Word.Picture.8">
                  <p:embed/>
                </p:oleObj>
              </mc:Choice>
              <mc:Fallback>
                <p:oleObj name="Picture" r:id="rId3" imgW="1219200" imgH="1049020" progId="Word.Picture.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16" y="4214818"/>
                        <a:ext cx="2015636" cy="173195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Прямоугольник 9"/>
          <p:cNvSpPr/>
          <p:nvPr/>
        </p:nvSpPr>
        <p:spPr>
          <a:xfrm>
            <a:off x="357158" y="3714752"/>
            <a:ext cx="6500858" cy="2400657"/>
          </a:xfrm>
          <a:prstGeom prst="rect">
            <a:avLst/>
          </a:prstGeom>
        </p:spPr>
        <p:txBody>
          <a:bodyPr wrap="square">
            <a:spAutoFit/>
          </a:bodyPr>
          <a:lstStyle/>
          <a:p>
            <a:pPr lvl="0" indent="266700" algn="just" eaLnBrk="0" fontAlgn="base" hangingPunct="0">
              <a:spcBef>
                <a:spcPct val="0"/>
              </a:spcBef>
              <a:spcAft>
                <a:spcPct val="0"/>
              </a:spcAft>
              <a:tabLst>
                <a:tab pos="0" algn="l"/>
                <a:tab pos="608013" algn="l"/>
              </a:tabLst>
            </a:pPr>
            <a:r>
              <a:rPr lang="uk-UA" sz="1500" dirty="0" smtClean="0">
                <a:latin typeface="Times New Roman" pitchFamily="18" charset="0"/>
                <a:ea typeface="Times New Roman" pitchFamily="18" charset="0"/>
                <a:cs typeface="Times New Roman" pitchFamily="18" charset="0"/>
              </a:rPr>
              <a:t>У всіх цих випадках, незалежно від механізму елементарного акту, речовина розподіляється між двома фазами. Якщо різні речовини мають різні властивості (різне К), вони по-різному розподіляються між рухомою і нерухомою фазами. </a:t>
            </a:r>
          </a:p>
          <a:p>
            <a:pPr lvl="0" indent="361950" eaLnBrk="0" fontAlgn="base" hangingPunct="0">
              <a:spcBef>
                <a:spcPct val="0"/>
              </a:spcBef>
              <a:spcAft>
                <a:spcPct val="0"/>
              </a:spcAft>
              <a:tabLst>
                <a:tab pos="608013" algn="l"/>
              </a:tabLst>
            </a:pPr>
            <a:r>
              <a:rPr lang="uk-UA" sz="1500" dirty="0" smtClean="0">
                <a:latin typeface="Times New Roman" pitchFamily="18" charset="0"/>
                <a:ea typeface="MS Mincho" pitchFamily="49" charset="-128"/>
                <a:cs typeface="Times New Roman" pitchFamily="18" charset="0"/>
              </a:rPr>
              <a:t>Відношення рівноважних концентрацій речовини в кожній з цих фаз є постійною величиною:  </a:t>
            </a:r>
          </a:p>
          <a:p>
            <a:pPr lvl="0" indent="361950" algn="ctr" eaLnBrk="0" fontAlgn="base" hangingPunct="0">
              <a:spcBef>
                <a:spcPct val="0"/>
              </a:spcBef>
              <a:spcAft>
                <a:spcPct val="0"/>
              </a:spcAft>
              <a:tabLst>
                <a:tab pos="608013" algn="l"/>
              </a:tabLst>
            </a:pPr>
            <a:r>
              <a:rPr lang="uk-UA" sz="1500" i="1" dirty="0" smtClean="0">
                <a:latin typeface="Times New Roman" pitchFamily="18" charset="0"/>
                <a:ea typeface="MS Mincho" pitchFamily="49" charset="-128"/>
                <a:cs typeface="Times New Roman" pitchFamily="18" charset="0"/>
              </a:rPr>
              <a:t>С</a:t>
            </a:r>
            <a:r>
              <a:rPr lang="uk-UA" sz="1500" i="1" baseline="-30000" dirty="0" smtClean="0">
                <a:latin typeface="Times New Roman" pitchFamily="18" charset="0"/>
                <a:ea typeface="MS Mincho" pitchFamily="49" charset="-128"/>
                <a:cs typeface="Times New Roman" pitchFamily="18" charset="0"/>
              </a:rPr>
              <a:t>р1</a:t>
            </a:r>
            <a:r>
              <a:rPr lang="uk-UA" sz="1500" i="1" dirty="0" smtClean="0">
                <a:latin typeface="Times New Roman" pitchFamily="18" charset="0"/>
                <a:ea typeface="MS Mincho" pitchFamily="49" charset="-128"/>
                <a:cs typeface="Times New Roman" pitchFamily="18" charset="0"/>
              </a:rPr>
              <a:t>/С</a:t>
            </a:r>
            <a:r>
              <a:rPr lang="uk-UA" sz="1500" i="1" baseline="-30000" dirty="0" smtClean="0">
                <a:latin typeface="Times New Roman" pitchFamily="18" charset="0"/>
                <a:ea typeface="MS Mincho" pitchFamily="49" charset="-128"/>
                <a:cs typeface="Times New Roman" pitchFamily="18" charset="0"/>
              </a:rPr>
              <a:t>р2</a:t>
            </a:r>
            <a:r>
              <a:rPr lang="uk-UA" sz="1500" i="1" dirty="0" smtClean="0">
                <a:latin typeface="Times New Roman" pitchFamily="18" charset="0"/>
                <a:ea typeface="MS Mincho" pitchFamily="49" charset="-128"/>
                <a:cs typeface="Times New Roman" pitchFamily="18" charset="0"/>
              </a:rPr>
              <a:t> = К</a:t>
            </a:r>
            <a:r>
              <a:rPr lang="uk-UA" sz="1500" dirty="0" smtClean="0">
                <a:latin typeface="Times New Roman" pitchFamily="18" charset="0"/>
                <a:ea typeface="MS Mincho" pitchFamily="49" charset="-128"/>
                <a:cs typeface="Times New Roman" pitchFamily="18" charset="0"/>
              </a:rPr>
              <a:t>, </a:t>
            </a:r>
          </a:p>
          <a:p>
            <a:pPr lvl="0" indent="361950" eaLnBrk="0" fontAlgn="base" hangingPunct="0">
              <a:spcBef>
                <a:spcPct val="0"/>
              </a:spcBef>
              <a:spcAft>
                <a:spcPct val="0"/>
              </a:spcAft>
              <a:tabLst>
                <a:tab pos="608013" algn="l"/>
              </a:tabLst>
            </a:pPr>
            <a:r>
              <a:rPr lang="uk-UA" sz="1500" dirty="0" smtClean="0">
                <a:latin typeface="Times New Roman" pitchFamily="18" charset="0"/>
                <a:ea typeface="MS Mincho" pitchFamily="49" charset="-128"/>
                <a:cs typeface="Times New Roman" pitchFamily="18" charset="0"/>
              </a:rPr>
              <a:t>де К – коефіцієнт розподілу. </a:t>
            </a:r>
          </a:p>
          <a:p>
            <a:pPr lvl="0" indent="361950" eaLnBrk="0" fontAlgn="base" hangingPunct="0">
              <a:spcBef>
                <a:spcPct val="0"/>
              </a:spcBef>
              <a:spcAft>
                <a:spcPct val="0"/>
              </a:spcAft>
              <a:tabLst>
                <a:tab pos="608013" algn="l"/>
              </a:tabLst>
            </a:pPr>
            <a:r>
              <a:rPr lang="uk-UA" sz="1500" dirty="0" smtClean="0">
                <a:latin typeface="Times New Roman" pitchFamily="18" charset="0"/>
                <a:ea typeface="MS Mincho" pitchFamily="49" charset="-128"/>
                <a:cs typeface="Times New Roman" pitchFamily="18" charset="0"/>
              </a:rPr>
              <a:t>Величина </a:t>
            </a:r>
            <a:r>
              <a:rPr lang="uk-UA" sz="1500" i="1" dirty="0" smtClean="0">
                <a:latin typeface="Times New Roman" pitchFamily="18" charset="0"/>
                <a:ea typeface="MS Mincho" pitchFamily="49" charset="-128"/>
                <a:cs typeface="Times New Roman" pitchFamily="18" charset="0"/>
              </a:rPr>
              <a:t>К</a:t>
            </a:r>
            <a:r>
              <a:rPr lang="uk-UA" sz="1500" dirty="0" smtClean="0">
                <a:latin typeface="Times New Roman" pitchFamily="18" charset="0"/>
                <a:ea typeface="MS Mincho" pitchFamily="49" charset="-128"/>
                <a:cs typeface="Times New Roman" pitchFamily="18" charset="0"/>
              </a:rPr>
              <a:t> залежить від властивостей обох фаз, спорідненості речовини до молекул цих фаз і температури. </a:t>
            </a:r>
            <a:endParaRPr lang="uk-UA" sz="15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Прямая соединительная линия 12"/>
          <p:cNvCxnSpPr/>
          <p:nvPr/>
        </p:nvCxnSpPr>
        <p:spPr>
          <a:xfrm>
            <a:off x="500034" y="6357958"/>
            <a:ext cx="8429684" cy="0"/>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14" name="Прямая соединительная линия 13"/>
          <p:cNvCxnSpPr/>
          <p:nvPr/>
        </p:nvCxnSpPr>
        <p:spPr>
          <a:xfrm>
            <a:off x="357158" y="1142984"/>
            <a:ext cx="8429684" cy="0"/>
          </a:xfrm>
          <a:prstGeom prst="line">
            <a:avLst/>
          </a:prstGeom>
          <a:ln/>
        </p:spPr>
        <p:style>
          <a:lnRef idx="2">
            <a:schemeClr val="accent2"/>
          </a:lnRef>
          <a:fillRef idx="0">
            <a:schemeClr val="accent2"/>
          </a:fillRef>
          <a:effectRef idx="1">
            <a:schemeClr val="accent2"/>
          </a:effectRef>
          <a:fontRef idx="minor">
            <a:schemeClr val="tx1"/>
          </a:fontRef>
        </p:style>
      </p:cxnSp>
      <p:sp>
        <p:nvSpPr>
          <p:cNvPr id="9" name="AutoShape 2" descr="Сложение векторов перемещени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8056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643393" name="Rectangle 1"/>
          <p:cNvSpPr>
            <a:spLocks noChangeArrowheads="1"/>
          </p:cNvSpPr>
          <p:nvPr/>
        </p:nvSpPr>
        <p:spPr bwMode="auto">
          <a:xfrm>
            <a:off x="214314" y="1187312"/>
            <a:ext cx="6357950" cy="481345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23863" algn="l"/>
              </a:tabLst>
            </a:pPr>
            <a:r>
              <a:rPr kumimoji="0" lang="uk-UA" sz="1500" b="1" i="0" u="none" strike="noStrike" cap="none" normalizeH="0" baseline="0" dirty="0" smtClean="0">
                <a:ln>
                  <a:noFill/>
                </a:ln>
                <a:solidFill>
                  <a:srgbClr val="FF0000"/>
                </a:solidFill>
                <a:effectLst/>
                <a:latin typeface="Times New Roman" pitchFamily="18" charset="0"/>
                <a:ea typeface="MS Mincho" pitchFamily="49" charset="-128"/>
                <a:cs typeface="Times New Roman" pitchFamily="18" charset="0"/>
              </a:rPr>
              <a:t>ІІІ. За апаратурним  оформленням або </a:t>
            </a:r>
            <a:r>
              <a:rPr kumimoji="0" lang="uk-UA" sz="1500" b="1" i="0" u="none" strike="noStrike" cap="none" normalizeH="0" baseline="0" dirty="0" smtClean="0">
                <a:ln>
                  <a:noFill/>
                </a:ln>
                <a:solidFill>
                  <a:srgbClr val="FF0000"/>
                </a:solidFill>
                <a:effectLst/>
                <a:latin typeface="Times New Roman" pitchFamily="18" charset="0"/>
                <a:ea typeface="Arial Unicode MS" pitchFamily="34" charset="-128"/>
                <a:cs typeface="Times New Roman" pitchFamily="18" charset="0"/>
              </a:rPr>
              <a:t>способом розміщення </a:t>
            </a:r>
          </a:p>
          <a:p>
            <a:pPr marL="0" marR="0" lvl="0" indent="0" algn="ctr" defTabSz="914400" rtl="0" eaLnBrk="1" fontAlgn="base" latinLnBrk="0" hangingPunct="1">
              <a:lnSpc>
                <a:spcPct val="100000"/>
              </a:lnSpc>
              <a:spcBef>
                <a:spcPct val="0"/>
              </a:spcBef>
              <a:spcAft>
                <a:spcPct val="0"/>
              </a:spcAft>
              <a:buClrTx/>
              <a:buSzTx/>
              <a:buFontTx/>
              <a:buNone/>
              <a:tabLst>
                <a:tab pos="423863" algn="l"/>
              </a:tabLst>
            </a:pPr>
            <a:r>
              <a:rPr kumimoji="0" lang="uk-UA" sz="1500" b="1" i="0" u="none" strike="noStrike" cap="none" normalizeH="0" baseline="0" dirty="0" smtClean="0">
                <a:ln>
                  <a:noFill/>
                </a:ln>
                <a:solidFill>
                  <a:srgbClr val="FF0000"/>
                </a:solidFill>
                <a:effectLst/>
                <a:latin typeface="Times New Roman" pitchFamily="18" charset="0"/>
                <a:ea typeface="Arial Unicode MS" pitchFamily="34" charset="-128"/>
                <a:cs typeface="Times New Roman" pitchFamily="18" charset="0"/>
              </a:rPr>
              <a:t>нерухомої фази</a:t>
            </a:r>
            <a:r>
              <a:rPr kumimoji="0" lang="uk-UA" sz="1500" b="1"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tab pos="423863" algn="l"/>
              </a:tabLst>
            </a:pPr>
            <a:endParaRPr kumimoji="0" lang="ru-RU" sz="1500" b="0"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AutoNum type="arabicPeriod"/>
              <a:tabLst>
                <a:tab pos="423863" algn="l"/>
              </a:tabLst>
            </a:pPr>
            <a:r>
              <a:rPr kumimoji="0" lang="ru-RU" sz="1500" b="1" i="0" u="none"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rPr>
              <a:t>Колон</a:t>
            </a:r>
            <a:r>
              <a:rPr kumimoji="0" lang="uk-UA" sz="1500" b="1" i="0" u="none" strike="noStrike" cap="none" normalizeH="0" baseline="0" dirty="0" err="1" smtClean="0">
                <a:ln>
                  <a:noFill/>
                </a:ln>
                <a:solidFill>
                  <a:srgbClr val="0000FF"/>
                </a:solidFill>
                <a:effectLst/>
                <a:latin typeface="Times New Roman" pitchFamily="18" charset="0"/>
                <a:ea typeface="MS Mincho" pitchFamily="49" charset="-128"/>
                <a:cs typeface="Times New Roman" pitchFamily="18" charset="0"/>
              </a:rPr>
              <a:t>кова</a:t>
            </a:r>
            <a:r>
              <a:rPr kumimoji="0" lang="ru-RU" sz="1500" b="0" i="0" u="none"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rPr>
              <a:t> –</a:t>
            </a:r>
            <a:r>
              <a:rPr kumimoji="0" lang="uk-UA" sz="1500" b="0" i="0" u="none"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err="1" smtClean="0">
                <a:ln>
                  <a:noFill/>
                </a:ln>
                <a:solidFill>
                  <a:srgbClr val="0000FF"/>
                </a:solidFill>
                <a:effectLst/>
                <a:latin typeface="Times New Roman" pitchFamily="18" charset="0"/>
                <a:ea typeface="MS Mincho" pitchFamily="49" charset="-128"/>
                <a:cs typeface="Times New Roman" pitchFamily="18" charset="0"/>
              </a:rPr>
              <a:t>нерухомою</a:t>
            </a:r>
            <a:r>
              <a:rPr kumimoji="0" lang="ru-RU" sz="1500" b="0" i="0" u="none"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rPr>
              <a:t> фаз</a:t>
            </a:r>
            <a:r>
              <a:rPr kumimoji="0" lang="uk-UA" sz="1500" b="0" i="0" u="none" strike="noStrike" cap="none" normalizeH="0" baseline="0" dirty="0" err="1" smtClean="0">
                <a:ln>
                  <a:noFill/>
                </a:ln>
                <a:solidFill>
                  <a:srgbClr val="0000FF"/>
                </a:solidFill>
                <a:effectLst/>
                <a:latin typeface="Times New Roman" pitchFamily="18" charset="0"/>
                <a:ea typeface="MS Mincho" pitchFamily="49" charset="-128"/>
                <a:cs typeface="Times New Roman" pitchFamily="18" charset="0"/>
              </a:rPr>
              <a:t>ою</a:t>
            </a:r>
            <a:r>
              <a:rPr kumimoji="0" lang="uk-UA" sz="1500" b="0" i="0" u="none"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rPr>
              <a:t> наповнюють колонку.</a:t>
            </a:r>
            <a:r>
              <a:rPr kumimoji="0" lang="uk-UA"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p>
          <a:p>
            <a:pPr marL="342900" marR="0" lvl="0" indent="-342900" algn="l" defTabSz="914400" rtl="0" eaLnBrk="0" fontAlgn="base" latinLnBrk="0" hangingPunct="0">
              <a:lnSpc>
                <a:spcPct val="100000"/>
              </a:lnSpc>
              <a:spcBef>
                <a:spcPct val="0"/>
              </a:spcBef>
              <a:spcAft>
                <a:spcPct val="0"/>
              </a:spcAft>
              <a:buClrTx/>
              <a:buSzTx/>
              <a:tabLst>
                <a:tab pos="423863" algn="l"/>
              </a:tabLst>
            </a:pPr>
            <a:r>
              <a:rPr kumimoji="0" lang="ru-RU"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Два </a:t>
            </a:r>
            <a:r>
              <a:rPr kumimoji="0" lang="ru-RU" sz="1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види</a:t>
            </a:r>
            <a:r>
              <a:rPr kumimoji="0" lang="ru-RU"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колонок</a:t>
            </a:r>
            <a:r>
              <a:rPr kumimoji="0" lang="uk-UA"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15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23863" algn="l"/>
              </a:tabLst>
            </a:pPr>
            <a:r>
              <a:rPr kumimoji="0" lang="uk-UA"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а) </a:t>
            </a:r>
            <a:r>
              <a:rPr kumimoji="0" lang="uk-UA" sz="1500" b="0" i="1" u="none"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rPr>
              <a:t>набивна колонка </a:t>
            </a:r>
            <a:r>
              <a:rPr kumimoji="0" lang="uk-UA"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гранул</a:t>
            </a:r>
            <a:r>
              <a:rPr kumimoji="0" lang="uk-UA"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ами</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діаметром</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0,1-0,5 мм </a:t>
            </a:r>
            <a:r>
              <a:rPr kumimoji="0" lang="uk-UA"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заповнюють </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трубку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діаметром</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2-6 мм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і</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довжиною</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декілька</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метрів</a:t>
            </a:r>
            <a:r>
              <a:rPr kumimoji="0" lang="uk-UA"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Якщо</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нерухома</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фаза</a:t>
            </a:r>
            <a:r>
              <a:rPr kumimoji="0" lang="uk-UA"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рідина</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вона наноситься на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поверхню</a:t>
            </a:r>
            <a:r>
              <a:rPr kumimoji="0" lang="uk-UA"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і</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в пори гранул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інертного</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носія</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endParaRPr kumimoji="0" lang="ru-RU" sz="15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23863" algn="l"/>
              </a:tabLst>
            </a:pPr>
            <a:r>
              <a:rPr kumimoji="0" lang="uk-UA"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б) </a:t>
            </a:r>
            <a:r>
              <a:rPr kumimoji="0" lang="uk-UA" sz="1500" b="0" i="1" u="none"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rPr>
              <a:t>капілярна</a:t>
            </a:r>
            <a:r>
              <a:rPr kumimoji="0" lang="uk-UA"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 нерухома рідка фаза наноситься на внутрішню стінку капіляра діаметром 0,05-0,5 мм і довжиною до 100 і більше метрів.</a:t>
            </a:r>
            <a:endParaRPr kumimoji="0" lang="ru-RU" sz="15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23863" algn="l"/>
              </a:tabLst>
            </a:pP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Прилади</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з</a:t>
            </a:r>
            <a:r>
              <a:rPr kumimoji="0" lang="uk-UA"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а</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допомогою</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яких</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виконується</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колон</a:t>
            </a:r>
            <a:r>
              <a:rPr kumimoji="0" lang="uk-UA"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ков</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е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хроматографічне</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розділення</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сумішей</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і</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їх</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аналіз</a:t>
            </a:r>
            <a:r>
              <a:rPr kumimoji="0" lang="uk-UA"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називаються</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хроматографами, </a:t>
            </a:r>
            <a:r>
              <a:rPr kumimoji="0" lang="ru-RU" sz="150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які</a:t>
            </a:r>
            <a:r>
              <a:rPr kumimoji="0" lang="ru-RU" sz="150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ділять</a:t>
            </a:r>
            <a:r>
              <a:rPr kumimoji="0" lang="ru-RU" sz="150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на </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1"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газові</a:t>
            </a:r>
            <a:r>
              <a:rPr kumimoji="0" lang="ru-RU" sz="15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uk-UA"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та </a:t>
            </a:r>
            <a:r>
              <a:rPr kumimoji="0" lang="ru-RU" sz="1500" b="1"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рідинні</a:t>
            </a:r>
            <a:r>
              <a:rPr kumimoji="0" lang="ru-RU" sz="15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ru-RU" sz="15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23863" algn="l"/>
              </a:tabLst>
            </a:pPr>
            <a:r>
              <a:rPr kumimoji="0" lang="ru-RU" sz="1500" b="1" i="0" u="none"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rPr>
              <a:t>2.</a:t>
            </a:r>
            <a:r>
              <a:rPr kumimoji="0" lang="ru-RU" sz="1500" b="1" i="1" u="none"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rPr>
              <a:t> </a:t>
            </a:r>
            <a:r>
              <a:rPr kumimoji="0" lang="ru-RU" sz="1500" b="1" i="0" u="none" strike="noStrike" cap="none" normalizeH="0" baseline="0" dirty="0" err="1" smtClean="0">
                <a:ln>
                  <a:noFill/>
                </a:ln>
                <a:solidFill>
                  <a:srgbClr val="0000FF"/>
                </a:solidFill>
                <a:effectLst/>
                <a:latin typeface="Times New Roman" pitchFamily="18" charset="0"/>
                <a:ea typeface="MS Mincho" pitchFamily="49" charset="-128"/>
                <a:cs typeface="Times New Roman" pitchFamily="18" charset="0"/>
              </a:rPr>
              <a:t>Площинна</a:t>
            </a:r>
            <a:r>
              <a:rPr kumimoji="0" lang="ru-RU" sz="1500" b="0" i="0" u="none"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rPr>
              <a:t> </a:t>
            </a:r>
            <a:r>
              <a:rPr kumimoji="0" lang="uk-UA" sz="1500" b="0" i="0" u="none"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rPr>
              <a:t>–</a:t>
            </a:r>
            <a:r>
              <a:rPr kumimoji="0" lang="ru-RU" sz="1500" b="0" i="0" u="none"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err="1" smtClean="0">
                <a:ln>
                  <a:noFill/>
                </a:ln>
                <a:solidFill>
                  <a:srgbClr val="0000FF"/>
                </a:solidFill>
                <a:effectLst/>
                <a:latin typeface="Times New Roman" pitchFamily="18" charset="0"/>
                <a:ea typeface="MS Mincho" pitchFamily="49" charset="-128"/>
                <a:cs typeface="Times New Roman" pitchFamily="18" charset="0"/>
              </a:rPr>
              <a:t>використовується</a:t>
            </a:r>
            <a:r>
              <a:rPr kumimoji="0" lang="ru-RU" sz="1500" b="0" i="0" u="none"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rPr>
              <a:t> при </a:t>
            </a:r>
            <a:r>
              <a:rPr kumimoji="0" lang="ru-RU" sz="1500" b="0" i="0" u="none" strike="noStrike" cap="none" normalizeH="0" baseline="0" dirty="0" err="1" smtClean="0">
                <a:ln>
                  <a:noFill/>
                </a:ln>
                <a:solidFill>
                  <a:srgbClr val="0000FF"/>
                </a:solidFill>
                <a:effectLst/>
                <a:latin typeface="Times New Roman" pitchFamily="18" charset="0"/>
                <a:ea typeface="MS Mincho" pitchFamily="49" charset="-128"/>
                <a:cs typeface="Times New Roman" pitchFamily="18" charset="0"/>
              </a:rPr>
              <a:t>рідкій</a:t>
            </a:r>
            <a:r>
              <a:rPr kumimoji="0" lang="ru-RU" sz="1500" b="0" i="0" u="none"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err="1" smtClean="0">
                <a:ln>
                  <a:noFill/>
                </a:ln>
                <a:solidFill>
                  <a:srgbClr val="0000FF"/>
                </a:solidFill>
                <a:effectLst/>
                <a:latin typeface="Times New Roman" pitchFamily="18" charset="0"/>
                <a:ea typeface="MS Mincho" pitchFamily="49" charset="-128"/>
                <a:cs typeface="Times New Roman" pitchFamily="18" charset="0"/>
              </a:rPr>
              <a:t>нерухомій</a:t>
            </a:r>
            <a:r>
              <a:rPr kumimoji="0" lang="ru-RU" sz="1500" b="0" i="0" u="none"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err="1" smtClean="0">
                <a:ln>
                  <a:noFill/>
                </a:ln>
                <a:solidFill>
                  <a:srgbClr val="0000FF"/>
                </a:solidFill>
                <a:effectLst/>
                <a:latin typeface="Times New Roman" pitchFamily="18" charset="0"/>
                <a:ea typeface="MS Mincho" pitchFamily="49" charset="-128"/>
                <a:cs typeface="Times New Roman" pitchFamily="18" charset="0"/>
              </a:rPr>
              <a:t>фазі</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ru-RU" sz="15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23863" algn="l"/>
              </a:tabLst>
            </a:pPr>
            <a:r>
              <a:rPr kumimoji="0" lang="ru-RU" sz="15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а) </a:t>
            </a:r>
            <a:r>
              <a:rPr kumimoji="0" lang="ru-RU" sz="1500" b="1" i="0" u="none" strike="noStrike" cap="none" normalizeH="0" baseline="0" dirty="0" err="1" smtClean="0">
                <a:ln>
                  <a:noFill/>
                </a:ln>
                <a:solidFill>
                  <a:srgbClr val="0000FF"/>
                </a:solidFill>
                <a:effectLst/>
                <a:latin typeface="Times New Roman" pitchFamily="18" charset="0"/>
                <a:ea typeface="MS Mincho" pitchFamily="49" charset="-128"/>
                <a:cs typeface="Times New Roman" pitchFamily="18" charset="0"/>
              </a:rPr>
              <a:t>тонкошарова</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uk-UA"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полімерна,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склян</a:t>
            </a:r>
            <a:r>
              <a:rPr kumimoji="0" lang="uk-UA"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а</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або</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алюмінієв</a:t>
            </a:r>
            <a:r>
              <a:rPr kumimoji="0" lang="uk-UA"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а</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пластин</a:t>
            </a:r>
            <a:r>
              <a:rPr kumimoji="0" lang="uk-UA"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а, покрита тонким шаром носія, утримує нерухому фазу – розчинник;</a:t>
            </a:r>
            <a:endParaRPr kumimoji="0" lang="ru-RU" sz="15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23863" algn="l"/>
              </a:tabLst>
            </a:pPr>
            <a:r>
              <a:rPr kumimoji="0" lang="ru-RU" sz="15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б) </a:t>
            </a:r>
            <a:r>
              <a:rPr kumimoji="0" lang="ru-RU" sz="1500" b="1" i="0" u="none" strike="noStrike" cap="none" normalizeH="0" baseline="0" dirty="0" err="1" smtClean="0">
                <a:ln>
                  <a:noFill/>
                </a:ln>
                <a:solidFill>
                  <a:srgbClr val="0000FF"/>
                </a:solidFill>
                <a:effectLst/>
                <a:latin typeface="Times New Roman" pitchFamily="18" charset="0"/>
                <a:ea typeface="MS Mincho" pitchFamily="49" charset="-128"/>
                <a:cs typeface="Times New Roman" pitchFamily="18" charset="0"/>
              </a:rPr>
              <a:t>паперова</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uk-UA"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нерухома</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фаза </a:t>
            </a:r>
            <a:r>
              <a:rPr kumimoji="0" lang="uk-UA"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спеціальний</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хроматографічний</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папір</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(типу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фільтрувального</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r>
              <a:rPr kumimoji="0" lang="uk-UA"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просочений</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відповідними</a:t>
            </a:r>
            <a:r>
              <a:rPr kumimoji="0" lang="ru-RU"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реактивами.</a:t>
            </a:r>
            <a:r>
              <a:rPr kumimoji="0" lang="uk-UA"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endParaRPr kumimoji="0" lang="ru-RU" sz="15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23863" algn="l"/>
              </a:tabLst>
            </a:pPr>
            <a:r>
              <a:rPr kumimoji="0" lang="uk-UA" sz="15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У площинній хроматографії рух рухомої рідкої фази здійснюється завдяки капілярним силам.</a:t>
            </a:r>
            <a:endParaRPr kumimoji="0" lang="uk-UA" sz="15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Прямоугольник 6"/>
          <p:cNvSpPr/>
          <p:nvPr/>
        </p:nvSpPr>
        <p:spPr>
          <a:xfrm>
            <a:off x="3286116" y="714356"/>
            <a:ext cx="5572132" cy="369332"/>
          </a:xfrm>
          <a:prstGeom prst="rect">
            <a:avLst/>
          </a:prstGeom>
        </p:spPr>
        <p:txBody>
          <a:bodyPr wrap="square">
            <a:spAutoFit/>
          </a:bodyPr>
          <a:lstStyle/>
          <a:p>
            <a:pPr algn="r"/>
            <a:r>
              <a:rPr lang="uk-UA" dirty="0" smtClean="0"/>
              <a:t>Класифікація хроматографічних методів аналізу</a:t>
            </a:r>
            <a:endParaRPr lang="ru-RU" dirty="0" smtClean="0"/>
          </a:p>
        </p:txBody>
      </p:sp>
      <p:pic>
        <p:nvPicPr>
          <p:cNvPr id="3643395" name="Picture 3" descr="Картинки по запросу капиллярная колонка"/>
          <p:cNvPicPr>
            <a:picLocks noChangeAspect="1" noChangeArrowheads="1"/>
          </p:cNvPicPr>
          <p:nvPr/>
        </p:nvPicPr>
        <p:blipFill>
          <a:blip r:embed="rId2" cstate="print"/>
          <a:srcRect/>
          <a:stretch>
            <a:fillRect/>
          </a:stretch>
        </p:blipFill>
        <p:spPr bwMode="auto">
          <a:xfrm>
            <a:off x="6572264" y="3500438"/>
            <a:ext cx="2427339" cy="1345272"/>
          </a:xfrm>
          <a:prstGeom prst="rect">
            <a:avLst/>
          </a:prstGeom>
          <a:noFill/>
        </p:spPr>
      </p:pic>
      <p:pic>
        <p:nvPicPr>
          <p:cNvPr id="3643397" name="Picture 5" descr="Картинки по запросу хроматография"/>
          <p:cNvPicPr>
            <a:picLocks noChangeAspect="1" noChangeArrowheads="1"/>
          </p:cNvPicPr>
          <p:nvPr/>
        </p:nvPicPr>
        <p:blipFill>
          <a:blip r:embed="rId3" cstate="print"/>
          <a:srcRect/>
          <a:stretch>
            <a:fillRect/>
          </a:stretch>
        </p:blipFill>
        <p:spPr bwMode="auto">
          <a:xfrm>
            <a:off x="6572264" y="1214422"/>
            <a:ext cx="2143140" cy="2075006"/>
          </a:xfrm>
          <a:prstGeom prst="rect">
            <a:avLst/>
          </a:prstGeom>
          <a:noFill/>
        </p:spPr>
      </p:pic>
      <p:pic>
        <p:nvPicPr>
          <p:cNvPr id="3643399" name="Picture 7" descr="Картинки по запросу плоскостная хроматография"/>
          <p:cNvPicPr>
            <a:picLocks noChangeAspect="1" noChangeArrowheads="1"/>
          </p:cNvPicPr>
          <p:nvPr/>
        </p:nvPicPr>
        <p:blipFill>
          <a:blip r:embed="rId4" cstate="print"/>
          <a:srcRect/>
          <a:stretch>
            <a:fillRect/>
          </a:stretch>
        </p:blipFill>
        <p:spPr bwMode="auto">
          <a:xfrm>
            <a:off x="6405592" y="4786322"/>
            <a:ext cx="2381250" cy="2009776"/>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Прямая соединительная линия 12"/>
          <p:cNvCxnSpPr/>
          <p:nvPr/>
        </p:nvCxnSpPr>
        <p:spPr>
          <a:xfrm>
            <a:off x="500034" y="6357958"/>
            <a:ext cx="8429684" cy="0"/>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14" name="Прямая соединительная линия 13"/>
          <p:cNvCxnSpPr/>
          <p:nvPr/>
        </p:nvCxnSpPr>
        <p:spPr>
          <a:xfrm>
            <a:off x="357158" y="1142984"/>
            <a:ext cx="8429684" cy="0"/>
          </a:xfrm>
          <a:prstGeom prst="line">
            <a:avLst/>
          </a:prstGeom>
          <a:ln/>
        </p:spPr>
        <p:style>
          <a:lnRef idx="2">
            <a:schemeClr val="accent2"/>
          </a:lnRef>
          <a:fillRef idx="0">
            <a:schemeClr val="accent2"/>
          </a:fillRef>
          <a:effectRef idx="1">
            <a:schemeClr val="accent2"/>
          </a:effectRef>
          <a:fontRef idx="minor">
            <a:schemeClr val="tx1"/>
          </a:fontRef>
        </p:style>
      </p:cxnSp>
      <p:sp>
        <p:nvSpPr>
          <p:cNvPr id="9" name="AutoShape 2" descr="Сложение векторов перемещени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8056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644417" name="Rectangle 1"/>
          <p:cNvSpPr>
            <a:spLocks noChangeArrowheads="1"/>
          </p:cNvSpPr>
          <p:nvPr/>
        </p:nvSpPr>
        <p:spPr bwMode="auto">
          <a:xfrm>
            <a:off x="285720" y="1142984"/>
            <a:ext cx="842968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361950" algn="just"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dirty="0" smtClean="0">
                <a:ln>
                  <a:noFill/>
                </a:ln>
                <a:solidFill>
                  <a:srgbClr val="FF0000"/>
                </a:solidFill>
                <a:effectLst/>
                <a:latin typeface="Times New Roman" pitchFamily="18" charset="0"/>
                <a:ea typeface="MS Mincho" pitchFamily="49" charset="-128"/>
                <a:cs typeface="Times New Roman" pitchFamily="18" charset="0"/>
              </a:rPr>
              <a:t>IV. За </a:t>
            </a:r>
            <a:r>
              <a:rPr kumimoji="0" lang="uk-UA" sz="1600" b="1" i="0" u="none" strike="noStrike" cap="none" normalizeH="0" baseline="0" dirty="0" smtClean="0">
                <a:ln>
                  <a:noFill/>
                </a:ln>
                <a:solidFill>
                  <a:srgbClr val="FF0000"/>
                </a:solidFill>
                <a:effectLst/>
                <a:latin typeface="Times New Roman" pitchFamily="18" charset="0"/>
                <a:ea typeface="MS Mincho" pitchFamily="49" charset="-128"/>
                <a:cs typeface="Times New Roman" pitchFamily="18" charset="0"/>
              </a:rPr>
              <a:t>методикою проведення аналізу або </a:t>
            </a:r>
            <a:r>
              <a:rPr kumimoji="0" lang="ru-RU" sz="1600" b="1" i="0" u="none" strike="noStrike" cap="none" normalizeH="0" baseline="0" dirty="0" smtClean="0">
                <a:ln>
                  <a:noFill/>
                </a:ln>
                <a:solidFill>
                  <a:srgbClr val="FF0000"/>
                </a:solidFill>
                <a:effectLst/>
                <a:latin typeface="Times New Roman" pitchFamily="18" charset="0"/>
                <a:ea typeface="MS Mincho" pitchFamily="49" charset="-128"/>
                <a:cs typeface="Times New Roman" pitchFamily="18" charset="0"/>
              </a:rPr>
              <a:t>за </a:t>
            </a:r>
            <a:r>
              <a:rPr kumimoji="0" lang="ru-RU" sz="16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способом </a:t>
            </a:r>
            <a:r>
              <a:rPr kumimoji="0" lang="ru-RU" sz="16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пересування</a:t>
            </a:r>
            <a:r>
              <a:rPr kumimoji="0" lang="ru-RU" sz="16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ru-RU" sz="16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рухомої</a:t>
            </a:r>
            <a:r>
              <a:rPr kumimoji="0" lang="ru-RU" sz="16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ru-RU" sz="16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фази</a:t>
            </a:r>
            <a:r>
              <a:rPr kumimoji="0" lang="uk-UA" sz="1600" b="1" i="0" u="none" strike="noStrike" cap="none" normalizeH="0" baseline="0" dirty="0" smtClean="0">
                <a:ln>
                  <a:noFill/>
                </a:ln>
                <a:solidFill>
                  <a:srgbClr val="FF0000"/>
                </a:solidFill>
                <a:effectLst/>
                <a:latin typeface="Times New Roman" pitchFamily="18" charset="0"/>
                <a:ea typeface="MS Mincho" pitchFamily="49" charset="-128"/>
                <a:cs typeface="Times New Roman" pitchFamily="18" charset="0"/>
              </a:rPr>
              <a:t>:</a:t>
            </a:r>
            <a:endParaRPr kumimoji="0" lang="ru-RU" sz="1600" b="0" i="0" u="none" strike="noStrike" cap="none" normalizeH="0" baseline="0" dirty="0" smtClean="0">
              <a:ln>
                <a:noFill/>
              </a:ln>
              <a:solidFill>
                <a:srgbClr val="FF0000"/>
              </a:solidFill>
              <a:effectLst/>
              <a:latin typeface="Times New Roman" pitchFamily="18" charset="0"/>
              <a:cs typeface="Times New Roman" pitchFamily="18" charset="0"/>
            </a:endParaRPr>
          </a:p>
          <a:p>
            <a:pPr marR="0" lvl="0" indent="361950" algn="just" defTabSz="914400" rtl="0" eaLnBrk="0" fontAlgn="base" latinLnBrk="0" hangingPunct="0">
              <a:lnSpc>
                <a:spcPct val="150000"/>
              </a:lnSpc>
              <a:spcBef>
                <a:spcPct val="0"/>
              </a:spcBef>
              <a:spcAft>
                <a:spcPct val="0"/>
              </a:spcAft>
              <a:buClrTx/>
              <a:buSzTx/>
              <a:buFontTx/>
              <a:buNone/>
              <a:tabLst/>
            </a:pPr>
            <a:r>
              <a:rPr kumimoji="0" lang="uk-UA" sz="1600" b="1" i="0" u="none"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rPr>
              <a:t>1</a:t>
            </a:r>
            <a:r>
              <a:rPr kumimoji="0" lang="ru-RU" sz="1600" b="1" i="0" u="none"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rPr>
              <a:t>. </a:t>
            </a:r>
            <a:r>
              <a:rPr kumimoji="0" lang="uk-UA" sz="1600" b="1" i="0" u="none"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rPr>
              <a:t>Проявна (</a:t>
            </a:r>
            <a:r>
              <a:rPr kumimoji="0" lang="uk-UA" sz="1600" b="1" i="0" u="none" strike="noStrike" cap="none" normalizeH="0" baseline="0" dirty="0" err="1" smtClean="0">
                <a:ln>
                  <a:noFill/>
                </a:ln>
                <a:solidFill>
                  <a:srgbClr val="0000FF"/>
                </a:solidFill>
                <a:effectLst/>
                <a:latin typeface="Times New Roman" pitchFamily="18" charset="0"/>
                <a:ea typeface="MS Mincho" pitchFamily="49" charset="-128"/>
                <a:cs typeface="Times New Roman" pitchFamily="18" charset="0"/>
              </a:rPr>
              <a:t>елюентна</a:t>
            </a:r>
            <a:r>
              <a:rPr kumimoji="0" lang="uk-UA" sz="1600" b="1" i="0" u="none"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rPr>
              <a:t>)</a:t>
            </a:r>
            <a:r>
              <a:rPr kumimoji="0" lang="uk-UA" sz="1600" b="0" i="0" u="none"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rPr>
              <a:t> хроматографія </a:t>
            </a:r>
            <a:r>
              <a:rPr kumimoji="0" lang="uk-UA"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в безперервний потік рухомої фази, яка практично не </a:t>
            </a:r>
            <a:r>
              <a:rPr kumimoji="0" lang="uk-UA" sz="16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сорбується</a:t>
            </a:r>
            <a:r>
              <a:rPr kumimoji="0" lang="uk-UA"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uk-UA" sz="16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елюента</a:t>
            </a:r>
            <a:r>
              <a:rPr kumimoji="0" lang="uk-UA"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вноситься порція об</a:t>
            </a:r>
            <a:r>
              <a:rPr kumimoji="0" lang="ru-RU"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r>
              <a:rPr kumimoji="0" lang="uk-UA" sz="16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єкту</a:t>
            </a:r>
            <a:r>
              <a:rPr kumimoji="0" lang="uk-UA"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аналізу (суміш компонентів). Елюент захоплює частину компонентів об'єкту аналізу, яка знаходиться в рівновазі між ним і нерухомою фазою, і просуває їх вздовж нерухомої фази з різними швидкостями. </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Компоненти виходять із зони розділення послідовно у відповідності до їх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сорбційних</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властивостей. </a:t>
            </a:r>
            <a:r>
              <a:rPr kumimoji="0" lang="uk-UA"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Це приводить до розділення суміші на окремі компоненти.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R="0" lvl="0" indent="361950" algn="just" defTabSz="914400" rtl="0" eaLnBrk="0" fontAlgn="base" latinLnBrk="0" hangingPunct="0">
              <a:lnSpc>
                <a:spcPct val="150000"/>
              </a:lnSpc>
              <a:spcBef>
                <a:spcPct val="0"/>
              </a:spcBef>
              <a:spcAft>
                <a:spcPct val="0"/>
              </a:spcAft>
              <a:buClrTx/>
              <a:buSzTx/>
              <a:buFontTx/>
              <a:buNone/>
              <a:tabLst/>
            </a:pPr>
            <a:r>
              <a:rPr kumimoji="0" lang="uk-UA" sz="1600" b="1" i="0" u="none"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rPr>
              <a:t>2. Фронтальна </a:t>
            </a:r>
            <a:r>
              <a:rPr kumimoji="0" lang="uk-UA" sz="1600" b="0"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a:t>
            </a:r>
            <a:r>
              <a:rPr kumimoji="0" lang="uk-UA" sz="1600" b="1"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 </a:t>
            </a:r>
            <a:r>
              <a:rPr kumimoji="0" lang="uk-UA" sz="1600" b="0"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об’єкт аналізу сам є</a:t>
            </a:r>
            <a:r>
              <a:rPr kumimoji="0" lang="uk-UA" sz="16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 рухомою фазою</a:t>
            </a:r>
            <a:r>
              <a:rPr kumimoji="0" lang="uk-UA" sz="1600" b="0"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 і подається безперервно через шар нерухомої фази</a:t>
            </a:r>
            <a:r>
              <a:rPr kumimoji="0" lang="uk-UA" sz="16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a:t>
            </a:r>
            <a:endParaRPr kumimoji="0" lang="uk-UA" sz="1600" b="1"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endParaRPr>
          </a:p>
          <a:p>
            <a:pPr marR="0" lvl="0" indent="361950" algn="just" defTabSz="914400" rtl="0" eaLnBrk="0" fontAlgn="base" latinLnBrk="0" hangingPunct="0">
              <a:lnSpc>
                <a:spcPct val="150000"/>
              </a:lnSpc>
              <a:spcBef>
                <a:spcPct val="0"/>
              </a:spcBef>
              <a:spcAft>
                <a:spcPct val="0"/>
              </a:spcAft>
              <a:buClrTx/>
              <a:buSzTx/>
              <a:buFontTx/>
              <a:buNone/>
              <a:tabLst/>
            </a:pPr>
            <a:r>
              <a:rPr kumimoji="0" lang="uk-UA" sz="1600" b="1" i="0" u="none"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rPr>
              <a:t>3. </a:t>
            </a:r>
            <a:r>
              <a:rPr kumimoji="0" lang="uk-UA" sz="1600" b="1" i="0" u="none" strike="noStrike" cap="none" normalizeH="0" baseline="0" dirty="0" err="1" smtClean="0">
                <a:ln>
                  <a:noFill/>
                </a:ln>
                <a:solidFill>
                  <a:srgbClr val="0000FF"/>
                </a:solidFill>
                <a:effectLst/>
                <a:latin typeface="Times New Roman" pitchFamily="18" charset="0"/>
                <a:ea typeface="MS Mincho" pitchFamily="49" charset="-128"/>
                <a:cs typeface="Times New Roman" pitchFamily="18" charset="0"/>
              </a:rPr>
              <a:t>Витіснювальна</a:t>
            </a:r>
            <a:r>
              <a:rPr kumimoji="0" lang="uk-UA" sz="1600" b="0" i="1" u="none"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rPr>
              <a:t> </a:t>
            </a:r>
            <a:r>
              <a:rPr kumimoji="0" lang="uk-UA" sz="1600" b="0"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 в нерухому фазу вноситься порція об'єкту аналізу. Ця порція витискається через шар нерухомої фази речовиною, яка </a:t>
            </a:r>
            <a:r>
              <a:rPr kumimoji="0" lang="uk-UA" sz="1600" b="0" i="0" u="none" strike="noStrike" cap="none" normalizeH="0" baseline="0" dirty="0" err="1" smtClean="0">
                <a:ln>
                  <a:noFill/>
                </a:ln>
                <a:solidFill>
                  <a:srgbClr val="000000"/>
                </a:solidFill>
                <a:effectLst/>
                <a:latin typeface="Times New Roman" pitchFamily="18" charset="0"/>
                <a:ea typeface="MS Mincho" pitchFamily="49" charset="-128"/>
                <a:cs typeface="Times New Roman" pitchFamily="18" charset="0"/>
              </a:rPr>
              <a:t>сорбується</a:t>
            </a:r>
            <a:r>
              <a:rPr kumimoji="0" lang="uk-UA" sz="1600" b="0"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 сильніше, ніж компоненти об'єкту аналізу.</a:t>
            </a: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
        <p:nvSpPr>
          <p:cNvPr id="7" name="Прямоугольник 6"/>
          <p:cNvSpPr/>
          <p:nvPr/>
        </p:nvSpPr>
        <p:spPr>
          <a:xfrm>
            <a:off x="3286116" y="714356"/>
            <a:ext cx="5572132" cy="369332"/>
          </a:xfrm>
          <a:prstGeom prst="rect">
            <a:avLst/>
          </a:prstGeom>
        </p:spPr>
        <p:txBody>
          <a:bodyPr wrap="square">
            <a:spAutoFit/>
          </a:bodyPr>
          <a:lstStyle/>
          <a:p>
            <a:pPr algn="r"/>
            <a:r>
              <a:rPr lang="uk-UA" dirty="0" smtClean="0"/>
              <a:t>Класифікація хроматографічних методів аналізу</a:t>
            </a:r>
            <a:endParaRPr lang="ru-RU"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Прямая соединительная линия 12"/>
          <p:cNvCxnSpPr/>
          <p:nvPr/>
        </p:nvCxnSpPr>
        <p:spPr>
          <a:xfrm>
            <a:off x="500034" y="6357958"/>
            <a:ext cx="8429684" cy="0"/>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14" name="Прямая соединительная линия 13"/>
          <p:cNvCxnSpPr/>
          <p:nvPr/>
        </p:nvCxnSpPr>
        <p:spPr>
          <a:xfrm>
            <a:off x="357158" y="1142984"/>
            <a:ext cx="8429684" cy="0"/>
          </a:xfrm>
          <a:prstGeom prst="line">
            <a:avLst/>
          </a:prstGeom>
          <a:ln/>
        </p:spPr>
        <p:style>
          <a:lnRef idx="2">
            <a:schemeClr val="accent2"/>
          </a:lnRef>
          <a:fillRef idx="0">
            <a:schemeClr val="accent2"/>
          </a:fillRef>
          <a:effectRef idx="1">
            <a:schemeClr val="accent2"/>
          </a:effectRef>
          <a:fontRef idx="minor">
            <a:schemeClr val="tx1"/>
          </a:fontRef>
        </p:style>
      </p:cxnSp>
      <p:sp>
        <p:nvSpPr>
          <p:cNvPr id="9" name="AutoShape 2" descr="Сложение векторов перемещени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8056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645441" name="Rectangle 1"/>
          <p:cNvSpPr>
            <a:spLocks noChangeArrowheads="1"/>
          </p:cNvSpPr>
          <p:nvPr/>
        </p:nvSpPr>
        <p:spPr bwMode="auto">
          <a:xfrm>
            <a:off x="214282" y="1142984"/>
            <a:ext cx="864399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60000" algn="l"/>
              </a:tabLst>
            </a:pPr>
            <a:r>
              <a:rPr kumimoji="0" lang="uk-UA" sz="1400" b="1" i="0" u="none" strike="noStrike" cap="none" normalizeH="0" baseline="0" dirty="0" smtClean="0">
                <a:ln>
                  <a:noFill/>
                </a:ln>
                <a:solidFill>
                  <a:srgbClr val="FF0000"/>
                </a:solidFill>
                <a:effectLst/>
                <a:latin typeface="+mj-lt"/>
                <a:ea typeface="MS Mincho" pitchFamily="49" charset="-128"/>
                <a:cs typeface="Times New Roman" pitchFamily="18" charset="0"/>
              </a:rPr>
              <a:t>	</a:t>
            </a:r>
            <a:r>
              <a:rPr kumimoji="0" lang="uk-UA" sz="1600" b="1" i="0" u="none" strike="noStrike" cap="none" normalizeH="0" baseline="0" dirty="0" smtClean="0">
                <a:ln>
                  <a:noFill/>
                </a:ln>
                <a:solidFill>
                  <a:srgbClr val="FF0000"/>
                </a:solidFill>
                <a:effectLst/>
                <a:latin typeface="Times New Roman" pitchFamily="18" charset="0"/>
                <a:ea typeface="MS Mincho" pitchFamily="49" charset="-128"/>
                <a:cs typeface="Times New Roman" pitchFamily="18" charset="0"/>
              </a:rPr>
              <a:t>Проявна (</a:t>
            </a:r>
            <a:r>
              <a:rPr kumimoji="0" lang="uk-UA" sz="1600" b="1" i="0" u="none" strike="noStrike" cap="none" normalizeH="0" baseline="0" dirty="0" err="1" smtClean="0">
                <a:ln>
                  <a:noFill/>
                </a:ln>
                <a:solidFill>
                  <a:srgbClr val="FF0000"/>
                </a:solidFill>
                <a:effectLst/>
                <a:latin typeface="Times New Roman" pitchFamily="18" charset="0"/>
                <a:ea typeface="MS Mincho" pitchFamily="49" charset="-128"/>
                <a:cs typeface="Times New Roman" pitchFamily="18" charset="0"/>
              </a:rPr>
              <a:t>елюентна</a:t>
            </a:r>
            <a:r>
              <a:rPr kumimoji="0" lang="uk-UA" sz="1600" b="1" i="0" u="none" strike="noStrike" cap="none" normalizeH="0" baseline="0" dirty="0" smtClean="0">
                <a:ln>
                  <a:noFill/>
                </a:ln>
                <a:solidFill>
                  <a:srgbClr val="FF0000"/>
                </a:solidFill>
                <a:effectLst/>
                <a:latin typeface="Times New Roman" pitchFamily="18" charset="0"/>
                <a:ea typeface="MS Mincho" pitchFamily="49" charset="-128"/>
                <a:cs typeface="Times New Roman" pitchFamily="18" charset="0"/>
              </a:rPr>
              <a:t>)</a:t>
            </a:r>
            <a:r>
              <a:rPr kumimoji="0" lang="uk-UA" sz="1600" b="0" i="0" u="none" strike="noStrike" cap="none" normalizeH="0" baseline="0" dirty="0" smtClean="0">
                <a:ln>
                  <a:noFill/>
                </a:ln>
                <a:solidFill>
                  <a:srgbClr val="FF0000"/>
                </a:solidFill>
                <a:effectLst/>
                <a:latin typeface="Times New Roman" pitchFamily="18" charset="0"/>
                <a:ea typeface="MS Mincho" pitchFamily="49" charset="-128"/>
                <a:cs typeface="Times New Roman" pitchFamily="18" charset="0"/>
              </a:rPr>
              <a:t> хроматографія </a:t>
            </a:r>
            <a:r>
              <a:rPr kumimoji="0" lang="uk-UA"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в безперервний потік рухомої фази Е, яка практично не </a:t>
            </a:r>
            <a:r>
              <a:rPr kumimoji="0" lang="uk-UA" sz="16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сорбується</a:t>
            </a:r>
            <a:r>
              <a:rPr kumimoji="0" lang="uk-UA"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uk-UA" sz="16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елюента</a:t>
            </a:r>
            <a:r>
              <a:rPr kumimoji="0" lang="uk-UA"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вноситься порція об'єкту аналізу – суміш речовин A і B. Суміш  промивають елюентом, який  підбирається так, щоб він не давав аналітичного сигналу. Елюент захоплює частину компонентів об'єкту аналізу, яка знаходиться в рівновазі між ним і нерухомою фазою, і просуває їх вздовж нерухомої фази з різними для кожного компонента швидкостями. </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 достатній довжині колонки відбудеться повне розділення зон, причому компонент А, який менше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сорбується</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займе нижнє положення в колонці. </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Зона, яка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містить</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компонент В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більшою</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сорбційною</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здатністю</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буде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розміщена</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верхній</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частині</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Між</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зонами сорбент буде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заповнений</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чистим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розчинником</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тому отримується повне розділення компонентів</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tab pos="360000"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Змін</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 </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концентраці</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ї речовин,  </a:t>
            </a:r>
            <a:r>
              <a:rPr kumimoji="0" lang="uk-UA"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що розділяються, по виходу з колонки зображують у вигляді кривої – </a:t>
            </a:r>
            <a:r>
              <a:rPr kumimoji="0" lang="uk-UA" sz="1600" b="1"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хроматограми</a:t>
            </a:r>
            <a:r>
              <a:rPr kumimoji="0" lang="uk-UA"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По осі абсцис відкладають об’єм газу-носія V (</a:t>
            </a:r>
            <a:r>
              <a:rPr kumimoji="0" lang="uk-UA" sz="16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елюента</a:t>
            </a:r>
            <a:r>
              <a:rPr kumimoji="0" lang="uk-UA"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що проходить через колонку, а по осі ординат – зміну концентрації компонента, що </a:t>
            </a:r>
            <a:r>
              <a:rPr kumimoji="0" lang="uk-UA" sz="16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хроматографується</a:t>
            </a:r>
            <a:r>
              <a:rPr kumimoji="0" lang="uk-UA"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після виходу  з колонки.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360000" algn="l"/>
              </a:tabLst>
            </a:pPr>
            <a:r>
              <a:rPr kumimoji="0" lang="uk-UA" sz="1600" b="0" i="1"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600" b="0"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Такий спосіб розділення використовують переважно</a:t>
            </a:r>
          </a:p>
          <a:p>
            <a:pPr marL="0" marR="0" lvl="0" indent="0" algn="just" defTabSz="914400" rtl="0" eaLnBrk="0" fontAlgn="base" latinLnBrk="0" hangingPunct="0">
              <a:lnSpc>
                <a:spcPct val="100000"/>
              </a:lnSpc>
              <a:spcBef>
                <a:spcPct val="0"/>
              </a:spcBef>
              <a:spcAft>
                <a:spcPct val="0"/>
              </a:spcAft>
              <a:buClrTx/>
              <a:buSzTx/>
              <a:buFontTx/>
              <a:buNone/>
              <a:tabLst>
                <a:tab pos="360000" algn="l"/>
              </a:tabLst>
            </a:pPr>
            <a:r>
              <a:rPr kumimoji="0" lang="uk-UA" sz="1600" b="0"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 в газовій хроматографії під час аналізу органічних речовин,</a:t>
            </a:r>
            <a:endParaRPr kumimoji="0" lang="ru-RU" sz="1600" b="0" strike="noStrike" cap="none" normalizeH="0" baseline="0" dirty="0" smtClean="0">
              <a:ln>
                <a:noFill/>
              </a:ln>
              <a:solidFill>
                <a:srgbClr val="0000FF"/>
              </a:solidFill>
              <a:effectLst/>
              <a:latin typeface="Times New Roman" pitchFamily="18" charset="0"/>
              <a:cs typeface="Times New Roman" pitchFamily="18" charset="0"/>
            </a:endParaRPr>
          </a:p>
        </p:txBody>
      </p:sp>
      <p:sp>
        <p:nvSpPr>
          <p:cNvPr id="7" name="Прямоугольник 6"/>
          <p:cNvSpPr/>
          <p:nvPr/>
        </p:nvSpPr>
        <p:spPr>
          <a:xfrm>
            <a:off x="3286116" y="714356"/>
            <a:ext cx="5572132" cy="369332"/>
          </a:xfrm>
          <a:prstGeom prst="rect">
            <a:avLst/>
          </a:prstGeom>
        </p:spPr>
        <p:txBody>
          <a:bodyPr wrap="square">
            <a:spAutoFit/>
          </a:bodyPr>
          <a:lstStyle/>
          <a:p>
            <a:pPr algn="r"/>
            <a:r>
              <a:rPr lang="uk-UA" dirty="0" smtClean="0"/>
              <a:t>Класифікація хроматографічних методів аналізу</a:t>
            </a:r>
            <a:endParaRPr lang="ru-RU" dirty="0" smtClean="0"/>
          </a:p>
        </p:txBody>
      </p:sp>
      <p:sp>
        <p:nvSpPr>
          <p:cNvPr id="8" name="Прямоугольник 7"/>
          <p:cNvSpPr/>
          <p:nvPr/>
        </p:nvSpPr>
        <p:spPr>
          <a:xfrm>
            <a:off x="428596" y="4857760"/>
            <a:ext cx="4643470" cy="1384995"/>
          </a:xfrm>
          <a:prstGeom prst="rect">
            <a:avLst/>
          </a:prstGeom>
        </p:spPr>
        <p:txBody>
          <a:bodyPr wrap="square">
            <a:spAutoFit/>
          </a:bodyPr>
          <a:lstStyle/>
          <a:p>
            <a:pPr lvl="0" eaLnBrk="0" fontAlgn="base" hangingPunct="0">
              <a:spcBef>
                <a:spcPct val="0"/>
              </a:spcBef>
              <a:spcAft>
                <a:spcPct val="0"/>
              </a:spcAft>
            </a:pPr>
            <a:r>
              <a:rPr lang="uk-UA" sz="1400" dirty="0" smtClean="0">
                <a:solidFill>
                  <a:srgbClr val="FF0000"/>
                </a:solidFill>
                <a:latin typeface="+mj-lt"/>
                <a:ea typeface="Times New Roman" pitchFamily="18" charset="0"/>
                <a:cs typeface="Times New Roman" pitchFamily="18" charset="0"/>
              </a:rPr>
              <a:t>Переваги методу:</a:t>
            </a:r>
            <a:endParaRPr lang="ru-RU" sz="1400" dirty="0" smtClean="0">
              <a:solidFill>
                <a:srgbClr val="FF0000"/>
              </a:solidFill>
              <a:latin typeface="+mj-lt"/>
              <a:ea typeface="Times New Roman" pitchFamily="18" charset="0"/>
              <a:cs typeface="Times New Roman" pitchFamily="18" charset="0"/>
            </a:endParaRPr>
          </a:p>
          <a:p>
            <a:pPr lvl="0" eaLnBrk="0" fontAlgn="base" hangingPunct="0">
              <a:spcBef>
                <a:spcPct val="0"/>
              </a:spcBef>
              <a:spcAft>
                <a:spcPct val="0"/>
              </a:spcAft>
            </a:pPr>
            <a:r>
              <a:rPr lang="uk-UA" sz="1400" dirty="0" smtClean="0">
                <a:latin typeface="+mj-lt"/>
                <a:ea typeface="Times New Roman" pitchFamily="18" charset="0"/>
                <a:cs typeface="Times New Roman" pitchFamily="18" charset="0"/>
              </a:rPr>
              <a:t>1) </a:t>
            </a:r>
            <a:r>
              <a:rPr lang="ru-RU" sz="1400" dirty="0" err="1" smtClean="0">
                <a:latin typeface="+mj-lt"/>
                <a:ea typeface="Times New Roman" pitchFamily="18" charset="0"/>
                <a:cs typeface="Times New Roman" pitchFamily="18" charset="0"/>
              </a:rPr>
              <a:t>найбільш</a:t>
            </a:r>
            <a:r>
              <a:rPr lang="uk-UA" sz="1400" dirty="0" smtClean="0">
                <a:latin typeface="+mj-lt"/>
                <a:ea typeface="Times New Roman" pitchFamily="18" charset="0"/>
                <a:cs typeface="Times New Roman" pitchFamily="18" charset="0"/>
              </a:rPr>
              <a:t>е використовується </a:t>
            </a:r>
            <a:r>
              <a:rPr lang="ru-RU" sz="1400" dirty="0" smtClean="0">
                <a:latin typeface="+mj-lt"/>
                <a:ea typeface="Times New Roman" pitchFamily="18" charset="0"/>
                <a:cs typeface="Times New Roman" pitchFamily="18" charset="0"/>
              </a:rPr>
              <a:t> у </a:t>
            </a:r>
            <a:r>
              <a:rPr lang="ru-RU" sz="1400" dirty="0" err="1" smtClean="0">
                <a:latin typeface="+mj-lt"/>
                <a:ea typeface="Times New Roman" pitchFamily="18" charset="0"/>
                <a:cs typeface="Times New Roman" pitchFamily="18" charset="0"/>
              </a:rPr>
              <a:t>високоефективній</a:t>
            </a:r>
            <a:r>
              <a:rPr lang="ru-RU" sz="1400" dirty="0" smtClean="0">
                <a:latin typeface="+mj-lt"/>
                <a:ea typeface="Times New Roman" pitchFamily="18" charset="0"/>
                <a:cs typeface="Times New Roman" pitchFamily="18" charset="0"/>
              </a:rPr>
              <a:t> </a:t>
            </a:r>
            <a:r>
              <a:rPr lang="ru-RU" sz="1400" dirty="0" err="1" smtClean="0">
                <a:latin typeface="+mj-lt"/>
                <a:ea typeface="Times New Roman" pitchFamily="18" charset="0"/>
                <a:cs typeface="Times New Roman" pitchFamily="18" charset="0"/>
              </a:rPr>
              <a:t>хроматографії</a:t>
            </a:r>
            <a:r>
              <a:rPr lang="uk-UA" sz="1400" dirty="0" smtClean="0">
                <a:latin typeface="+mj-lt"/>
                <a:ea typeface="Times New Roman" pitchFamily="18" charset="0"/>
                <a:cs typeface="Times New Roman" pitchFamily="18" charset="0"/>
              </a:rPr>
              <a:t>;</a:t>
            </a:r>
            <a:endParaRPr lang="ru-RU" sz="1400" dirty="0" smtClean="0">
              <a:latin typeface="+mj-lt"/>
              <a:ea typeface="Times New Roman" pitchFamily="18" charset="0"/>
              <a:cs typeface="Times New Roman" pitchFamily="18" charset="0"/>
            </a:endParaRPr>
          </a:p>
          <a:p>
            <a:pPr lvl="0" eaLnBrk="0" fontAlgn="base" hangingPunct="0">
              <a:spcBef>
                <a:spcPct val="0"/>
              </a:spcBef>
              <a:spcAft>
                <a:spcPct val="0"/>
              </a:spcAft>
            </a:pPr>
            <a:r>
              <a:rPr lang="uk-UA" sz="1400" dirty="0" smtClean="0">
                <a:latin typeface="+mj-lt"/>
                <a:ea typeface="Times New Roman" pitchFamily="18" charset="0"/>
                <a:cs typeface="Times New Roman" pitchFamily="18" charset="0"/>
              </a:rPr>
              <a:t>2) є </a:t>
            </a:r>
            <a:r>
              <a:rPr lang="ru-RU" sz="1400" dirty="0" err="1" smtClean="0">
                <a:latin typeface="+mj-lt"/>
                <a:ea typeface="Times New Roman" pitchFamily="18" charset="0"/>
                <a:cs typeface="Times New Roman" pitchFamily="18" charset="0"/>
              </a:rPr>
              <a:t>єдиним</a:t>
            </a:r>
            <a:r>
              <a:rPr lang="ru-RU" sz="1400" dirty="0" smtClean="0">
                <a:latin typeface="+mj-lt"/>
                <a:ea typeface="Times New Roman" pitchFamily="18" charset="0"/>
                <a:cs typeface="Times New Roman" pitchFamily="18" charset="0"/>
              </a:rPr>
              <a:t> способом </a:t>
            </a:r>
            <a:r>
              <a:rPr lang="ru-RU" sz="1400" dirty="0" err="1" smtClean="0">
                <a:latin typeface="+mj-lt"/>
                <a:ea typeface="Times New Roman" pitchFamily="18" charset="0"/>
                <a:cs typeface="Times New Roman" pitchFamily="18" charset="0"/>
              </a:rPr>
              <a:t>кількісного</a:t>
            </a:r>
            <a:r>
              <a:rPr lang="ru-RU" sz="1400" dirty="0" smtClean="0">
                <a:latin typeface="+mj-lt"/>
                <a:ea typeface="Times New Roman" pitchFamily="18" charset="0"/>
                <a:cs typeface="Times New Roman" pitchFamily="18" charset="0"/>
              </a:rPr>
              <a:t> </a:t>
            </a:r>
            <a:r>
              <a:rPr lang="ru-RU" sz="1400" dirty="0" err="1" smtClean="0">
                <a:latin typeface="+mj-lt"/>
                <a:ea typeface="Times New Roman" pitchFamily="18" charset="0"/>
                <a:cs typeface="Times New Roman" pitchFamily="18" charset="0"/>
              </a:rPr>
              <a:t>аналізу</a:t>
            </a:r>
            <a:r>
              <a:rPr lang="ru-RU" sz="1400" dirty="0" smtClean="0">
                <a:latin typeface="+mj-lt"/>
                <a:ea typeface="Times New Roman" pitchFamily="18" charset="0"/>
                <a:cs typeface="Times New Roman" pitchFamily="18" charset="0"/>
              </a:rPr>
              <a:t>.</a:t>
            </a:r>
            <a:r>
              <a:rPr lang="uk-UA" sz="1400" dirty="0" smtClean="0">
                <a:latin typeface="+mj-lt"/>
                <a:ea typeface="Times New Roman" pitchFamily="18" charset="0"/>
                <a:cs typeface="Times New Roman" pitchFamily="18" charset="0"/>
              </a:rPr>
              <a:t> </a:t>
            </a:r>
            <a:endParaRPr lang="ru-RU" sz="1400" dirty="0" smtClean="0">
              <a:latin typeface="+mj-lt"/>
              <a:ea typeface="Times New Roman" pitchFamily="18" charset="0"/>
              <a:cs typeface="Times New Roman" pitchFamily="18" charset="0"/>
            </a:endParaRPr>
          </a:p>
          <a:p>
            <a:pPr lvl="0" eaLnBrk="0" fontAlgn="base" hangingPunct="0">
              <a:spcBef>
                <a:spcPct val="0"/>
              </a:spcBef>
              <a:spcAft>
                <a:spcPct val="0"/>
              </a:spcAft>
            </a:pPr>
            <a:r>
              <a:rPr lang="uk-UA" sz="1400" dirty="0" smtClean="0">
                <a:solidFill>
                  <a:srgbClr val="FF0000"/>
                </a:solidFill>
                <a:latin typeface="+mj-lt"/>
                <a:ea typeface="Times New Roman" pitchFamily="18" charset="0"/>
                <a:cs typeface="Times New Roman" pitchFamily="18" charset="0"/>
              </a:rPr>
              <a:t>Недолік методу </a:t>
            </a:r>
            <a:r>
              <a:rPr lang="uk-UA" sz="1400" dirty="0" smtClean="0">
                <a:latin typeface="+mj-lt"/>
                <a:ea typeface="Times New Roman" pitchFamily="18" charset="0"/>
                <a:cs typeface="Times New Roman" pitchFamily="18" charset="0"/>
              </a:rPr>
              <a:t>:</a:t>
            </a:r>
          </a:p>
          <a:p>
            <a:pPr lvl="0" eaLnBrk="0" fontAlgn="base" hangingPunct="0">
              <a:spcBef>
                <a:spcPct val="0"/>
              </a:spcBef>
              <a:spcAft>
                <a:spcPct val="0"/>
              </a:spcAft>
            </a:pPr>
            <a:r>
              <a:rPr lang="uk-UA" sz="1400" dirty="0" smtClean="0">
                <a:latin typeface="+mj-lt"/>
                <a:ea typeface="Times New Roman" pitchFamily="18" charset="0"/>
                <a:cs typeface="Times New Roman" pitchFamily="18" charset="0"/>
              </a:rPr>
              <a:t>метод не для концентрування</a:t>
            </a:r>
          </a:p>
        </p:txBody>
      </p:sp>
      <p:pic>
        <p:nvPicPr>
          <p:cNvPr id="10" name="Picture 2" descr="Картинка 269 из 1551">
            <a:hlinkClick r:id="rId2"/>
          </p:cNvPr>
          <p:cNvPicPr>
            <a:picLocks noChangeAspect="1" noChangeArrowheads="1"/>
          </p:cNvPicPr>
          <p:nvPr/>
        </p:nvPicPr>
        <p:blipFill>
          <a:blip r:embed="rId3" cstate="print"/>
          <a:srcRect/>
          <a:stretch>
            <a:fillRect/>
          </a:stretch>
        </p:blipFill>
        <p:spPr bwMode="auto">
          <a:xfrm>
            <a:off x="5857884" y="4143380"/>
            <a:ext cx="2857520" cy="2651716"/>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Прямая соединительная линия 12"/>
          <p:cNvCxnSpPr/>
          <p:nvPr/>
        </p:nvCxnSpPr>
        <p:spPr>
          <a:xfrm>
            <a:off x="500034" y="6357958"/>
            <a:ext cx="8429684" cy="0"/>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14" name="Прямая соединительная линия 13"/>
          <p:cNvCxnSpPr/>
          <p:nvPr/>
        </p:nvCxnSpPr>
        <p:spPr>
          <a:xfrm>
            <a:off x="357158" y="1142984"/>
            <a:ext cx="8429684" cy="0"/>
          </a:xfrm>
          <a:prstGeom prst="line">
            <a:avLst/>
          </a:prstGeom>
          <a:ln/>
        </p:spPr>
        <p:style>
          <a:lnRef idx="2">
            <a:schemeClr val="accent2"/>
          </a:lnRef>
          <a:fillRef idx="0">
            <a:schemeClr val="accent2"/>
          </a:fillRef>
          <a:effectRef idx="1">
            <a:schemeClr val="accent2"/>
          </a:effectRef>
          <a:fontRef idx="minor">
            <a:schemeClr val="tx1"/>
          </a:fontRef>
        </p:style>
      </p:cxnSp>
      <p:sp>
        <p:nvSpPr>
          <p:cNvPr id="9" name="AutoShape 2" descr="Сложение векторов перемещени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8056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646466" name="Rectangle 2"/>
          <p:cNvSpPr>
            <a:spLocks noChangeArrowheads="1"/>
          </p:cNvSpPr>
          <p:nvPr/>
        </p:nvSpPr>
        <p:spPr bwMode="auto">
          <a:xfrm>
            <a:off x="71438" y="1267503"/>
            <a:ext cx="885828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1600" b="1" i="0" u="none" strike="noStrike" cap="none" normalizeH="0" baseline="0" dirty="0" smtClean="0">
                <a:ln>
                  <a:noFill/>
                </a:ln>
                <a:solidFill>
                  <a:srgbClr val="FF0000"/>
                </a:solidFill>
                <a:effectLst/>
                <a:latin typeface="Times New Roman" pitchFamily="18" charset="0"/>
                <a:ea typeface="MS Mincho" pitchFamily="49" charset="-128"/>
                <a:cs typeface="Times New Roman" pitchFamily="18" charset="0"/>
              </a:rPr>
              <a:t>2. Фронтальна </a:t>
            </a:r>
            <a:r>
              <a:rPr kumimoji="0" lang="uk-UA" sz="1600" b="0"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 через </a:t>
            </a:r>
            <a:r>
              <a:rPr kumimoji="0" lang="uk-UA" sz="1600" b="0" i="0" u="none" strike="noStrike" cap="none" normalizeH="0" baseline="0" dirty="0" smtClean="0">
                <a:ln>
                  <a:noFill/>
                </a:ln>
                <a:effectLst/>
                <a:latin typeface="Times New Roman" pitchFamily="18" charset="0"/>
                <a:ea typeface="Arial Unicode MS" pitchFamily="34" charset="-128"/>
                <a:cs typeface="Times New Roman" pitchFamily="18" charset="0"/>
              </a:rPr>
              <a:t>колонку безперервно пропускають </a:t>
            </a:r>
            <a:r>
              <a:rPr kumimoji="0" lang="uk-UA" sz="1600" b="0" i="0" u="none" strike="noStrike" cap="none" normalizeH="0" baseline="0" dirty="0" smtClean="0">
                <a:ln>
                  <a:noFill/>
                </a:ln>
                <a:effectLst/>
                <a:latin typeface="Times New Roman" pitchFamily="18" charset="0"/>
                <a:ea typeface="MS Mincho" pitchFamily="49" charset="-128"/>
                <a:cs typeface="Times New Roman" pitchFamily="18" charset="0"/>
              </a:rPr>
              <a:t>об'єкт аналізу, який сам є рухомою фазою, </a:t>
            </a:r>
            <a:r>
              <a:rPr kumimoji="0" lang="uk-UA" sz="1600" b="0" i="0" u="none" strike="noStrike" cap="none" normalizeH="0" baseline="0" dirty="0" smtClean="0">
                <a:ln>
                  <a:noFill/>
                </a:ln>
                <a:effectLst/>
                <a:latin typeface="Times New Roman" pitchFamily="18" charset="0"/>
                <a:ea typeface="Arial Unicode MS" pitchFamily="34" charset="-128"/>
                <a:cs typeface="Times New Roman" pitchFamily="18" charset="0"/>
              </a:rPr>
              <a:t> і вимірюють концентрацію кожного компонента на виході з колонки. </a:t>
            </a:r>
            <a:r>
              <a:rPr kumimoji="0" lang="uk-UA" sz="1600" b="0" i="0" u="none" strike="noStrike" cap="none" normalizeH="0" baseline="0" dirty="0" smtClean="0">
                <a:ln>
                  <a:noFill/>
                </a:ln>
                <a:effectLst/>
                <a:latin typeface="Times New Roman" pitchFamily="18" charset="0"/>
                <a:ea typeface="MS Mincho" pitchFamily="49" charset="-128"/>
                <a:cs typeface="Times New Roman" pitchFamily="18" charset="0"/>
              </a:rPr>
              <a:t>Сорбент насичується компонентами суміші з кращою здатністю до сорбції, а компонент з гіршою здатністю до сорбції рухається попереду інших вздовж шару сорбенту і покидає колонку в чистому вигляді. </a:t>
            </a:r>
            <a:r>
              <a:rPr kumimoji="0" lang="uk-UA" sz="1600" b="0" i="0" u="none" strike="noStrike" cap="none" normalizeH="0" baseline="0" dirty="0" smtClean="0">
                <a:ln>
                  <a:noFill/>
                </a:ln>
                <a:effectLst/>
                <a:latin typeface="Times New Roman" pitchFamily="18" charset="0"/>
                <a:ea typeface="Arial Unicode MS" pitchFamily="34" charset="-128"/>
                <a:cs typeface="Times New Roman" pitchFamily="18" charset="0"/>
              </a:rPr>
              <a:t>Крізь колонку спочатку проходить речовина, яка </a:t>
            </a:r>
            <a:r>
              <a:rPr kumimoji="0" lang="uk-UA" sz="1600" b="0" i="0" u="none" strike="noStrike" cap="none" normalizeH="0" baseline="0" dirty="0" err="1" smtClean="0">
                <a:ln>
                  <a:noFill/>
                </a:ln>
                <a:effectLst/>
                <a:latin typeface="Times New Roman" pitchFamily="18" charset="0"/>
                <a:ea typeface="Arial Unicode MS" pitchFamily="34" charset="-128"/>
                <a:cs typeface="Times New Roman" pitchFamily="18" charset="0"/>
              </a:rPr>
              <a:t>сорбується</a:t>
            </a:r>
            <a:r>
              <a:rPr kumimoji="0" lang="uk-UA" sz="1600" b="0" i="0" u="none" strike="noStrike" cap="none" normalizeH="0" baseline="0" dirty="0" smtClean="0">
                <a:ln>
                  <a:noFill/>
                </a:ln>
                <a:effectLst/>
                <a:latin typeface="Times New Roman" pitchFamily="18" charset="0"/>
                <a:ea typeface="Arial Unicode MS" pitchFamily="34" charset="-128"/>
                <a:cs typeface="Times New Roman" pitchFamily="18" charset="0"/>
              </a:rPr>
              <a:t> найгірше, а потім її суміш з речовиною, що </a:t>
            </a:r>
            <a:r>
              <a:rPr kumimoji="0" lang="uk-UA" sz="1600" b="0" i="0" u="none" strike="noStrike" cap="none" normalizeH="0" baseline="0" dirty="0" err="1" smtClean="0">
                <a:ln>
                  <a:noFill/>
                </a:ln>
                <a:effectLst/>
                <a:latin typeface="Times New Roman" pitchFamily="18" charset="0"/>
                <a:ea typeface="Arial Unicode MS" pitchFamily="34" charset="-128"/>
                <a:cs typeface="Times New Roman" pitchFamily="18" charset="0"/>
              </a:rPr>
              <a:t>сорбується</a:t>
            </a:r>
            <a:r>
              <a:rPr kumimoji="0" lang="uk-UA" sz="1600" b="0" i="0" u="none" strike="noStrike" cap="none" normalizeH="0" baseline="0" dirty="0" smtClean="0">
                <a:ln>
                  <a:noFill/>
                </a:ln>
                <a:effectLst/>
                <a:latin typeface="Times New Roman" pitchFamily="18" charset="0"/>
                <a:ea typeface="Arial Unicode MS" pitchFamily="34" charset="-128"/>
                <a:cs typeface="Times New Roman" pitchFamily="18" charset="0"/>
              </a:rPr>
              <a:t> краще, і т.д. </a:t>
            </a:r>
            <a:endParaRPr kumimoji="0" lang="ru-RU" sz="1600" b="0" i="0" u="none" strike="noStrike" cap="none" normalizeH="0" baseline="0" dirty="0" smtClean="0">
              <a:ln>
                <a:noFill/>
              </a:ln>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effectLst/>
                <a:latin typeface="Times New Roman" pitchFamily="18" charset="0"/>
                <a:ea typeface="MS Mincho" pitchFamily="49" charset="-128"/>
                <a:cs typeface="Times New Roman" pitchFamily="18" charset="0"/>
              </a:rPr>
              <a:t>Метод дозволяє виділити з суміші тільки одну, найменш здатну до сорбції речовину, тому для розділення речовин він малопридатний. </a:t>
            </a: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600" b="0" u="none"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rPr>
              <a:t>Фронтальний аналіз застосовують, зокрема, для очищення води </a:t>
            </a:r>
            <a:r>
              <a:rPr kumimoji="0" lang="uk-UA" sz="1600" b="0" u="none" strike="noStrike" cap="none" normalizeH="0" baseline="0" dirty="0" err="1" smtClean="0">
                <a:ln>
                  <a:noFill/>
                </a:ln>
                <a:solidFill>
                  <a:srgbClr val="0000FF"/>
                </a:solidFill>
                <a:effectLst/>
                <a:latin typeface="Times New Roman" pitchFamily="18" charset="0"/>
                <a:ea typeface="MS Mincho" pitchFamily="49" charset="-128"/>
                <a:cs typeface="Times New Roman" pitchFamily="18" charset="0"/>
              </a:rPr>
              <a:t>йонообмінними</a:t>
            </a:r>
            <a:r>
              <a:rPr kumimoji="0" lang="uk-UA" sz="1600" b="0" u="none"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rPr>
              <a:t> адсорбентами та очищення повітря активованим вугіллям в протигазах.</a:t>
            </a:r>
            <a:endParaRPr kumimoji="0" lang="ru-RU" sz="1600" b="0" u="none" strike="noStrike" cap="none" normalizeH="0" baseline="0" dirty="0" smtClean="0">
              <a:ln>
                <a:noFill/>
              </a:ln>
              <a:solidFill>
                <a:srgbClr val="0000FF"/>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600" b="1" i="0" u="none" strike="noStrike" cap="none" normalizeH="0" baseline="0" dirty="0" smtClean="0">
                <a:ln>
                  <a:noFill/>
                </a:ln>
                <a:solidFill>
                  <a:srgbClr val="FF0000"/>
                </a:solidFill>
                <a:effectLst/>
                <a:latin typeface="Times New Roman" pitchFamily="18" charset="0"/>
                <a:ea typeface="MS Mincho" pitchFamily="49" charset="-128"/>
                <a:cs typeface="Times New Roman" pitchFamily="18" charset="0"/>
              </a:rPr>
              <a:t>3. </a:t>
            </a:r>
            <a:r>
              <a:rPr kumimoji="0" lang="uk-UA" sz="1600" b="1" i="0" u="none" strike="noStrike" cap="none" normalizeH="0" baseline="0" dirty="0" err="1" smtClean="0">
                <a:ln>
                  <a:noFill/>
                </a:ln>
                <a:solidFill>
                  <a:srgbClr val="FF0000"/>
                </a:solidFill>
                <a:effectLst/>
                <a:latin typeface="Times New Roman" pitchFamily="18" charset="0"/>
                <a:ea typeface="MS Mincho" pitchFamily="49" charset="-128"/>
                <a:cs typeface="Times New Roman" pitchFamily="18" charset="0"/>
              </a:rPr>
              <a:t>Витіснювальна</a:t>
            </a:r>
            <a:r>
              <a:rPr kumimoji="0" lang="uk-UA" sz="1600" b="0" i="1" u="none" strike="noStrike" cap="none" normalizeH="0" baseline="0" dirty="0" smtClean="0">
                <a:ln>
                  <a:noFill/>
                </a:ln>
                <a:solidFill>
                  <a:srgbClr val="FF0000"/>
                </a:solidFill>
                <a:effectLst/>
                <a:latin typeface="Times New Roman" pitchFamily="18" charset="0"/>
                <a:ea typeface="MS Mincho" pitchFamily="49" charset="-128"/>
                <a:cs typeface="Times New Roman" pitchFamily="18" charset="0"/>
              </a:rPr>
              <a:t> </a:t>
            </a:r>
            <a:r>
              <a:rPr kumimoji="0" lang="uk-UA" sz="1600" b="0"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 </a:t>
            </a:r>
            <a:r>
              <a:rPr kumimoji="0" lang="uk-UA" sz="1600" b="0" i="0" u="none" strike="noStrike" cap="none" normalizeH="0" baseline="0" dirty="0" smtClean="0">
                <a:ln>
                  <a:noFill/>
                </a:ln>
                <a:effectLst/>
                <a:latin typeface="Times New Roman" pitchFamily="18" charset="0"/>
                <a:ea typeface="MS Mincho" pitchFamily="49" charset="-128"/>
                <a:cs typeface="Times New Roman" pitchFamily="18" charset="0"/>
              </a:rPr>
              <a:t>в нерухому фазу вноситься порція об'єкту аналізу – суміш компонентів А і В, розчинених в елюенті Е. Ця порція витискається через шар нерухомої фази потоком </a:t>
            </a:r>
            <a:r>
              <a:rPr kumimoji="0" lang="uk-UA" sz="1600" b="0" i="0" u="none" strike="noStrike" cap="none" normalizeH="0" baseline="0" dirty="0" err="1" smtClean="0">
                <a:ln>
                  <a:noFill/>
                </a:ln>
                <a:effectLst/>
                <a:latin typeface="Times New Roman" pitchFamily="18" charset="0"/>
                <a:ea typeface="MS Mincho" pitchFamily="49" charset="-128"/>
                <a:cs typeface="Times New Roman" pitchFamily="18" charset="0"/>
              </a:rPr>
              <a:t>речовини-витіснювача</a:t>
            </a:r>
            <a:r>
              <a:rPr kumimoji="0" lang="uk-UA" sz="1600" b="0" i="0" u="none" strike="noStrike" cap="none" normalizeH="0" baseline="0" dirty="0" smtClean="0">
                <a:ln>
                  <a:noFill/>
                </a:ln>
                <a:effectLst/>
                <a:latin typeface="Times New Roman" pitchFamily="18" charset="0"/>
                <a:ea typeface="MS Mincho" pitchFamily="49" charset="-128"/>
                <a:cs typeface="Times New Roman" pitchFamily="18" charset="0"/>
              </a:rPr>
              <a:t> </a:t>
            </a:r>
            <a:r>
              <a:rPr kumimoji="0" lang="en-US" sz="1600" b="0" i="0" u="none" strike="noStrike" cap="none" normalizeH="0" baseline="0" dirty="0" smtClean="0">
                <a:ln>
                  <a:noFill/>
                </a:ln>
                <a:effectLst/>
                <a:latin typeface="Times New Roman" pitchFamily="18" charset="0"/>
                <a:ea typeface="MS Mincho" pitchFamily="49" charset="-128"/>
                <a:cs typeface="Times New Roman" pitchFamily="18" charset="0"/>
              </a:rPr>
              <a:t>D</a:t>
            </a:r>
            <a:r>
              <a:rPr kumimoji="0" lang="uk-UA" sz="1600" b="0" i="0" u="none" strike="noStrike" cap="none" normalizeH="0" baseline="0" dirty="0" smtClean="0">
                <a:ln>
                  <a:noFill/>
                </a:ln>
                <a:effectLst/>
                <a:latin typeface="Times New Roman" pitchFamily="18" charset="0"/>
                <a:ea typeface="MS Mincho" pitchFamily="49" charset="-128"/>
                <a:cs typeface="Times New Roman" pitchFamily="18" charset="0"/>
              </a:rPr>
              <a:t>, який </a:t>
            </a:r>
            <a:r>
              <a:rPr kumimoji="0" lang="uk-UA" sz="1600" b="0" i="0" u="none" strike="noStrike" cap="none" normalizeH="0" baseline="0" dirty="0" err="1" smtClean="0">
                <a:ln>
                  <a:noFill/>
                </a:ln>
                <a:effectLst/>
                <a:latin typeface="Times New Roman" pitchFamily="18" charset="0"/>
                <a:ea typeface="MS Mincho" pitchFamily="49" charset="-128"/>
                <a:cs typeface="Times New Roman" pitchFamily="18" charset="0"/>
              </a:rPr>
              <a:t>сорбується</a:t>
            </a:r>
            <a:r>
              <a:rPr kumimoji="0" lang="uk-UA" sz="1600" b="0" i="0" u="none" strike="noStrike" cap="none" normalizeH="0" baseline="0" dirty="0" smtClean="0">
                <a:ln>
                  <a:noFill/>
                </a:ln>
                <a:effectLst/>
                <a:latin typeface="Times New Roman" pitchFamily="18" charset="0"/>
                <a:ea typeface="MS Mincho" pitchFamily="49" charset="-128"/>
                <a:cs typeface="Times New Roman" pitchFamily="18" charset="0"/>
              </a:rPr>
              <a:t> сильніше, ніж компоненти об'єкту аналізу. </a:t>
            </a:r>
            <a:r>
              <a:rPr kumimoji="0" lang="uk-UA" sz="1600" b="0" i="0" u="none" strike="noStrike" cap="none" normalizeH="0" baseline="0" dirty="0" smtClean="0">
                <a:ln>
                  <a:noFill/>
                </a:ln>
                <a:effectLst/>
                <a:latin typeface="Times New Roman" pitchFamily="18" charset="0"/>
                <a:ea typeface="Arial Unicode MS" pitchFamily="34" charset="-128"/>
                <a:cs typeface="Times New Roman" pitchFamily="18" charset="0"/>
              </a:rPr>
              <a:t>Таким чином відбувається послідовне витіснення компонентів відповідно до їх </a:t>
            </a:r>
            <a:r>
              <a:rPr kumimoji="0" lang="uk-UA" sz="1600" b="0" i="0" u="none" strike="noStrike" cap="none" normalizeH="0" baseline="0" dirty="0" err="1" smtClean="0">
                <a:ln>
                  <a:noFill/>
                </a:ln>
                <a:effectLst/>
                <a:latin typeface="Times New Roman" pitchFamily="18" charset="0"/>
                <a:ea typeface="Arial Unicode MS" pitchFamily="34" charset="-128"/>
                <a:cs typeface="Times New Roman" pitchFamily="18" charset="0"/>
              </a:rPr>
              <a:t>сорбційної</a:t>
            </a:r>
            <a:r>
              <a:rPr kumimoji="0" lang="uk-UA" sz="1600" b="0" i="0" u="none" strike="noStrike" cap="none" normalizeH="0" baseline="0" dirty="0" smtClean="0">
                <a:ln>
                  <a:noFill/>
                </a:ln>
                <a:effectLst/>
                <a:latin typeface="Times New Roman" pitchFamily="18" charset="0"/>
                <a:ea typeface="Arial Unicode MS" pitchFamily="34" charset="-128"/>
                <a:cs typeface="Times New Roman" pitchFamily="18" charset="0"/>
              </a:rPr>
              <a:t> здатності.</a:t>
            </a:r>
            <a:endParaRPr kumimoji="0" lang="ru-RU" sz="1600" b="0" i="0" u="none" strike="noStrike" cap="none" normalizeH="0" baseline="0" dirty="0" smtClean="0">
              <a:ln>
                <a:noFill/>
              </a:ln>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Компоненти суміші рухаються попереду </a:t>
            </a:r>
            <a:r>
              <a:rPr kumimoji="0" lang="uk-UA" sz="16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фронта</a:t>
            </a:r>
            <a:r>
              <a:rPr kumimoji="0" lang="uk-UA"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uk-UA" sz="16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витіснювача</a:t>
            </a:r>
            <a:r>
              <a:rPr kumimoji="0" lang="uk-UA"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до виходу з колонки з однаковою швидкістю, розділившись на зони, що дотикаються між собою, у відповідності зі здатністю до сорбції. Використання цього методу ускладнюється важкістю вибору необхідної концентрації </a:t>
            </a:r>
            <a:r>
              <a:rPr kumimoji="0" lang="uk-UA" sz="16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речовини-витіснювача</a:t>
            </a:r>
            <a:r>
              <a:rPr kumimoji="0" lang="uk-UA"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взаємною дифузією на межі зон, яка перешкоджає отриманню на виході з колонки достатньо чистих компонентів, і тривалістю процесу розділення. </a:t>
            </a: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rPr>
              <a:t>Цей метод використовується в основному при визначенні </a:t>
            </a:r>
            <a:r>
              <a:rPr kumimoji="0" lang="uk-UA" sz="1600" b="0" i="0" u="none" strike="noStrike" cap="none" normalizeH="0" baseline="0" dirty="0" err="1" smtClean="0">
                <a:ln>
                  <a:noFill/>
                </a:ln>
                <a:solidFill>
                  <a:srgbClr val="0000FF"/>
                </a:solidFill>
                <a:effectLst/>
                <a:latin typeface="Times New Roman" pitchFamily="18" charset="0"/>
                <a:ea typeface="MS Mincho" pitchFamily="49" charset="-128"/>
                <a:cs typeface="Times New Roman" pitchFamily="18" charset="0"/>
              </a:rPr>
              <a:t>мікродомішок</a:t>
            </a:r>
            <a:r>
              <a:rPr kumimoji="0" lang="uk-UA" sz="1600" b="0" i="0" u="none"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rPr>
              <a:t>.</a:t>
            </a:r>
            <a:endParaRPr kumimoji="0" lang="ru-RU" sz="1600" b="0" i="0" u="none" strike="noStrike" cap="none" normalizeH="0" baseline="0" dirty="0" smtClean="0">
              <a:ln>
                <a:noFill/>
              </a:ln>
              <a:solidFill>
                <a:srgbClr val="0000FF"/>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 name="Прямоугольник 9"/>
          <p:cNvSpPr/>
          <p:nvPr/>
        </p:nvSpPr>
        <p:spPr>
          <a:xfrm>
            <a:off x="3286116" y="714356"/>
            <a:ext cx="5572132" cy="369332"/>
          </a:xfrm>
          <a:prstGeom prst="rect">
            <a:avLst/>
          </a:prstGeom>
        </p:spPr>
        <p:txBody>
          <a:bodyPr wrap="square">
            <a:spAutoFit/>
          </a:bodyPr>
          <a:lstStyle/>
          <a:p>
            <a:pPr algn="r"/>
            <a:r>
              <a:rPr lang="uk-UA" dirty="0" smtClean="0"/>
              <a:t>Класифікація хроматографічних методів аналізу</a:t>
            </a:r>
            <a:endParaRPr lang="ru-RU"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Прямая соединительная линия 12"/>
          <p:cNvCxnSpPr/>
          <p:nvPr/>
        </p:nvCxnSpPr>
        <p:spPr>
          <a:xfrm>
            <a:off x="500034" y="6357958"/>
            <a:ext cx="8429684" cy="0"/>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14" name="Прямая соединительная линия 13"/>
          <p:cNvCxnSpPr/>
          <p:nvPr/>
        </p:nvCxnSpPr>
        <p:spPr>
          <a:xfrm>
            <a:off x="357158" y="1142984"/>
            <a:ext cx="8429684" cy="0"/>
          </a:xfrm>
          <a:prstGeom prst="line">
            <a:avLst/>
          </a:prstGeom>
          <a:ln/>
        </p:spPr>
        <p:style>
          <a:lnRef idx="2">
            <a:schemeClr val="accent2"/>
          </a:lnRef>
          <a:fillRef idx="0">
            <a:schemeClr val="accent2"/>
          </a:fillRef>
          <a:effectRef idx="1">
            <a:schemeClr val="accent2"/>
          </a:effectRef>
          <a:fontRef idx="minor">
            <a:schemeClr val="tx1"/>
          </a:fontRef>
        </p:style>
      </p:cxnSp>
      <p:sp>
        <p:nvSpPr>
          <p:cNvPr id="9" name="AutoShape 2" descr="Сложение векторов перемещени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8056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7" name="Рисунок 6"/>
          <p:cNvPicPr/>
          <p:nvPr/>
        </p:nvPicPr>
        <p:blipFill>
          <a:blip r:embed="rId2" cstate="print"/>
          <a:srcRect r="7388"/>
          <a:stretch>
            <a:fillRect/>
          </a:stretch>
        </p:blipFill>
        <p:spPr bwMode="auto">
          <a:xfrm>
            <a:off x="500034" y="1142984"/>
            <a:ext cx="4643470" cy="5214974"/>
          </a:xfrm>
          <a:prstGeom prst="rect">
            <a:avLst/>
          </a:prstGeom>
          <a:noFill/>
          <a:ln w="9525">
            <a:noFill/>
            <a:miter lim="800000"/>
            <a:headEnd/>
            <a:tailEnd/>
          </a:ln>
        </p:spPr>
      </p:pic>
      <p:sp>
        <p:nvSpPr>
          <p:cNvPr id="3647490" name="Rectangle 2"/>
          <p:cNvSpPr>
            <a:spLocks noChangeArrowheads="1"/>
          </p:cNvSpPr>
          <p:nvPr/>
        </p:nvSpPr>
        <p:spPr bwMode="auto">
          <a:xfrm>
            <a:off x="5143504" y="1428736"/>
            <a:ext cx="3714776"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dirty="0" smtClean="0">
                <a:ln>
                  <a:noFill/>
                </a:ln>
                <a:effectLst/>
                <a:latin typeface="Times New Roman" pitchFamily="18" charset="0"/>
                <a:ea typeface="Arial Unicode MS" pitchFamily="34" charset="-128"/>
                <a:cs typeface="Times New Roman" pitchFamily="18" charset="0"/>
              </a:rPr>
              <a:t>Схеми протікання процесу при різних способах хроматографічного розділення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(А і В – </a:t>
            </a:r>
            <a:r>
              <a:rPr kumimoji="0" lang="uk-UA" sz="1600" b="0" i="0" u="none" strike="noStrike" cap="none" normalizeH="0" baseline="0" dirty="0" err="1" smtClean="0">
                <a:ln>
                  <a:noFill/>
                </a:ln>
                <a:solidFill>
                  <a:srgbClr val="000000"/>
                </a:solidFill>
                <a:effectLst/>
                <a:latin typeface="Times New Roman" pitchFamily="18" charset="0"/>
                <a:ea typeface="Arial Unicode MS" pitchFamily="34" charset="-128"/>
                <a:cs typeface="Times New Roman" pitchFamily="18" charset="0"/>
              </a:rPr>
              <a:t>розділювані</a:t>
            </a:r>
            <a:r>
              <a:rPr kumimoji="0" lang="uk-UA" sz="16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 речовини, Е – розчинник, D – </a:t>
            </a:r>
            <a:r>
              <a:rPr kumimoji="0" lang="uk-UA" sz="1600" b="0" i="0" u="none" strike="noStrike" cap="none" normalizeH="0" baseline="0" dirty="0" err="1" smtClean="0">
                <a:ln>
                  <a:noFill/>
                </a:ln>
                <a:solidFill>
                  <a:srgbClr val="000000"/>
                </a:solidFill>
                <a:effectLst/>
                <a:latin typeface="Times New Roman" pitchFamily="18" charset="0"/>
                <a:ea typeface="Arial Unicode MS" pitchFamily="34" charset="-128"/>
                <a:cs typeface="Times New Roman" pitchFamily="18" charset="0"/>
              </a:rPr>
              <a:t>витіснювач</a:t>
            </a:r>
            <a:r>
              <a:rPr kumimoji="0" lang="uk-UA" sz="16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а – криві розподілу концентрації С </a:t>
            </a:r>
            <a:r>
              <a:rPr kumimoji="0" lang="uk-UA" sz="1600" b="0" i="0" u="none" strike="noStrike" cap="none" normalizeH="0" baseline="0" dirty="0" err="1" smtClean="0">
                <a:ln>
                  <a:noFill/>
                </a:ln>
                <a:solidFill>
                  <a:srgbClr val="000000"/>
                </a:solidFill>
                <a:effectLst/>
                <a:latin typeface="Times New Roman" pitchFamily="18" charset="0"/>
                <a:ea typeface="Arial Unicode MS" pitchFamily="34" charset="-128"/>
                <a:cs typeface="Times New Roman" pitchFamily="18" charset="0"/>
              </a:rPr>
              <a:t>розділюваних</a:t>
            </a:r>
            <a:r>
              <a:rPr kumimoji="0" lang="uk-UA" sz="16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 речовин на шарі сорбенту в колонці в залежності від довжини шару,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б – криві розподілу концентрації С на виході з колонки в залежності від об'єму елюенту V, пропущеного через колонку (</a:t>
            </a:r>
            <a:r>
              <a:rPr kumimoji="0" lang="uk-UA" sz="1600" b="0" i="0" u="none" strike="noStrike" cap="none" normalizeH="0" baseline="0" dirty="0" err="1" smtClean="0">
                <a:ln>
                  <a:noFill/>
                </a:ln>
                <a:solidFill>
                  <a:srgbClr val="000000"/>
                </a:solidFill>
                <a:effectLst/>
                <a:latin typeface="Times New Roman" pitchFamily="18" charset="0"/>
                <a:ea typeface="Arial Unicode MS" pitchFamily="34" charset="-128"/>
                <a:cs typeface="Times New Roman" pitchFamily="18" charset="0"/>
              </a:rPr>
              <a:t>хроматограми</a:t>
            </a:r>
            <a:r>
              <a:rPr kumimoji="0" lang="uk-UA" sz="16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a:t>
            </a:r>
            <a:endParaRPr kumimoji="0" lang="uk-UA"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 name="Прямоугольник 9"/>
          <p:cNvSpPr/>
          <p:nvPr/>
        </p:nvSpPr>
        <p:spPr>
          <a:xfrm>
            <a:off x="3286116" y="714356"/>
            <a:ext cx="5572132" cy="369332"/>
          </a:xfrm>
          <a:prstGeom prst="rect">
            <a:avLst/>
          </a:prstGeom>
        </p:spPr>
        <p:txBody>
          <a:bodyPr wrap="square">
            <a:spAutoFit/>
          </a:bodyPr>
          <a:lstStyle/>
          <a:p>
            <a:pPr algn="r"/>
            <a:r>
              <a:rPr lang="uk-UA" dirty="0" smtClean="0"/>
              <a:t>Класифікація хроматографічних методів аналізу</a:t>
            </a:r>
            <a:endParaRPr lang="ru-RU"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Прямая соединительная линия 12"/>
          <p:cNvCxnSpPr/>
          <p:nvPr/>
        </p:nvCxnSpPr>
        <p:spPr>
          <a:xfrm>
            <a:off x="500034" y="6357958"/>
            <a:ext cx="8429684" cy="0"/>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14" name="Прямая соединительная линия 13"/>
          <p:cNvCxnSpPr/>
          <p:nvPr/>
        </p:nvCxnSpPr>
        <p:spPr>
          <a:xfrm>
            <a:off x="357158" y="1142984"/>
            <a:ext cx="8429684" cy="0"/>
          </a:xfrm>
          <a:prstGeom prst="line">
            <a:avLst/>
          </a:prstGeom>
          <a:ln/>
        </p:spPr>
        <p:style>
          <a:lnRef idx="2">
            <a:schemeClr val="accent2"/>
          </a:lnRef>
          <a:fillRef idx="0">
            <a:schemeClr val="accent2"/>
          </a:fillRef>
          <a:effectRef idx="1">
            <a:schemeClr val="accent2"/>
          </a:effectRef>
          <a:fontRef idx="minor">
            <a:schemeClr val="tx1"/>
          </a:fontRef>
        </p:style>
      </p:cxnSp>
      <p:sp>
        <p:nvSpPr>
          <p:cNvPr id="9" name="AutoShape 2" descr="Сложение векторов перемещени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8056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648513" name="Rectangle 1"/>
          <p:cNvSpPr>
            <a:spLocks noChangeArrowheads="1"/>
          </p:cNvSpPr>
          <p:nvPr/>
        </p:nvSpPr>
        <p:spPr bwMode="auto">
          <a:xfrm>
            <a:off x="357158" y="1214422"/>
            <a:ext cx="8501122" cy="353943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34963"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Times New Roman" pitchFamily="18" charset="0"/>
                <a:ea typeface="Arial Unicode MS" pitchFamily="34" charset="-128"/>
                <a:cs typeface="Times New Roman" pitchFamily="18" charset="0"/>
              </a:rPr>
              <a:t>V</a:t>
            </a:r>
            <a:r>
              <a:rPr kumimoji="0" lang="ru-RU" sz="1600" b="1" i="0" u="none" strike="noStrike" cap="none" normalizeH="0" baseline="0" dirty="0" smtClean="0">
                <a:ln>
                  <a:noFill/>
                </a:ln>
                <a:solidFill>
                  <a:srgbClr val="FF0000"/>
                </a:solidFill>
                <a:effectLst/>
                <a:latin typeface="Times New Roman" pitchFamily="18" charset="0"/>
                <a:ea typeface="Arial Unicode MS" pitchFamily="34" charset="-128"/>
                <a:cs typeface="Times New Roman" pitchFamily="18" charset="0"/>
              </a:rPr>
              <a:t>.</a:t>
            </a:r>
            <a:r>
              <a:rPr kumimoji="0" lang="ru-RU" sz="1600" b="0" i="0" u="none" strike="noStrike" cap="none" normalizeH="0" baseline="0" dirty="0" smtClean="0">
                <a:ln>
                  <a:noFill/>
                </a:ln>
                <a:effectLst/>
                <a:latin typeface="Times New Roman" pitchFamily="18" charset="0"/>
                <a:ea typeface="Arial Unicode MS" pitchFamily="34" charset="-128"/>
                <a:cs typeface="Times New Roman" pitchFamily="18" charset="0"/>
              </a:rPr>
              <a:t> </a:t>
            </a:r>
            <a:r>
              <a:rPr kumimoji="0" lang="uk-UA" sz="1600" b="0" i="0" u="none" strike="noStrike" cap="none" normalizeH="0" baseline="0" dirty="0" smtClean="0">
                <a:ln>
                  <a:noFill/>
                </a:ln>
                <a:effectLst/>
                <a:latin typeface="Times New Roman" pitchFamily="18" charset="0"/>
                <a:ea typeface="Arial Unicode MS" pitchFamily="34" charset="-128"/>
                <a:cs typeface="Times New Roman" pitchFamily="18" charset="0"/>
              </a:rPr>
              <a:t>Залежно від </a:t>
            </a:r>
            <a:r>
              <a:rPr kumimoji="0" lang="uk-UA" sz="1600" b="1" i="0" u="none" strike="noStrike" cap="none" normalizeH="0" baseline="0" dirty="0" smtClean="0">
                <a:ln>
                  <a:noFill/>
                </a:ln>
                <a:solidFill>
                  <a:srgbClr val="FF0000"/>
                </a:solidFill>
                <a:effectLst/>
                <a:latin typeface="Times New Roman" pitchFamily="18" charset="0"/>
                <a:ea typeface="Arial Unicode MS" pitchFamily="34" charset="-128"/>
                <a:cs typeface="Times New Roman" pitchFamily="18" charset="0"/>
              </a:rPr>
              <a:t>мети проведення</a:t>
            </a:r>
            <a:r>
              <a:rPr kumimoji="0" lang="uk-UA" sz="1600" b="0" i="0" u="none" strike="noStrike" cap="none" normalizeH="0" baseline="0" dirty="0" smtClean="0">
                <a:ln>
                  <a:noFill/>
                </a:ln>
                <a:solidFill>
                  <a:srgbClr val="FF0000"/>
                </a:solidFill>
                <a:effectLst/>
                <a:latin typeface="Times New Roman" pitchFamily="18" charset="0"/>
                <a:ea typeface="Arial Unicode MS" pitchFamily="34" charset="-128"/>
                <a:cs typeface="Times New Roman" pitchFamily="18" charset="0"/>
              </a:rPr>
              <a:t> </a:t>
            </a:r>
            <a:r>
              <a:rPr kumimoji="0" lang="uk-UA" sz="1600" b="0" i="0" u="none" strike="noStrike" cap="none" normalizeH="0" baseline="0" dirty="0" smtClean="0">
                <a:ln>
                  <a:noFill/>
                </a:ln>
                <a:effectLst/>
                <a:latin typeface="Times New Roman" pitchFamily="18" charset="0"/>
                <a:ea typeface="Arial Unicode MS" pitchFamily="34" charset="-128"/>
                <a:cs typeface="Times New Roman" pitchFamily="18" charset="0"/>
              </a:rPr>
              <a:t>хроматографічного процесу розрізняють</a:t>
            </a:r>
            <a:r>
              <a:rPr kumimoji="0" lang="uk-UA" sz="1600" b="0" i="0" u="none" strike="noStrike" cap="none" normalizeH="0" baseline="0" dirty="0" smtClean="0">
                <a:ln>
                  <a:noFill/>
                </a:ln>
                <a:solidFill>
                  <a:srgbClr val="FF0000"/>
                </a:solidFill>
                <a:effectLst/>
                <a:latin typeface="Times New Roman" pitchFamily="18" charset="0"/>
                <a:ea typeface="Arial Unicode MS" pitchFamily="34" charset="-128"/>
                <a:cs typeface="Times New Roman" pitchFamily="18" charset="0"/>
              </a:rPr>
              <a:t> </a:t>
            </a:r>
            <a:r>
              <a:rPr kumimoji="0" lang="uk-UA" sz="1600" b="1" i="0" u="none" strike="noStrike" cap="none" normalizeH="0" baseline="0" dirty="0" smtClean="0">
                <a:ln>
                  <a:noFill/>
                </a:ln>
                <a:solidFill>
                  <a:srgbClr val="FF0000"/>
                </a:solidFill>
                <a:effectLst/>
                <a:latin typeface="Times New Roman" pitchFamily="18" charset="0"/>
                <a:ea typeface="Arial Unicode MS" pitchFamily="34" charset="-128"/>
                <a:cs typeface="Times New Roman" pitchFamily="18" charset="0"/>
              </a:rPr>
              <a:t>аналітичну, препаративну </a:t>
            </a:r>
            <a:r>
              <a:rPr kumimoji="0" lang="uk-UA" sz="1600" b="0" i="0" u="none" strike="noStrike" cap="none" normalizeH="0" baseline="0" dirty="0" smtClean="0">
                <a:ln>
                  <a:noFill/>
                </a:ln>
                <a:solidFill>
                  <a:srgbClr val="FF0000"/>
                </a:solidFill>
                <a:effectLst/>
                <a:latin typeface="Times New Roman" pitchFamily="18" charset="0"/>
                <a:ea typeface="Arial Unicode MS" pitchFamily="34" charset="-128"/>
                <a:cs typeface="Times New Roman" pitchFamily="18" charset="0"/>
              </a:rPr>
              <a:t>і</a:t>
            </a:r>
            <a:r>
              <a:rPr kumimoji="0" lang="uk-UA" sz="1600" b="1" i="0" u="none" strike="noStrike" cap="none" normalizeH="0" baseline="0" dirty="0" smtClean="0">
                <a:ln>
                  <a:noFill/>
                </a:ln>
                <a:solidFill>
                  <a:srgbClr val="FF0000"/>
                </a:solidFill>
                <a:effectLst/>
                <a:latin typeface="Times New Roman" pitchFamily="18" charset="0"/>
                <a:ea typeface="Arial Unicode MS" pitchFamily="34" charset="-128"/>
                <a:cs typeface="Times New Roman" pitchFamily="18" charset="0"/>
              </a:rPr>
              <a:t> промислову</a:t>
            </a:r>
            <a:r>
              <a:rPr kumimoji="0" lang="uk-UA" sz="1600" b="0" i="0" u="none" strike="noStrike" cap="none" normalizeH="0" baseline="0" dirty="0" smtClean="0">
                <a:ln>
                  <a:noFill/>
                </a:ln>
                <a:solidFill>
                  <a:srgbClr val="FF0000"/>
                </a:solidFill>
                <a:effectLst/>
                <a:latin typeface="Times New Roman" pitchFamily="18" charset="0"/>
                <a:ea typeface="Arial Unicode MS" pitchFamily="34" charset="-128"/>
                <a:cs typeface="Times New Roman" pitchFamily="18" charset="0"/>
              </a:rPr>
              <a:t> хроматографію.</a:t>
            </a:r>
            <a:r>
              <a:rPr kumimoji="0" lang="uk-UA" sz="1600" b="0" i="1" u="none" strike="noStrike" cap="none" normalizeH="0" baseline="0" dirty="0" smtClean="0">
                <a:ln>
                  <a:noFill/>
                </a:ln>
                <a:solidFill>
                  <a:srgbClr val="FF0000"/>
                </a:solidFill>
                <a:effectLst/>
                <a:latin typeface="Times New Roman" pitchFamily="18" charset="0"/>
                <a:ea typeface="Arial Unicode MS" pitchFamily="34" charset="-128"/>
                <a:cs typeface="Times New Roman" pitchFamily="18" charset="0"/>
              </a:rPr>
              <a:t> </a:t>
            </a:r>
            <a:endParaRPr kumimoji="0" lang="ru-RU" sz="16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334963" algn="just" defTabSz="914400" rtl="0" eaLnBrk="0" fontAlgn="base" latinLnBrk="0" hangingPunct="0">
              <a:lnSpc>
                <a:spcPct val="100000"/>
              </a:lnSpc>
              <a:spcBef>
                <a:spcPct val="0"/>
              </a:spcBef>
              <a:spcAft>
                <a:spcPct val="0"/>
              </a:spcAft>
              <a:buClrTx/>
              <a:buSzTx/>
              <a:buFontTx/>
              <a:buNone/>
              <a:tabLst/>
            </a:pPr>
            <a:r>
              <a:rPr kumimoji="0" lang="uk-UA" sz="1600" b="1" u="none" strike="noStrike" cap="none" normalizeH="0" baseline="0" dirty="0" smtClean="0">
                <a:ln>
                  <a:noFill/>
                </a:ln>
                <a:solidFill>
                  <a:srgbClr val="FF0000"/>
                </a:solidFill>
                <a:effectLst/>
                <a:latin typeface="Times New Roman" pitchFamily="18" charset="0"/>
                <a:ea typeface="Arial Unicode MS" pitchFamily="34" charset="-128"/>
                <a:cs typeface="Times New Roman" pitchFamily="18" charset="0"/>
              </a:rPr>
              <a:t>Аналітичну </a:t>
            </a:r>
            <a:r>
              <a:rPr kumimoji="0" lang="uk-UA" sz="1600" b="0" u="none" strike="noStrike" cap="none" normalizeH="0" baseline="0" dirty="0" smtClean="0">
                <a:ln>
                  <a:noFill/>
                </a:ln>
                <a:solidFill>
                  <a:srgbClr val="FF0000"/>
                </a:solidFill>
                <a:effectLst/>
                <a:latin typeface="Times New Roman" pitchFamily="18" charset="0"/>
                <a:ea typeface="Arial Unicode MS" pitchFamily="34" charset="-128"/>
                <a:cs typeface="Times New Roman" pitchFamily="18" charset="0"/>
              </a:rPr>
              <a:t>хроматографію </a:t>
            </a:r>
            <a:r>
              <a:rPr kumimoji="0" lang="uk-UA" sz="1600" b="0"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використовують для визначення якісного та кількісного складу зразка. Зазвичай для цього відбирають малу кількість зразка (до 10 мг). Часто для отримання інформації не є обов'язковим повне розділення компонентів зразка, що визначається. Можна використовувати такі форми детектування, за яких відбувається руйнування досліджуваних речовин. Після розділення компоненти суміші не потрібні, тому їх викидають або знищують. Відповідно до малих кількостей зразка в аналітичній хроматографії використовують колонки малих розмірів (малого</a:t>
            </a:r>
            <a:r>
              <a:rPr kumimoji="0" lang="uk-UA" sz="1600" b="0" i="0" u="none" strike="noStrike" cap="none" normalizeH="0" dirty="0" smtClean="0">
                <a:ln>
                  <a:noFill/>
                </a:ln>
                <a:solidFill>
                  <a:schemeClr val="tx1"/>
                </a:solidFill>
                <a:effectLst/>
                <a:latin typeface="Times New Roman" pitchFamily="18" charset="0"/>
                <a:ea typeface="Arial Unicode MS" pitchFamily="34" charset="-128"/>
                <a:cs typeface="Times New Roman" pitchFamily="18" charset="0"/>
              </a:rPr>
              <a:t> </a:t>
            </a:r>
            <a:r>
              <a:rPr kumimoji="0" lang="en-US" sz="1600" b="0" i="0" u="none" strike="noStrike" cap="none" normalizeH="0" dirty="0" smtClean="0">
                <a:ln>
                  <a:noFill/>
                </a:ln>
                <a:solidFill>
                  <a:schemeClr val="tx1"/>
                </a:solidFill>
                <a:effectLst/>
                <a:latin typeface="Times New Roman" pitchFamily="18" charset="0"/>
                <a:ea typeface="Arial Unicode MS" pitchFamily="34" charset="-128"/>
                <a:cs typeface="Times New Roman" pitchFamily="18" charset="0"/>
              </a:rPr>
              <a:t>d</a:t>
            </a:r>
            <a:r>
              <a:rPr kumimoji="0" lang="uk-UA" sz="1600" b="0"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a:t>
            </a:r>
            <a:r>
              <a:rPr kumimoji="0" lang="uk-UA" sz="1600" b="0" i="1"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34963" algn="just" defTabSz="914400" rtl="0" eaLnBrk="0" fontAlgn="base" latinLnBrk="0" hangingPunct="0">
              <a:lnSpc>
                <a:spcPct val="100000"/>
              </a:lnSpc>
              <a:spcBef>
                <a:spcPct val="0"/>
              </a:spcBef>
              <a:spcAft>
                <a:spcPct val="0"/>
              </a:spcAft>
              <a:buClrTx/>
              <a:buSzTx/>
              <a:buFontTx/>
              <a:buNone/>
              <a:tabLst/>
            </a:pPr>
            <a:r>
              <a:rPr kumimoji="0" lang="uk-UA" sz="1600" b="1" u="none" strike="noStrike" cap="none" normalizeH="0" baseline="0" dirty="0" smtClean="0">
                <a:ln>
                  <a:noFill/>
                </a:ln>
                <a:solidFill>
                  <a:srgbClr val="FF0000"/>
                </a:solidFill>
                <a:effectLst/>
                <a:latin typeface="Times New Roman" pitchFamily="18" charset="0"/>
                <a:ea typeface="Arial Unicode MS" pitchFamily="34" charset="-128"/>
                <a:cs typeface="Times New Roman" pitchFamily="18" charset="0"/>
              </a:rPr>
              <a:t>Препаративна </a:t>
            </a:r>
            <a:r>
              <a:rPr kumimoji="0" lang="uk-UA" sz="1600" b="0" u="none" strike="noStrike" cap="none" normalizeH="0" baseline="0" dirty="0" smtClean="0">
                <a:ln>
                  <a:noFill/>
                </a:ln>
                <a:effectLst/>
                <a:latin typeface="Times New Roman" pitchFamily="18" charset="0"/>
                <a:ea typeface="Arial Unicode MS" pitchFamily="34" charset="-128"/>
                <a:cs typeface="Times New Roman" pitchFamily="18" charset="0"/>
              </a:rPr>
              <a:t>хроматографія</a:t>
            </a:r>
            <a:r>
              <a:rPr kumimoji="0" lang="uk-UA" sz="1600" b="0" u="none" strike="noStrike" cap="none" normalizeH="0" baseline="0" dirty="0" smtClean="0">
                <a:ln>
                  <a:noFill/>
                </a:ln>
                <a:solidFill>
                  <a:srgbClr val="FF0000"/>
                </a:solidFill>
                <a:effectLst/>
                <a:latin typeface="Times New Roman" pitchFamily="18" charset="0"/>
                <a:ea typeface="Arial Unicode MS" pitchFamily="34" charset="-128"/>
                <a:cs typeface="Times New Roman" pitchFamily="18" charset="0"/>
              </a:rPr>
              <a:t> </a:t>
            </a:r>
            <a:r>
              <a:rPr kumimoji="0" lang="ru-RU" sz="1600" b="0" i="1"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a:t>
            </a:r>
            <a:r>
              <a:rPr kumimoji="0" lang="uk-UA" sz="1600" b="0" i="1"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 </a:t>
            </a:r>
            <a:r>
              <a:rPr kumimoji="0" lang="uk-UA" sz="1600" b="0"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це процес виділення речовин із суміші у чистому вигляді в лабораторних умовах або у виробничих процесах (</a:t>
            </a:r>
            <a:r>
              <a:rPr kumimoji="0" lang="uk-UA" sz="1600" b="1"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промислова</a:t>
            </a:r>
            <a:r>
              <a:rPr kumimoji="0" lang="uk-UA" sz="1600" b="0"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  з метою їх подальшого використання. Працюють з великою кількістю зразка (понад 10 мг, може бути більше 1 кг). Оскільки речовини розділяють для наступного використання, не можна застосовувати деструктивні способи детектування. Колонки більші, ніж в аналітичній хроматографії.</a:t>
            </a:r>
            <a:endParaRPr kumimoji="0" lang="uk-UA"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Прямоугольник 6"/>
          <p:cNvSpPr/>
          <p:nvPr/>
        </p:nvSpPr>
        <p:spPr>
          <a:xfrm>
            <a:off x="3286116" y="714356"/>
            <a:ext cx="5572132" cy="369332"/>
          </a:xfrm>
          <a:prstGeom prst="rect">
            <a:avLst/>
          </a:prstGeom>
        </p:spPr>
        <p:txBody>
          <a:bodyPr wrap="square">
            <a:spAutoFit/>
          </a:bodyPr>
          <a:lstStyle/>
          <a:p>
            <a:pPr algn="r"/>
            <a:r>
              <a:rPr lang="uk-UA" dirty="0" smtClean="0"/>
              <a:t>Класифікація хроматографічних методів аналізу</a:t>
            </a:r>
            <a:endParaRPr lang="ru-RU" dirty="0" smtClean="0"/>
          </a:p>
        </p:txBody>
      </p:sp>
      <p:sp>
        <p:nvSpPr>
          <p:cNvPr id="3648515" name="AutoShape 3" descr="Похожее изображение"/>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648517" name="AutoShape 5" descr="Картинки по запросу blue flower 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648519" name="AutoShape 7" descr="Похожее изображение"/>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Прямая соединительная линия 12"/>
          <p:cNvCxnSpPr/>
          <p:nvPr/>
        </p:nvCxnSpPr>
        <p:spPr>
          <a:xfrm>
            <a:off x="500034" y="6357958"/>
            <a:ext cx="8429684" cy="0"/>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14" name="Прямая соединительная линия 13"/>
          <p:cNvCxnSpPr/>
          <p:nvPr/>
        </p:nvCxnSpPr>
        <p:spPr>
          <a:xfrm>
            <a:off x="357158" y="1142984"/>
            <a:ext cx="8429684" cy="0"/>
          </a:xfrm>
          <a:prstGeom prst="line">
            <a:avLst/>
          </a:prstGeom>
          <a:ln/>
        </p:spPr>
        <p:style>
          <a:lnRef idx="2">
            <a:schemeClr val="accent2"/>
          </a:lnRef>
          <a:fillRef idx="0">
            <a:schemeClr val="accent2"/>
          </a:fillRef>
          <a:effectRef idx="1">
            <a:schemeClr val="accent2"/>
          </a:effectRef>
          <a:fontRef idx="minor">
            <a:schemeClr val="tx1"/>
          </a:fontRef>
        </p:style>
      </p:cxnSp>
      <p:sp>
        <p:nvSpPr>
          <p:cNvPr id="9" name="AutoShape 2" descr="Сложение векторов перемещени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8056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649537" name="Rectangle 1"/>
          <p:cNvSpPr>
            <a:spLocks noChangeArrowheads="1"/>
          </p:cNvSpPr>
          <p:nvPr/>
        </p:nvSpPr>
        <p:spPr bwMode="auto">
          <a:xfrm>
            <a:off x="214282" y="1214422"/>
            <a:ext cx="8286808" cy="353943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34963" algn="just" defTabSz="914400" rtl="0" eaLnBrk="1" fontAlgn="base" latinLnBrk="0" hangingPunct="1">
              <a:lnSpc>
                <a:spcPct val="100000"/>
              </a:lnSpc>
              <a:spcBef>
                <a:spcPct val="0"/>
              </a:spcBef>
              <a:spcAft>
                <a:spcPct val="0"/>
              </a:spcAft>
              <a:buClrTx/>
              <a:buSzTx/>
              <a:buFontTx/>
              <a:buNone/>
              <a:tabLst/>
            </a:pPr>
            <a:r>
              <a:rPr lang="en-US" sz="1500" dirty="0" smtClean="0">
                <a:solidFill>
                  <a:srgbClr val="FF0000"/>
                </a:solidFill>
                <a:latin typeface="Cambria" pitchFamily="18" charset="0"/>
                <a:ea typeface="Arial Unicode MS" pitchFamily="34" charset="-128"/>
                <a:cs typeface="Times New Roman" pitchFamily="18" charset="0"/>
              </a:rPr>
              <a:t>VI</a:t>
            </a:r>
            <a:r>
              <a:rPr lang="uk-UA" sz="1500" dirty="0" smtClean="0">
                <a:solidFill>
                  <a:srgbClr val="FF0000"/>
                </a:solidFill>
                <a:latin typeface="Cambria" pitchFamily="18" charset="0"/>
                <a:ea typeface="Arial Unicode MS" pitchFamily="34" charset="-128"/>
                <a:cs typeface="Times New Roman" pitchFamily="18" charset="0"/>
              </a:rPr>
              <a:t>. </a:t>
            </a:r>
            <a:r>
              <a:rPr lang="uk-UA" sz="1600" dirty="0" smtClean="0">
                <a:solidFill>
                  <a:srgbClr val="FF0000"/>
                </a:solidFill>
                <a:latin typeface="Times New Roman" pitchFamily="18" charset="0"/>
                <a:ea typeface="Arial Unicode MS" pitchFamily="34" charset="-128"/>
                <a:cs typeface="Times New Roman" pitchFamily="18" charset="0"/>
              </a:rPr>
              <a:t>За ефективністю хроматографічного розділення, розрізняють класичну та високоефективну (під тиском)  хроматографію. </a:t>
            </a:r>
            <a:endParaRPr lang="ru-RU" sz="1600" dirty="0" smtClean="0">
              <a:solidFill>
                <a:srgbClr val="FF0000"/>
              </a:solidFill>
              <a:latin typeface="Times New Roman" pitchFamily="18" charset="0"/>
              <a:ea typeface="Arial Unicode MS" pitchFamily="34" charset="-128"/>
              <a:cs typeface="Times New Roman" pitchFamily="18" charset="0"/>
            </a:endParaRPr>
          </a:p>
          <a:p>
            <a:pPr marL="0" marR="0" lvl="0" indent="334963" algn="just" defTabSz="914400" rtl="0" eaLnBrk="0" fontAlgn="base" latinLnBrk="0" hangingPunct="0">
              <a:lnSpc>
                <a:spcPct val="100000"/>
              </a:lnSpc>
              <a:spcBef>
                <a:spcPct val="0"/>
              </a:spcBef>
              <a:spcAft>
                <a:spcPct val="0"/>
              </a:spcAft>
              <a:buClrTx/>
              <a:buSzTx/>
              <a:buFontTx/>
              <a:buNone/>
              <a:tabLst/>
            </a:pPr>
            <a:r>
              <a:rPr lang="uk-UA" sz="1600" dirty="0" smtClean="0">
                <a:latin typeface="Times New Roman" pitchFamily="18" charset="0"/>
                <a:ea typeface="Arial Unicode MS" pitchFamily="34" charset="-128"/>
                <a:cs typeface="Times New Roman" pitchFamily="18" charset="0"/>
              </a:rPr>
              <a:t>У випадку </a:t>
            </a:r>
            <a:r>
              <a:rPr lang="uk-UA" sz="1600" dirty="0" smtClean="0">
                <a:solidFill>
                  <a:srgbClr val="FF0000"/>
                </a:solidFill>
                <a:latin typeface="Times New Roman" pitchFamily="18" charset="0"/>
                <a:ea typeface="Arial Unicode MS" pitchFamily="34" charset="-128"/>
                <a:cs typeface="Times New Roman" pitchFamily="18" charset="0"/>
              </a:rPr>
              <a:t>класичної </a:t>
            </a:r>
            <a:r>
              <a:rPr lang="uk-UA" sz="1600" dirty="0" smtClean="0">
                <a:latin typeface="Times New Roman" pitchFamily="18" charset="0"/>
                <a:ea typeface="Arial Unicode MS" pitchFamily="34" charset="-128"/>
                <a:cs typeface="Times New Roman" pitchFamily="18" charset="0"/>
              </a:rPr>
              <a:t>хроматографії, тобто подібного до запропонованого М.С. </a:t>
            </a:r>
            <a:r>
              <a:rPr lang="uk-UA" sz="1600" dirty="0" err="1" smtClean="0">
                <a:latin typeface="Times New Roman" pitchFamily="18" charset="0"/>
                <a:ea typeface="Arial Unicode MS" pitchFamily="34" charset="-128"/>
                <a:cs typeface="Times New Roman" pitchFamily="18" charset="0"/>
              </a:rPr>
              <a:t>Цвєтом</a:t>
            </a:r>
            <a:r>
              <a:rPr lang="uk-UA" sz="1600" dirty="0" smtClean="0">
                <a:latin typeface="Times New Roman" pitchFamily="18" charset="0"/>
                <a:ea typeface="Arial Unicode MS" pitchFamily="34" charset="-128"/>
                <a:cs typeface="Times New Roman" pitchFamily="18" charset="0"/>
              </a:rPr>
              <a:t> варіанту, пробу вводять у колонку вручну, далі пропускають рухому фазу, яка проходить крізь сорбент під дією сили тяжіння та капілярних сил. На виході з колонки </a:t>
            </a:r>
            <a:r>
              <a:rPr lang="uk-UA" sz="1600" dirty="0" err="1" smtClean="0">
                <a:latin typeface="Times New Roman" pitchFamily="18" charset="0"/>
                <a:ea typeface="Arial Unicode MS" pitchFamily="34" charset="-128"/>
                <a:cs typeface="Times New Roman" pitchFamily="18" charset="0"/>
              </a:rPr>
              <a:t>елюат</a:t>
            </a:r>
            <a:r>
              <a:rPr lang="uk-UA" sz="1600" dirty="0" smtClean="0">
                <a:latin typeface="Times New Roman" pitchFamily="18" charset="0"/>
                <a:ea typeface="Arial Unicode MS" pitchFamily="34" charset="-128"/>
                <a:cs typeface="Times New Roman" pitchFamily="18" charset="0"/>
              </a:rPr>
              <a:t> збирають окремими порціями певного об'єму й аналізують у так званому режимі </a:t>
            </a:r>
            <a:r>
              <a:rPr lang="en-US" sz="1600" dirty="0" smtClean="0">
                <a:latin typeface="Times New Roman" pitchFamily="18" charset="0"/>
                <a:ea typeface="Arial Unicode MS" pitchFamily="34" charset="-128"/>
                <a:cs typeface="Times New Roman" pitchFamily="18" charset="0"/>
              </a:rPr>
              <a:t>off</a:t>
            </a:r>
            <a:r>
              <a:rPr lang="ru-RU" sz="1600" dirty="0" smtClean="0">
                <a:latin typeface="Times New Roman" pitchFamily="18" charset="0"/>
                <a:ea typeface="Arial Unicode MS" pitchFamily="34" charset="-128"/>
                <a:cs typeface="Times New Roman" pitchFamily="18" charset="0"/>
              </a:rPr>
              <a:t>-</a:t>
            </a:r>
            <a:r>
              <a:rPr lang="en-US" sz="1600" dirty="0" smtClean="0">
                <a:latin typeface="Times New Roman" pitchFamily="18" charset="0"/>
                <a:ea typeface="Arial Unicode MS" pitchFamily="34" charset="-128"/>
                <a:cs typeface="Times New Roman" pitchFamily="18" charset="0"/>
              </a:rPr>
              <a:t>line </a:t>
            </a:r>
            <a:r>
              <a:rPr lang="uk-UA" sz="1600" dirty="0" smtClean="0">
                <a:latin typeface="Times New Roman" pitchFamily="18" charset="0"/>
                <a:ea typeface="Arial Unicode MS" pitchFamily="34" charset="-128"/>
                <a:cs typeface="Times New Roman" pitchFamily="18" charset="0"/>
              </a:rPr>
              <a:t>(фракційний метод аналізу). </a:t>
            </a:r>
            <a:endParaRPr lang="ru-RU" sz="1600" dirty="0" smtClean="0">
              <a:latin typeface="Times New Roman" pitchFamily="18" charset="0"/>
              <a:ea typeface="Arial Unicode MS" pitchFamily="34" charset="-128"/>
              <a:cs typeface="Times New Roman" pitchFamily="18" charset="0"/>
            </a:endParaRPr>
          </a:p>
          <a:p>
            <a:pPr marL="0" marR="0" lvl="0" indent="334963" algn="just" defTabSz="914400" rtl="0" eaLnBrk="0" fontAlgn="base" latinLnBrk="0" hangingPunct="0">
              <a:lnSpc>
                <a:spcPct val="100000"/>
              </a:lnSpc>
              <a:spcBef>
                <a:spcPct val="0"/>
              </a:spcBef>
              <a:spcAft>
                <a:spcPct val="0"/>
              </a:spcAft>
              <a:buClrTx/>
              <a:buSzTx/>
              <a:buFontTx/>
              <a:buNone/>
              <a:tabLst/>
            </a:pPr>
            <a:r>
              <a:rPr lang="uk-UA" sz="1600" dirty="0" smtClean="0">
                <a:latin typeface="Times New Roman" pitchFamily="18" charset="0"/>
                <a:ea typeface="Arial Unicode MS" pitchFamily="34" charset="-128"/>
                <a:cs typeface="Times New Roman" pitchFamily="18" charset="0"/>
              </a:rPr>
              <a:t>У разі </a:t>
            </a:r>
            <a:r>
              <a:rPr lang="uk-UA" sz="1600" dirty="0" smtClean="0">
                <a:solidFill>
                  <a:srgbClr val="FF0000"/>
                </a:solidFill>
                <a:latin typeface="Times New Roman" pitchFamily="18" charset="0"/>
                <a:ea typeface="Arial Unicode MS" pitchFamily="34" charset="-128"/>
                <a:cs typeface="Times New Roman" pitchFamily="18" charset="0"/>
              </a:rPr>
              <a:t>високоефективної </a:t>
            </a:r>
            <a:r>
              <a:rPr lang="uk-UA" sz="1600" dirty="0" smtClean="0">
                <a:latin typeface="Times New Roman" pitchFamily="18" charset="0"/>
                <a:ea typeface="Arial Unicode MS" pitchFamily="34" charset="-128"/>
                <a:cs typeface="Times New Roman" pitchFamily="18" charset="0"/>
              </a:rPr>
              <a:t>хроматографії колонку малого внутрішнього діаметру заповнюють дрібнодисперсним сорбентом щільно, так що рухома фаза не може рухатись вздовж колонки за атмосферного тиску. Тому для протікання як проби, так і рухомої фази потрібно прикласти тиск, тобто підключити насос. Оскільки під тиском рухома фаза просувається досить швидко, то проводити аналіз у режимі </a:t>
            </a:r>
            <a:r>
              <a:rPr lang="en-US" sz="1600" dirty="0" smtClean="0">
                <a:latin typeface="Times New Roman" pitchFamily="18" charset="0"/>
                <a:ea typeface="Arial Unicode MS" pitchFamily="34" charset="-128"/>
                <a:cs typeface="Times New Roman" pitchFamily="18" charset="0"/>
              </a:rPr>
              <a:t>off</a:t>
            </a:r>
            <a:r>
              <a:rPr lang="ru-RU" sz="1600" dirty="0" smtClean="0">
                <a:latin typeface="Times New Roman" pitchFamily="18" charset="0"/>
                <a:ea typeface="Arial Unicode MS" pitchFamily="34" charset="-128"/>
                <a:cs typeface="Times New Roman" pitchFamily="18" charset="0"/>
              </a:rPr>
              <a:t>-</a:t>
            </a:r>
            <a:r>
              <a:rPr lang="en-US" sz="1600" dirty="0" smtClean="0">
                <a:latin typeface="Times New Roman" pitchFamily="18" charset="0"/>
                <a:ea typeface="Arial Unicode MS" pitchFamily="34" charset="-128"/>
                <a:cs typeface="Times New Roman" pitchFamily="18" charset="0"/>
              </a:rPr>
              <a:t>line </a:t>
            </a:r>
            <a:r>
              <a:rPr lang="uk-UA" sz="1600" dirty="0" smtClean="0">
                <a:latin typeface="Times New Roman" pitchFamily="18" charset="0"/>
                <a:ea typeface="Arial Unicode MS" pitchFamily="34" charset="-128"/>
                <a:cs typeface="Times New Roman" pitchFamily="18" charset="0"/>
              </a:rPr>
              <a:t>недоцільно. На виході з колонки приєднують детектор, в якому безперервно вимірюється певний параметр </a:t>
            </a:r>
            <a:r>
              <a:rPr lang="uk-UA" sz="1600" dirty="0" err="1" smtClean="0">
                <a:latin typeface="Times New Roman" pitchFamily="18" charset="0"/>
                <a:ea typeface="Arial Unicode MS" pitchFamily="34" charset="-128"/>
                <a:cs typeface="Times New Roman" pitchFamily="18" charset="0"/>
              </a:rPr>
              <a:t>елюату</a:t>
            </a:r>
            <a:r>
              <a:rPr lang="uk-UA" sz="1600" dirty="0" smtClean="0">
                <a:latin typeface="Times New Roman" pitchFamily="18" charset="0"/>
                <a:ea typeface="Arial Unicode MS" pitchFamily="34" charset="-128"/>
                <a:cs typeface="Times New Roman" pitchFamily="18" charset="0"/>
              </a:rPr>
              <a:t>, що прямо пропорційний концентрації досліджуваного компонента. Це режим </a:t>
            </a:r>
            <a:r>
              <a:rPr lang="en-US" sz="1600" dirty="0" smtClean="0">
                <a:latin typeface="Times New Roman" pitchFamily="18" charset="0"/>
                <a:ea typeface="Arial Unicode MS" pitchFamily="34" charset="-128"/>
                <a:cs typeface="Times New Roman" pitchFamily="18" charset="0"/>
              </a:rPr>
              <a:t>in</a:t>
            </a:r>
            <a:r>
              <a:rPr lang="ru-RU" sz="1600" dirty="0" smtClean="0">
                <a:latin typeface="Times New Roman" pitchFamily="18" charset="0"/>
                <a:ea typeface="Arial Unicode MS" pitchFamily="34" charset="-128"/>
                <a:cs typeface="Times New Roman" pitchFamily="18" charset="0"/>
              </a:rPr>
              <a:t>-</a:t>
            </a:r>
            <a:r>
              <a:rPr lang="en-US" sz="1600" dirty="0" smtClean="0">
                <a:latin typeface="Times New Roman" pitchFamily="18" charset="0"/>
                <a:ea typeface="Arial Unicode MS" pitchFamily="34" charset="-128"/>
                <a:cs typeface="Times New Roman" pitchFamily="18" charset="0"/>
              </a:rPr>
              <a:t>line</a:t>
            </a:r>
            <a:r>
              <a:rPr lang="ru-RU" sz="1600" dirty="0" smtClean="0">
                <a:latin typeface="Times New Roman" pitchFamily="18" charset="0"/>
                <a:ea typeface="Arial Unicode MS" pitchFamily="34" charset="-128"/>
                <a:cs typeface="Times New Roman" pitchFamily="18" charset="0"/>
              </a:rPr>
              <a:t>. </a:t>
            </a:r>
          </a:p>
        </p:txBody>
      </p:sp>
      <p:sp>
        <p:nvSpPr>
          <p:cNvPr id="7" name="Прямоугольник 6"/>
          <p:cNvSpPr/>
          <p:nvPr/>
        </p:nvSpPr>
        <p:spPr>
          <a:xfrm>
            <a:off x="3286116" y="714356"/>
            <a:ext cx="5572132" cy="369332"/>
          </a:xfrm>
          <a:prstGeom prst="rect">
            <a:avLst/>
          </a:prstGeom>
        </p:spPr>
        <p:txBody>
          <a:bodyPr wrap="square">
            <a:spAutoFit/>
          </a:bodyPr>
          <a:lstStyle/>
          <a:p>
            <a:pPr algn="r"/>
            <a:r>
              <a:rPr lang="uk-UA" dirty="0" smtClean="0"/>
              <a:t>Класифікація хроматографічних методів аналізу</a:t>
            </a:r>
            <a:endParaRPr lang="ru-RU" dirty="0" smtClean="0"/>
          </a:p>
        </p:txBody>
      </p:sp>
      <p:sp>
        <p:nvSpPr>
          <p:cNvPr id="3649538" name="Rectangle 2"/>
          <p:cNvSpPr>
            <a:spLocks noChangeArrowheads="1"/>
          </p:cNvSpPr>
          <p:nvPr/>
        </p:nvSpPr>
        <p:spPr bwMode="auto">
          <a:xfrm>
            <a:off x="785786" y="4786322"/>
            <a:ext cx="7643866" cy="156966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lang="uk-UA" sz="1600" dirty="0" smtClean="0">
                <a:solidFill>
                  <a:srgbClr val="0000FF"/>
                </a:solidFill>
                <a:latin typeface="Times New Roman" pitchFamily="18" charset="0"/>
                <a:ea typeface="Arial Unicode MS" pitchFamily="34" charset="-128"/>
                <a:cs typeface="Times New Roman" pitchFamily="18" charset="0"/>
              </a:rPr>
              <a:t>На сучасному етапі розвитку хроматографічних методів класичну хроматографію більше використовують із препаративною метою. Високоефективну хроматографію застосовують для якісного і кількісного аналізу.</a:t>
            </a:r>
            <a:endParaRPr lang="ru-RU" sz="1600" dirty="0" smtClean="0">
              <a:solidFill>
                <a:srgbClr val="0000FF"/>
              </a:solidFill>
              <a:latin typeface="Times New Roman" pitchFamily="18" charset="0"/>
              <a:ea typeface="Arial Unicode MS" pitchFamily="34" charset="-128"/>
              <a:cs typeface="Times New Roman" pitchFamily="18" charset="0"/>
            </a:endParaRPr>
          </a:p>
          <a:p>
            <a:pPr marR="0" lvl="0" algn="just" defTabSz="914400" rtl="0" eaLnBrk="0" fontAlgn="base" latinLnBrk="0" hangingPunct="0">
              <a:lnSpc>
                <a:spcPct val="100000"/>
              </a:lnSpc>
              <a:spcBef>
                <a:spcPct val="0"/>
              </a:spcBef>
              <a:spcAft>
                <a:spcPct val="0"/>
              </a:spcAft>
              <a:buClrTx/>
              <a:buSzTx/>
              <a:buFontTx/>
              <a:buNone/>
              <a:tabLst/>
            </a:pPr>
            <a:r>
              <a:rPr lang="uk-UA" sz="1600" dirty="0" smtClean="0">
                <a:latin typeface="Times New Roman" pitchFamily="18" charset="0"/>
                <a:ea typeface="Arial Unicode MS" pitchFamily="34" charset="-128"/>
                <a:cs typeface="Times New Roman" pitchFamily="18" charset="0"/>
              </a:rPr>
              <a:t>Близько 50 % всіх хроматографічних аналізів виконується з використанням газової хроматографії. Поняття газової хроматографії об'єднує всі варіанти, в яких рухомою фазою є гази або речовини в паровому стані.</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Прямая соединительная линия 12"/>
          <p:cNvCxnSpPr/>
          <p:nvPr/>
        </p:nvCxnSpPr>
        <p:spPr>
          <a:xfrm>
            <a:off x="500034" y="6357958"/>
            <a:ext cx="8429684" cy="0"/>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14" name="Прямая соединительная линия 13"/>
          <p:cNvCxnSpPr/>
          <p:nvPr/>
        </p:nvCxnSpPr>
        <p:spPr>
          <a:xfrm>
            <a:off x="357158" y="1142984"/>
            <a:ext cx="8429684" cy="0"/>
          </a:xfrm>
          <a:prstGeom prst="line">
            <a:avLst/>
          </a:prstGeom>
          <a:ln/>
        </p:spPr>
        <p:style>
          <a:lnRef idx="2">
            <a:schemeClr val="accent2"/>
          </a:lnRef>
          <a:fillRef idx="0">
            <a:schemeClr val="accent2"/>
          </a:fillRef>
          <a:effectRef idx="1">
            <a:schemeClr val="accent2"/>
          </a:effectRef>
          <a:fontRef idx="minor">
            <a:schemeClr val="tx1"/>
          </a:fontRef>
        </p:style>
      </p:cxnSp>
      <p:sp>
        <p:nvSpPr>
          <p:cNvPr id="9" name="AutoShape 2" descr="Сложение векторов перемещени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8056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 name="Прямоугольник 5"/>
          <p:cNvSpPr/>
          <p:nvPr/>
        </p:nvSpPr>
        <p:spPr>
          <a:xfrm>
            <a:off x="4214810" y="785794"/>
            <a:ext cx="4572000" cy="369332"/>
          </a:xfrm>
          <a:prstGeom prst="rect">
            <a:avLst/>
          </a:prstGeom>
        </p:spPr>
        <p:txBody>
          <a:bodyPr>
            <a:spAutoFit/>
          </a:bodyPr>
          <a:lstStyle/>
          <a:p>
            <a:pPr algn="r"/>
            <a:r>
              <a:rPr lang="uk-UA" dirty="0" smtClean="0"/>
              <a:t>Хроматографічний метод </a:t>
            </a:r>
            <a:r>
              <a:rPr lang="uk-UA" dirty="0" err="1" smtClean="0"/>
              <a:t>аналізу-</a:t>
            </a:r>
            <a:r>
              <a:rPr lang="uk-UA" dirty="0" smtClean="0"/>
              <a:t> сутність</a:t>
            </a:r>
            <a:endParaRPr lang="ru-RU" dirty="0" smtClean="0"/>
          </a:p>
        </p:txBody>
      </p:sp>
      <p:sp>
        <p:nvSpPr>
          <p:cNvPr id="3785729" name="Rectangle 1"/>
          <p:cNvSpPr>
            <a:spLocks noChangeArrowheads="1"/>
          </p:cNvSpPr>
          <p:nvPr/>
        </p:nvSpPr>
        <p:spPr bwMode="auto">
          <a:xfrm>
            <a:off x="571472" y="1285860"/>
            <a:ext cx="8215370" cy="344709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ctr" defTabSz="914400" rtl="0" eaLnBrk="1" fontAlgn="base" latinLnBrk="0" hangingPunct="1">
              <a:lnSpc>
                <a:spcPct val="100000"/>
              </a:lnSpc>
              <a:spcBef>
                <a:spcPct val="0"/>
              </a:spcBef>
              <a:spcAft>
                <a:spcPct val="0"/>
              </a:spcAft>
              <a:buClrTx/>
              <a:buSzTx/>
              <a:buFontTx/>
              <a:buNone/>
              <a:tabLst/>
            </a:pPr>
            <a:r>
              <a:rPr lang="uk-UA" sz="1400" u="sng" dirty="0" smtClean="0">
                <a:solidFill>
                  <a:srgbClr val="FF0000"/>
                </a:solidFill>
                <a:latin typeface="Cambria" pitchFamily="18" charset="0"/>
                <a:ea typeface="Times New Roman" pitchFamily="18" charset="0"/>
              </a:rPr>
              <a:t>Хроматографічні методи аналізу - один із найважливіших аналітичних методів </a:t>
            </a:r>
          </a:p>
          <a:p>
            <a:pPr marR="0" lvl="0" algn="ctr" defTabSz="914400" rtl="0" eaLnBrk="1" fontAlgn="base" latinLnBrk="0" hangingPunct="1">
              <a:lnSpc>
                <a:spcPct val="100000"/>
              </a:lnSpc>
              <a:spcBef>
                <a:spcPct val="0"/>
              </a:spcBef>
              <a:spcAft>
                <a:spcPct val="0"/>
              </a:spcAft>
              <a:buClrTx/>
              <a:buSzTx/>
              <a:buFontTx/>
              <a:buNone/>
              <a:tabLst/>
            </a:pPr>
            <a:r>
              <a:rPr lang="uk-UA" sz="1400" dirty="0" smtClean="0">
                <a:latin typeface="Cambria" pitchFamily="18" charset="0"/>
                <a:ea typeface="Times New Roman" pitchFamily="18" charset="0"/>
              </a:rPr>
              <a:t>(один із 4 стовпів аналітичної хімії).</a:t>
            </a:r>
            <a:endParaRPr lang="ru-RU" sz="1400" dirty="0" smtClean="0">
              <a:latin typeface="Cambria" pitchFamily="18" charset="0"/>
              <a:ea typeface="Times New Roman" pitchFamily="18" charset="0"/>
            </a:endParaRPr>
          </a:p>
          <a:p>
            <a:pPr marR="0" lvl="0" algn="just" defTabSz="914400" rtl="0" eaLnBrk="0" fontAlgn="base" latinLnBrk="0" hangingPunct="0">
              <a:lnSpc>
                <a:spcPct val="100000"/>
              </a:lnSpc>
              <a:spcBef>
                <a:spcPct val="0"/>
              </a:spcBef>
              <a:spcAft>
                <a:spcPct val="0"/>
              </a:spcAft>
              <a:buClrTx/>
              <a:buSzTx/>
              <a:buFontTx/>
              <a:buNone/>
              <a:tabLst/>
            </a:pPr>
            <a:r>
              <a:rPr lang="uk-UA" sz="1600" b="1" dirty="0" smtClean="0">
                <a:solidFill>
                  <a:srgbClr val="FF0000"/>
                </a:solidFill>
                <a:latin typeface="Cambria" pitchFamily="18" charset="0"/>
                <a:ea typeface="Times New Roman" pitchFamily="18" charset="0"/>
              </a:rPr>
              <a:t>Хроматографія </a:t>
            </a:r>
            <a:r>
              <a:rPr lang="uk-UA" sz="1600" dirty="0" smtClean="0">
                <a:latin typeface="Cambria" pitchFamily="18" charset="0"/>
                <a:ea typeface="Times New Roman" pitchFamily="18" charset="0"/>
              </a:rPr>
              <a:t>– фізико-хімічний метод аналізу, який поєднує в собі способи концентрування і розділення і способи якісного та кількісного визначення різноманітних речовин </a:t>
            </a:r>
            <a:r>
              <a:rPr lang="en-US" sz="1600" dirty="0" smtClean="0">
                <a:latin typeface="Cambria" pitchFamily="18" charset="0"/>
                <a:ea typeface="Times New Roman" pitchFamily="18" charset="0"/>
              </a:rPr>
              <a:t>(</a:t>
            </a:r>
            <a:r>
              <a:rPr lang="uk-UA" sz="1600" i="1" dirty="0" smtClean="0">
                <a:latin typeface="Cambria" pitchFamily="18" charset="0"/>
                <a:ea typeface="Times New Roman" pitchFamily="18" charset="0"/>
              </a:rPr>
              <a:t>гібридний аналітичний метод, в якому поєднуються метод розділення і метод визначення</a:t>
            </a:r>
            <a:r>
              <a:rPr lang="en-US" sz="1600" dirty="0" smtClean="0">
                <a:latin typeface="Cambria" pitchFamily="18" charset="0"/>
                <a:ea typeface="Times New Roman" pitchFamily="18" charset="0"/>
              </a:rPr>
              <a:t>)</a:t>
            </a:r>
            <a:r>
              <a:rPr lang="uk-UA" sz="1600" dirty="0" smtClean="0">
                <a:latin typeface="Cambria" pitchFamily="18" charset="0"/>
                <a:ea typeface="Times New Roman" pitchFamily="18" charset="0"/>
              </a:rPr>
              <a:t>. </a:t>
            </a:r>
            <a:endParaRPr lang="ru-RU" sz="1400" dirty="0" smtClean="0">
              <a:latin typeface="Cambria" pitchFamily="18" charset="0"/>
              <a:ea typeface="Times New Roman" pitchFamily="18" charset="0"/>
            </a:endParaRPr>
          </a:p>
          <a:p>
            <a:pPr marR="0" lvl="0" algn="l" defTabSz="914400" rtl="0" eaLnBrk="0" fontAlgn="base" latinLnBrk="0" hangingPunct="0">
              <a:lnSpc>
                <a:spcPct val="100000"/>
              </a:lnSpc>
              <a:spcBef>
                <a:spcPct val="0"/>
              </a:spcBef>
              <a:spcAft>
                <a:spcPct val="0"/>
              </a:spcAft>
              <a:buClrTx/>
              <a:buSzTx/>
              <a:buFontTx/>
              <a:buNone/>
              <a:tabLst/>
            </a:pPr>
            <a:endParaRPr lang="en-US" sz="1400" dirty="0" smtClean="0">
              <a:latin typeface="Cambria" pitchFamily="18" charset="0"/>
              <a:ea typeface="Times New Roman" pitchFamily="18" charset="0"/>
            </a:endParaRPr>
          </a:p>
          <a:p>
            <a:pPr marR="0" lvl="0" algn="l" defTabSz="914400" rtl="0" eaLnBrk="0" fontAlgn="base" latinLnBrk="0" hangingPunct="0">
              <a:lnSpc>
                <a:spcPct val="100000"/>
              </a:lnSpc>
              <a:spcBef>
                <a:spcPct val="0"/>
              </a:spcBef>
              <a:spcAft>
                <a:spcPct val="0"/>
              </a:spcAft>
              <a:buClrTx/>
              <a:buSzTx/>
              <a:buFontTx/>
              <a:buNone/>
              <a:tabLst/>
            </a:pPr>
            <a:r>
              <a:rPr lang="uk-UA" sz="1400" dirty="0" smtClean="0">
                <a:latin typeface="Cambria" pitchFamily="18" charset="0"/>
                <a:ea typeface="Times New Roman" pitchFamily="18" charset="0"/>
              </a:rPr>
              <a:t>Хроматографічні методи аналізу сумішей речовин ґрунтуються на </a:t>
            </a:r>
            <a:r>
              <a:rPr lang="uk-UA" sz="1400" dirty="0" smtClean="0">
                <a:solidFill>
                  <a:srgbClr val="FF0000"/>
                </a:solidFill>
                <a:latin typeface="Cambria" pitchFamily="18" charset="0"/>
                <a:ea typeface="Times New Roman" pitchFamily="18" charset="0"/>
              </a:rPr>
              <a:t>хроматографічному розділенні  </a:t>
            </a:r>
            <a:r>
              <a:rPr lang="uk-UA" sz="1400" dirty="0" smtClean="0">
                <a:latin typeface="Cambria" pitchFamily="18" charset="0"/>
                <a:ea typeface="Times New Roman" pitchFamily="18" charset="0"/>
              </a:rPr>
              <a:t>– </a:t>
            </a:r>
            <a:r>
              <a:rPr lang="uk-UA" sz="1400" dirty="0" err="1" smtClean="0">
                <a:latin typeface="Cambria" pitchFamily="18" charset="0"/>
                <a:ea typeface="Times New Roman" pitchFamily="18" charset="0"/>
              </a:rPr>
              <a:t>розділенні</a:t>
            </a:r>
            <a:r>
              <a:rPr lang="uk-UA" sz="1400" dirty="0" smtClean="0">
                <a:latin typeface="Cambria" pitchFamily="18" charset="0"/>
                <a:ea typeface="Times New Roman" pitchFamily="18" charset="0"/>
              </a:rPr>
              <a:t> речовин за їх характерними фізико-хімічними властивостями (сорбцією, розчинністю, </a:t>
            </a:r>
            <a:r>
              <a:rPr lang="uk-UA" sz="1400" dirty="0" err="1" smtClean="0">
                <a:latin typeface="Cambria" pitchFamily="18" charset="0"/>
                <a:ea typeface="Times New Roman" pitchFamily="18" charset="0"/>
              </a:rPr>
              <a:t>йонним</a:t>
            </a:r>
            <a:r>
              <a:rPr lang="uk-UA" sz="1400" dirty="0" smtClean="0">
                <a:latin typeface="Cambria" pitchFamily="18" charset="0"/>
                <a:ea typeface="Times New Roman" pitchFamily="18" charset="0"/>
              </a:rPr>
              <a:t> зв’язуванням, полярною взаємодією тощо) в динамічних умовах на нерухомих фазах – з наступним їх якісним і кількісним визначенням. </a:t>
            </a:r>
            <a:endParaRPr lang="ru-RU" sz="1400" dirty="0" smtClean="0">
              <a:latin typeface="Cambria" pitchFamily="18" charset="0"/>
              <a:ea typeface="Times New Roman" pitchFamily="18" charset="0"/>
            </a:endParaRPr>
          </a:p>
          <a:p>
            <a:pPr marR="0" lvl="0" algn="ctr" defTabSz="914400" rtl="0" eaLnBrk="0" fontAlgn="base" latinLnBrk="0" hangingPunct="0">
              <a:lnSpc>
                <a:spcPct val="100000"/>
              </a:lnSpc>
              <a:spcBef>
                <a:spcPct val="0"/>
              </a:spcBef>
              <a:spcAft>
                <a:spcPct val="0"/>
              </a:spcAft>
              <a:buClrTx/>
              <a:buSzTx/>
              <a:buFontTx/>
              <a:buNone/>
              <a:tabLst/>
            </a:pPr>
            <a:r>
              <a:rPr lang="uk-UA" sz="1400" dirty="0" smtClean="0">
                <a:latin typeface="Cambria" pitchFamily="18" charset="0"/>
                <a:ea typeface="Times New Roman" pitchFamily="18" charset="0"/>
              </a:rPr>
              <a:t>Хроматографічні методи аналізу передбачають </a:t>
            </a:r>
            <a:r>
              <a:rPr lang="uk-UA" sz="1400" u="sng" dirty="0" smtClean="0">
                <a:solidFill>
                  <a:srgbClr val="FF0000"/>
                </a:solidFill>
                <a:latin typeface="Cambria" pitchFamily="18" charset="0"/>
                <a:ea typeface="Times New Roman" pitchFamily="18" charset="0"/>
              </a:rPr>
              <a:t>фізико-хімічне розділення компонент, </a:t>
            </a:r>
            <a:r>
              <a:rPr lang="en-US" sz="1400" u="sng" dirty="0" smtClean="0">
                <a:solidFill>
                  <a:srgbClr val="FF0000"/>
                </a:solidFill>
                <a:latin typeface="Cambria" pitchFamily="18" charset="0"/>
                <a:ea typeface="Times New Roman" pitchFamily="18" charset="0"/>
              </a:rPr>
              <a:t> </a:t>
            </a:r>
            <a:r>
              <a:rPr lang="uk-UA" sz="1400" u="sng" dirty="0" smtClean="0">
                <a:solidFill>
                  <a:srgbClr val="FF0000"/>
                </a:solidFill>
                <a:latin typeface="Cambria" pitchFamily="18" charset="0"/>
                <a:ea typeface="Times New Roman" pitchFamily="18" charset="0"/>
              </a:rPr>
              <a:t>які складають рухому фазу  при її русі вздовж нерухомої</a:t>
            </a:r>
          </a:p>
          <a:p>
            <a:pPr marR="0" lvl="0" algn="ctr" defTabSz="914400" rtl="0" eaLnBrk="0" fontAlgn="base" latinLnBrk="0" hangingPunct="0">
              <a:lnSpc>
                <a:spcPct val="100000"/>
              </a:lnSpc>
              <a:spcBef>
                <a:spcPct val="0"/>
              </a:spcBef>
              <a:spcAft>
                <a:spcPct val="0"/>
              </a:spcAft>
              <a:buClrTx/>
              <a:buSzTx/>
              <a:buFontTx/>
              <a:buNone/>
              <a:tabLst/>
            </a:pPr>
            <a:r>
              <a:rPr lang="uk-UA" sz="1400" dirty="0" smtClean="0">
                <a:latin typeface="Cambria" pitchFamily="18" charset="0"/>
                <a:ea typeface="Times New Roman" pitchFamily="18" charset="0"/>
              </a:rPr>
              <a:t>Необхідною умовою хроматографічного розділення є </a:t>
            </a:r>
            <a:r>
              <a:rPr lang="uk-UA" sz="1400" dirty="0" smtClean="0">
                <a:solidFill>
                  <a:srgbClr val="0000FF"/>
                </a:solidFill>
                <a:latin typeface="Cambria" pitchFamily="18" charset="0"/>
                <a:ea typeface="Times New Roman" pitchFamily="18" charset="0"/>
              </a:rPr>
              <a:t>відмінності фізико-хімічних властивостей компонентів суміші і рух однієї фази вздовж іншої</a:t>
            </a:r>
            <a:r>
              <a:rPr lang="uk-UA" sz="1400" dirty="0" smtClean="0">
                <a:latin typeface="Cambria" pitchFamily="18" charset="0"/>
                <a:ea typeface="Times New Roman" pitchFamily="18" charset="0"/>
              </a:rPr>
              <a:t>.</a:t>
            </a:r>
          </a:p>
        </p:txBody>
      </p:sp>
      <p:sp>
        <p:nvSpPr>
          <p:cNvPr id="3785730" name="Rectangle 2"/>
          <p:cNvSpPr>
            <a:spLocks noChangeArrowheads="1"/>
          </p:cNvSpPr>
          <p:nvPr/>
        </p:nvSpPr>
        <p:spPr bwMode="auto">
          <a:xfrm>
            <a:off x="500034" y="4714884"/>
            <a:ext cx="8001056" cy="116955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368300" algn="just" fontAlgn="base">
              <a:spcBef>
                <a:spcPct val="0"/>
              </a:spcBef>
              <a:spcAft>
                <a:spcPct val="0"/>
              </a:spcAft>
            </a:pPr>
            <a:r>
              <a:rPr lang="uk-UA" sz="1400" dirty="0" smtClean="0">
                <a:solidFill>
                  <a:srgbClr val="FF0000"/>
                </a:solidFill>
                <a:latin typeface="Cambria" pitchFamily="18" charset="0"/>
                <a:ea typeface="Times New Roman" pitchFamily="18" charset="0"/>
              </a:rPr>
              <a:t>Хроматографічні методи аналізу  універсальні </a:t>
            </a:r>
            <a:r>
              <a:rPr lang="uk-UA" sz="1400" dirty="0" smtClean="0">
                <a:latin typeface="Cambria" pitchFamily="18" charset="0"/>
                <a:ea typeface="Times New Roman" pitchFamily="18" charset="0"/>
              </a:rPr>
              <a:t>– дозволяють провести аналіз складних неорганічних та органічних речовин, що перебувають у газуватому, рідкому і навіть твердому агрегатному стані. Новітніми хроматографічними методами можна проаналізувати газоподібні, тверді і рідкі речовини з молекулярною масою від 1 до 10</a:t>
            </a:r>
            <a:r>
              <a:rPr lang="uk-UA" sz="1400" baseline="30000" dirty="0" smtClean="0">
                <a:latin typeface="Cambria" pitchFamily="18" charset="0"/>
                <a:ea typeface="Times New Roman" pitchFamily="18" charset="0"/>
              </a:rPr>
              <a:t>6</a:t>
            </a:r>
            <a:r>
              <a:rPr lang="uk-UA" sz="1400" dirty="0" smtClean="0">
                <a:latin typeface="Cambria" pitchFamily="18" charset="0"/>
                <a:ea typeface="Times New Roman" pitchFamily="18" charset="0"/>
              </a:rPr>
              <a:t>. </a:t>
            </a:r>
          </a:p>
          <a:p>
            <a:pPr lvl="0" indent="368300" algn="just" fontAlgn="base">
              <a:spcBef>
                <a:spcPct val="0"/>
              </a:spcBef>
              <a:spcAft>
                <a:spcPct val="0"/>
              </a:spcAft>
            </a:pPr>
            <a:endParaRPr lang="uk-UA" sz="1400" dirty="0" smtClean="0">
              <a:latin typeface="Cambria" pitchFamily="18" charset="0"/>
              <a:ea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Прямая соединительная линия 12"/>
          <p:cNvCxnSpPr/>
          <p:nvPr/>
        </p:nvCxnSpPr>
        <p:spPr>
          <a:xfrm>
            <a:off x="500034" y="6357958"/>
            <a:ext cx="8429684" cy="0"/>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14" name="Прямая соединительная линия 13"/>
          <p:cNvCxnSpPr/>
          <p:nvPr/>
        </p:nvCxnSpPr>
        <p:spPr>
          <a:xfrm>
            <a:off x="357158" y="1142984"/>
            <a:ext cx="8429684" cy="0"/>
          </a:xfrm>
          <a:prstGeom prst="line">
            <a:avLst/>
          </a:prstGeom>
          <a:ln/>
        </p:spPr>
        <p:style>
          <a:lnRef idx="2">
            <a:schemeClr val="accent2"/>
          </a:lnRef>
          <a:fillRef idx="0">
            <a:schemeClr val="accent2"/>
          </a:fillRef>
          <a:effectRef idx="1">
            <a:schemeClr val="accent2"/>
          </a:effectRef>
          <a:fontRef idx="minor">
            <a:schemeClr val="tx1"/>
          </a:fontRef>
        </p:style>
      </p:cxnSp>
      <p:sp>
        <p:nvSpPr>
          <p:cNvPr id="9" name="AutoShape 2" descr="Сложение векторов перемещени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8056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971073" name="Rectangle 1"/>
          <p:cNvSpPr>
            <a:spLocks noChangeArrowheads="1"/>
          </p:cNvSpPr>
          <p:nvPr/>
        </p:nvSpPr>
        <p:spPr bwMode="auto">
          <a:xfrm>
            <a:off x="357158" y="1282046"/>
            <a:ext cx="7500990" cy="310854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360000" fontAlgn="base">
              <a:spcBef>
                <a:spcPct val="0"/>
              </a:spcBef>
              <a:spcAft>
                <a:spcPct val="0"/>
              </a:spcAft>
              <a:tabLst>
                <a:tab pos="360000" algn="l"/>
              </a:tabLst>
            </a:pPr>
            <a:r>
              <a:rPr kumimoji="0" lang="uk-UA" sz="1400" b="1" i="0" u="none" strike="noStrike" cap="none" normalizeH="0" baseline="0" dirty="0" smtClean="0">
                <a:ln>
                  <a:noFill/>
                </a:ln>
                <a:solidFill>
                  <a:srgbClr val="FF0000"/>
                </a:solidFill>
                <a:effectLst/>
                <a:latin typeface="+mj-lt"/>
                <a:ea typeface="Times New Roman" pitchFamily="18" charset="0"/>
              </a:rPr>
              <a:t>	</a:t>
            </a:r>
            <a:r>
              <a:rPr kumimoji="0" lang="uk-UA" sz="1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Хроматографія –</a:t>
            </a:r>
            <a:r>
              <a:rPr kumimoji="0" lang="en-US" sz="1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uk-UA" sz="1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динамічний </a:t>
            </a:r>
            <a:r>
              <a:rPr lang="uk-UA" sz="1400" b="1" dirty="0" smtClean="0">
                <a:solidFill>
                  <a:srgbClr val="FF0000"/>
                </a:solidFill>
                <a:latin typeface="Times New Roman" pitchFamily="18" charset="0"/>
                <a:ea typeface="Times New Roman" pitchFamily="18" charset="0"/>
                <a:cs typeface="Times New Roman" pitchFamily="18" charset="0"/>
              </a:rPr>
              <a:t>процес </a:t>
            </a:r>
            <a:r>
              <a:rPr kumimoji="0" lang="uk-UA" sz="1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smtClean="0">
                <a:ln>
                  <a:noFill/>
                </a:ln>
                <a:effectLst/>
                <a:latin typeface="Times New Roman" pitchFamily="18" charset="0"/>
                <a:ea typeface="Times New Roman" pitchFamily="18" charset="0"/>
                <a:cs typeface="Times New Roman" pitchFamily="18" charset="0"/>
              </a:rPr>
              <a:t>- будь-яке хроматографічне розділення завжди полягає у переміщенні компонентів проби, що аналізується, рухомою фазою через шар нерухомої речовини.</a:t>
            </a:r>
            <a:endParaRPr kumimoji="0" lang="ru-RU" sz="1400" b="0" i="0" u="none" strike="noStrike" cap="none" normalizeH="0" baseline="0" dirty="0" smtClean="0">
              <a:ln>
                <a:noFill/>
              </a:ln>
              <a:effectLst/>
              <a:latin typeface="Times New Roman" pitchFamily="18" charset="0"/>
              <a:cs typeface="Times New Roman" pitchFamily="18" charset="0"/>
            </a:endParaRPr>
          </a:p>
          <a:p>
            <a:pPr marR="0" lvl="0" algn="just" defTabSz="914400" rtl="0" eaLnBrk="0" fontAlgn="base" latinLnBrk="0" hangingPunct="0">
              <a:lnSpc>
                <a:spcPct val="100000"/>
              </a:lnSpc>
              <a:spcBef>
                <a:spcPct val="0"/>
              </a:spcBef>
              <a:spcAft>
                <a:spcPct val="0"/>
              </a:spcAft>
              <a:buClrTx/>
              <a:buSzTx/>
              <a:tabLst>
                <a:tab pos="360000" algn="l"/>
              </a:tabLst>
            </a:pPr>
            <a:r>
              <a:rPr kumimoji="0" lang="uk-UA" sz="1400" b="0" i="0" strike="noStrike" cap="none" normalizeH="0" baseline="0" dirty="0" smtClean="0">
                <a:ln>
                  <a:noFill/>
                </a:ln>
                <a:effectLst/>
                <a:latin typeface="Times New Roman" pitchFamily="18" charset="0"/>
                <a:ea typeface="Times New Roman" pitchFamily="18" charset="0"/>
                <a:cs typeface="Times New Roman" pitchFamily="18" charset="0"/>
              </a:rPr>
              <a:t>	В будь</a:t>
            </a:r>
            <a:r>
              <a:rPr kumimoji="0" lang="en-US" sz="1400" b="0" i="0"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uk-UA" sz="1400" b="0" i="0" strike="noStrike" cap="none" normalizeH="0" baseline="0" dirty="0" smtClean="0">
                <a:ln>
                  <a:noFill/>
                </a:ln>
                <a:effectLst/>
                <a:latin typeface="Times New Roman" pitchFamily="18" charset="0"/>
                <a:ea typeface="Times New Roman" pitchFamily="18" charset="0"/>
                <a:cs typeface="Times New Roman" pitchFamily="18" charset="0"/>
              </a:rPr>
              <a:t> якому із варіантів хроматографічного методу обов'язкова</a:t>
            </a:r>
            <a:r>
              <a:rPr kumimoji="0" lang="uk-UA" sz="1400" b="1" i="0"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uk-UA" sz="1400" b="1"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наявність двофазової системи.</a:t>
            </a:r>
            <a:r>
              <a:rPr kumimoji="0" lang="uk-UA" sz="14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 всіх випадках компоненти суміші, що аналізується, розподіляються між нерухомою і рухомою фазою. Неоднаковий розподіл компонентів суміші між фазами створює умови, необхідні для їх розділення та подальшого визначення.</a:t>
            </a:r>
            <a:r>
              <a:rPr kumimoji="0" lang="uk-UA"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R="0" lvl="0" algn="l" defTabSz="914400" rtl="0" eaLnBrk="0" fontAlgn="base" latinLnBrk="0" hangingPunct="0">
              <a:lnSpc>
                <a:spcPct val="100000"/>
              </a:lnSpc>
              <a:spcBef>
                <a:spcPct val="0"/>
              </a:spcBef>
              <a:spcAft>
                <a:spcPct val="0"/>
              </a:spcAft>
              <a:buClrTx/>
              <a:buSzTx/>
              <a:tabLst>
                <a:tab pos="641350" algn="l"/>
              </a:tabLst>
            </a:pPr>
            <a:endParaRPr kumimoji="0" lang="uk-UA"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R="0" lvl="0" defTabSz="360000" rtl="0" eaLnBrk="0" fontAlgn="base" latinLnBrk="0" hangingPunct="0">
              <a:lnSpc>
                <a:spcPct val="100000"/>
              </a:lnSpc>
              <a:spcBef>
                <a:spcPct val="0"/>
              </a:spcBef>
              <a:spcAft>
                <a:spcPct val="0"/>
              </a:spcAft>
              <a:buClrTx/>
              <a:buSzTx/>
              <a:tabLst>
                <a:tab pos="360000" algn="l"/>
                <a:tab pos="640800" algn="l"/>
              </a:tabLst>
            </a:pPr>
            <a:r>
              <a:rPr kumimoji="0" lang="uk-UA"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Поняття рухомої і нерухомої фази розглянемо на прикладі </a:t>
            </a: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колонкової хроматографії.</a:t>
            </a:r>
            <a:r>
              <a:rPr kumimoji="0" lang="uk-UA" sz="1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p>
          <a:p>
            <a:pPr marR="0" lvl="0" defTabSz="360000" rtl="0" eaLnBrk="0" fontAlgn="base" latinLnBrk="0" hangingPunct="0">
              <a:lnSpc>
                <a:spcPct val="100000"/>
              </a:lnSpc>
              <a:spcBef>
                <a:spcPct val="0"/>
              </a:spcBef>
              <a:spcAft>
                <a:spcPct val="0"/>
              </a:spcAft>
              <a:buClrTx/>
              <a:buSzTx/>
              <a:tabLst>
                <a:tab pos="360000" algn="l"/>
                <a:tab pos="640800" algn="l"/>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Найпростіше уявлення про</a:t>
            </a:r>
            <a:r>
              <a:rPr kumimoji="0" lang="uk-UA"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хроматографічну колонку</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таке: скляна чи металічна трубку, наповнена подрібненим сорбентом – речовиною, яка поглинає компоненти суміші, а просування рухомої фази через шар нерухомої фази здійснюється за рахунок різниці тиску на кінцях цієї трубки (рис.). В колонці компоненти аналізованої суміші</a:t>
            </a:r>
            <a:r>
              <a:rPr kumimoji="0" lang="uk-UA"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сорбат</a:t>
            </a:r>
            <a:r>
              <a:rPr kumimoji="0" lang="uk-UA"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разом з рухомою фазою пересуваються уздовж стаціонарної фази (</a:t>
            </a:r>
            <a:r>
              <a:rPr kumimoji="0" lang="uk-UA"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сорбенту</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Прямоугольник 6"/>
          <p:cNvSpPr/>
          <p:nvPr/>
        </p:nvSpPr>
        <p:spPr>
          <a:xfrm>
            <a:off x="4214810" y="785794"/>
            <a:ext cx="4572000" cy="369332"/>
          </a:xfrm>
          <a:prstGeom prst="rect">
            <a:avLst/>
          </a:prstGeom>
        </p:spPr>
        <p:txBody>
          <a:bodyPr>
            <a:spAutoFit/>
          </a:bodyPr>
          <a:lstStyle/>
          <a:p>
            <a:pPr algn="r"/>
            <a:r>
              <a:rPr lang="uk-UA" dirty="0" smtClean="0"/>
              <a:t>Хроматографічний метод аналізу</a:t>
            </a:r>
            <a:endParaRPr lang="ru-RU" dirty="0" smtClean="0"/>
          </a:p>
        </p:txBody>
      </p:sp>
      <p:sp>
        <p:nvSpPr>
          <p:cNvPr id="3971075" name="AutoShape 3" descr="Картинки по запросу хроматографическая колонк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971077" name="AutoShape 5" descr="Картинки по запросу хроматографическая колонк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3971079" name="Picture 7" descr="Картинки по запросу хроматографічна колонка"/>
          <p:cNvPicPr>
            <a:picLocks noChangeAspect="1" noChangeArrowheads="1"/>
          </p:cNvPicPr>
          <p:nvPr/>
        </p:nvPicPr>
        <p:blipFill>
          <a:blip r:embed="rId3" cstate="print"/>
          <a:srcRect/>
          <a:stretch>
            <a:fillRect/>
          </a:stretch>
        </p:blipFill>
        <p:spPr bwMode="auto">
          <a:xfrm flipH="1">
            <a:off x="7858148" y="1285860"/>
            <a:ext cx="989014" cy="5072098"/>
          </a:xfrm>
          <a:prstGeom prst="rect">
            <a:avLst/>
          </a:prstGeom>
          <a:noFill/>
        </p:spPr>
      </p:pic>
      <p:cxnSp>
        <p:nvCxnSpPr>
          <p:cNvPr id="163" name="Прямая соединительная линия 162"/>
          <p:cNvCxnSpPr/>
          <p:nvPr/>
        </p:nvCxnSpPr>
        <p:spPr>
          <a:xfrm>
            <a:off x="928662" y="1142984"/>
            <a:ext cx="6429420" cy="0"/>
          </a:xfrm>
          <a:prstGeom prst="line">
            <a:avLst/>
          </a:prstGeom>
          <a:ln/>
        </p:spPr>
        <p:style>
          <a:lnRef idx="2">
            <a:schemeClr val="accent2"/>
          </a:lnRef>
          <a:fillRef idx="0">
            <a:schemeClr val="accent2"/>
          </a:fillRef>
          <a:effectRef idx="1">
            <a:schemeClr val="accent2"/>
          </a:effectRef>
          <a:fontRef idx="minor">
            <a:schemeClr val="tx1"/>
          </a:fontRef>
        </p:style>
      </p:cxnSp>
      <p:sp>
        <p:nvSpPr>
          <p:cNvPr id="165" name="Прямоугольник 164"/>
          <p:cNvSpPr/>
          <p:nvPr/>
        </p:nvSpPr>
        <p:spPr>
          <a:xfrm>
            <a:off x="306358" y="4572008"/>
            <a:ext cx="7766104" cy="1600438"/>
          </a:xfrm>
          <a:prstGeom prst="rect">
            <a:avLst/>
          </a:prstGeom>
        </p:spPr>
        <p:txBody>
          <a:bodyPr wrap="square">
            <a:spAutoFit/>
          </a:bodyPr>
          <a:lstStyle/>
          <a:p>
            <a:pPr lvl="0" algn="just" eaLnBrk="0" fontAlgn="base" hangingPunct="0">
              <a:spcBef>
                <a:spcPct val="0"/>
              </a:spcBef>
              <a:spcAft>
                <a:spcPct val="0"/>
              </a:spcAft>
              <a:tabLst>
                <a:tab pos="641350" algn="l"/>
              </a:tabLst>
            </a:pPr>
            <a:r>
              <a:rPr lang="uk-UA" sz="1400" b="1" dirty="0" smtClean="0">
                <a:solidFill>
                  <a:srgbClr val="FF0000"/>
                </a:solidFill>
                <a:latin typeface="Times New Roman" pitchFamily="18" charset="0"/>
                <a:ea typeface="Times New Roman" pitchFamily="18" charset="0"/>
                <a:cs typeface="Times New Roman" pitchFamily="18" charset="0"/>
              </a:rPr>
              <a:t>Нерухома фаза</a:t>
            </a:r>
            <a:r>
              <a:rPr lang="uk-UA" sz="1400" dirty="0" smtClean="0">
                <a:solidFill>
                  <a:srgbClr val="FF0000"/>
                </a:solidFill>
                <a:latin typeface="Times New Roman" pitchFamily="18" charset="0"/>
                <a:ea typeface="Times New Roman" pitchFamily="18" charset="0"/>
                <a:cs typeface="Times New Roman" pitchFamily="18" charset="0"/>
              </a:rPr>
              <a:t> </a:t>
            </a:r>
            <a:r>
              <a:rPr lang="uk-UA" sz="1400" dirty="0" smtClean="0">
                <a:latin typeface="Times New Roman" pitchFamily="18" charset="0"/>
                <a:ea typeface="Times New Roman" pitchFamily="18" charset="0"/>
                <a:cs typeface="Times New Roman" pitchFamily="18" charset="0"/>
              </a:rPr>
              <a:t>– твердий адсорбент із розвиненою поверхнею (великою поверхнею контакту) або плівка рідини, </a:t>
            </a:r>
            <a:r>
              <a:rPr lang="uk-UA" sz="1400" dirty="0" err="1" smtClean="0">
                <a:latin typeface="Times New Roman" pitchFamily="18" charset="0"/>
                <a:ea typeface="Times New Roman" pitchFamily="18" charset="0"/>
                <a:cs typeface="Times New Roman" pitchFamily="18" charset="0"/>
              </a:rPr>
              <a:t>адсорбційно</a:t>
            </a:r>
            <a:r>
              <a:rPr lang="uk-UA" sz="1400" dirty="0" smtClean="0">
                <a:latin typeface="Times New Roman" pitchFamily="18" charset="0"/>
                <a:ea typeface="Times New Roman" pitchFamily="18" charset="0"/>
                <a:cs typeface="Times New Roman" pitchFamily="18" charset="0"/>
              </a:rPr>
              <a:t> закріплена на твердому носії;</a:t>
            </a:r>
            <a:r>
              <a:rPr lang="uk-UA" sz="1400" b="1" dirty="0" smtClean="0">
                <a:latin typeface="Times New Roman" pitchFamily="18" charset="0"/>
                <a:ea typeface="Times New Roman" pitchFamily="18" charset="0"/>
                <a:cs typeface="Times New Roman" pitchFamily="18" charset="0"/>
              </a:rPr>
              <a:t> </a:t>
            </a:r>
          </a:p>
          <a:p>
            <a:pPr lvl="0" algn="just" eaLnBrk="0" fontAlgn="base" hangingPunct="0">
              <a:spcBef>
                <a:spcPct val="0"/>
              </a:spcBef>
              <a:spcAft>
                <a:spcPct val="0"/>
              </a:spcAft>
              <a:tabLst>
                <a:tab pos="641350" algn="l"/>
              </a:tabLst>
            </a:pPr>
            <a:r>
              <a:rPr lang="uk-UA" sz="1400" b="1" dirty="0" smtClean="0">
                <a:solidFill>
                  <a:srgbClr val="0000FF"/>
                </a:solidFill>
                <a:latin typeface="Times New Roman" pitchFamily="18" charset="0"/>
                <a:ea typeface="Times New Roman" pitchFamily="18" charset="0"/>
                <a:cs typeface="Times New Roman" pitchFamily="18" charset="0"/>
              </a:rPr>
              <a:t>функція нерухомої фази </a:t>
            </a:r>
            <a:r>
              <a:rPr lang="uk-UA" sz="1400" b="1" dirty="0" smtClean="0">
                <a:latin typeface="Times New Roman" pitchFamily="18" charset="0"/>
                <a:ea typeface="Times New Roman" pitchFamily="18" charset="0"/>
                <a:cs typeface="Times New Roman" pitchFamily="18" charset="0"/>
              </a:rPr>
              <a:t>– </a:t>
            </a:r>
            <a:r>
              <a:rPr lang="en-US" sz="1400" b="1" dirty="0" smtClean="0">
                <a:latin typeface="Times New Roman" pitchFamily="18" charset="0"/>
                <a:ea typeface="Times New Roman" pitchFamily="18" charset="0"/>
                <a:cs typeface="Times New Roman" pitchFamily="18" charset="0"/>
              </a:rPr>
              <a:t> </a:t>
            </a:r>
            <a:r>
              <a:rPr lang="uk-UA" sz="1400" dirty="0" err="1" smtClean="0">
                <a:latin typeface="Times New Roman" pitchFamily="18" charset="0"/>
                <a:ea typeface="Times New Roman" pitchFamily="18" charset="0"/>
                <a:cs typeface="Times New Roman" pitchFamily="18" charset="0"/>
              </a:rPr>
              <a:t>сорбувати</a:t>
            </a:r>
            <a:r>
              <a:rPr lang="uk-UA" sz="1400" dirty="0" smtClean="0">
                <a:latin typeface="Times New Roman" pitchFamily="18" charset="0"/>
                <a:ea typeface="Times New Roman" pitchFamily="18" charset="0"/>
                <a:cs typeface="Times New Roman" pitchFamily="18" charset="0"/>
              </a:rPr>
              <a:t>, утримувати речовини.</a:t>
            </a:r>
            <a:r>
              <a:rPr lang="uk-UA" sz="1400" b="1" dirty="0" smtClean="0">
                <a:latin typeface="Times New Roman" pitchFamily="18" charset="0"/>
                <a:ea typeface="Times New Roman" pitchFamily="18" charset="0"/>
                <a:cs typeface="Times New Roman" pitchFamily="18" charset="0"/>
              </a:rPr>
              <a:t> </a:t>
            </a:r>
          </a:p>
          <a:p>
            <a:pPr lvl="0" algn="just" eaLnBrk="0" fontAlgn="base" hangingPunct="0">
              <a:spcBef>
                <a:spcPct val="0"/>
              </a:spcBef>
              <a:spcAft>
                <a:spcPct val="0"/>
              </a:spcAft>
              <a:tabLst>
                <a:tab pos="641350" algn="l"/>
              </a:tabLst>
            </a:pPr>
            <a:r>
              <a:rPr lang="uk-UA" sz="1400" b="1" dirty="0" smtClean="0">
                <a:solidFill>
                  <a:srgbClr val="FF0000"/>
                </a:solidFill>
                <a:latin typeface="Times New Roman" pitchFamily="18" charset="0"/>
                <a:ea typeface="Times New Roman" pitchFamily="18" charset="0"/>
                <a:cs typeface="Times New Roman" pitchFamily="18" charset="0"/>
              </a:rPr>
              <a:t>Рухома фаза</a:t>
            </a:r>
            <a:r>
              <a:rPr lang="uk-UA" sz="1400" dirty="0" smtClean="0">
                <a:latin typeface="Times New Roman" pitchFamily="18" charset="0"/>
                <a:ea typeface="Times New Roman" pitchFamily="18" charset="0"/>
                <a:cs typeface="Times New Roman" pitchFamily="18" charset="0"/>
              </a:rPr>
              <a:t> – потік газу або рідини, який проходить (фільтрується) крізь шар сорбенту,</a:t>
            </a:r>
            <a:r>
              <a:rPr lang="uk-UA" sz="1400" b="1" dirty="0" smtClean="0">
                <a:latin typeface="Times New Roman" pitchFamily="18" charset="0"/>
                <a:ea typeface="Times New Roman" pitchFamily="18" charset="0"/>
                <a:cs typeface="Times New Roman" pitchFamily="18" charset="0"/>
              </a:rPr>
              <a:t> </a:t>
            </a:r>
          </a:p>
          <a:p>
            <a:pPr lvl="0" algn="just" eaLnBrk="0" fontAlgn="base" hangingPunct="0">
              <a:spcBef>
                <a:spcPct val="0"/>
              </a:spcBef>
              <a:spcAft>
                <a:spcPct val="0"/>
              </a:spcAft>
              <a:tabLst>
                <a:tab pos="641350" algn="l"/>
              </a:tabLst>
            </a:pPr>
            <a:r>
              <a:rPr lang="uk-UA" sz="1400" b="1" dirty="0" smtClean="0">
                <a:solidFill>
                  <a:srgbClr val="0000FF"/>
                </a:solidFill>
                <a:latin typeface="Times New Roman" pitchFamily="18" charset="0"/>
                <a:ea typeface="Times New Roman" pitchFamily="18" charset="0"/>
                <a:cs typeface="Times New Roman" pitchFamily="18" charset="0"/>
              </a:rPr>
              <a:t>функція рухомої фази</a:t>
            </a:r>
            <a:r>
              <a:rPr lang="uk-UA" sz="1400" b="1" dirty="0" smtClean="0">
                <a:latin typeface="Times New Roman" pitchFamily="18" charset="0"/>
                <a:ea typeface="Times New Roman" pitchFamily="18" charset="0"/>
                <a:cs typeface="Times New Roman" pitchFamily="18" charset="0"/>
              </a:rPr>
              <a:t> – </a:t>
            </a:r>
            <a:r>
              <a:rPr lang="en-US" sz="1400" b="1" dirty="0" smtClean="0">
                <a:latin typeface="Times New Roman" pitchFamily="18" charset="0"/>
                <a:ea typeface="Times New Roman" pitchFamily="18" charset="0"/>
                <a:cs typeface="Times New Roman" pitchFamily="18" charset="0"/>
              </a:rPr>
              <a:t> </a:t>
            </a:r>
            <a:r>
              <a:rPr lang="uk-UA" sz="1400" dirty="0" smtClean="0">
                <a:latin typeface="Times New Roman" pitchFamily="18" charset="0"/>
                <a:ea typeface="Times New Roman" pitchFamily="18" charset="0"/>
                <a:cs typeface="Times New Roman" pitchFamily="18" charset="0"/>
              </a:rPr>
              <a:t>розчиняти в собі речовини і переміщувати їх. </a:t>
            </a:r>
            <a:endParaRPr lang="ru-RU" sz="1400" dirty="0" smtClean="0">
              <a:latin typeface="Times New Roman" pitchFamily="18" charset="0"/>
              <a:cs typeface="Times New Roman" pitchFamily="18" charset="0"/>
            </a:endParaRPr>
          </a:p>
          <a:p>
            <a:pPr lvl="0" algn="just" eaLnBrk="0" fontAlgn="base" hangingPunct="0">
              <a:spcBef>
                <a:spcPct val="0"/>
              </a:spcBef>
              <a:spcAft>
                <a:spcPct val="0"/>
              </a:spcAft>
              <a:tabLst>
                <a:tab pos="641350" algn="l"/>
              </a:tabLst>
            </a:pPr>
            <a:r>
              <a:rPr lang="uk-UA" sz="1400" dirty="0" smtClean="0">
                <a:latin typeface="Times New Roman" pitchFamily="18" charset="0"/>
                <a:ea typeface="Times New Roman" pitchFamily="18" charset="0"/>
                <a:cs typeface="Times New Roman" pitchFamily="18" charset="0"/>
              </a:rPr>
              <a:t>Рухому фазу, що вводиться в шар нерухомої фази, називають</a:t>
            </a:r>
            <a:r>
              <a:rPr lang="uk-UA" sz="1400" b="1" dirty="0" smtClean="0">
                <a:latin typeface="Times New Roman" pitchFamily="18" charset="0"/>
                <a:ea typeface="Times New Roman" pitchFamily="18" charset="0"/>
                <a:cs typeface="Times New Roman" pitchFamily="18" charset="0"/>
              </a:rPr>
              <a:t> </a:t>
            </a:r>
            <a:r>
              <a:rPr lang="uk-UA" sz="1400" b="1" dirty="0" smtClean="0">
                <a:solidFill>
                  <a:srgbClr val="FF0000"/>
                </a:solidFill>
                <a:latin typeface="Times New Roman" pitchFamily="18" charset="0"/>
                <a:ea typeface="Times New Roman" pitchFamily="18" charset="0"/>
                <a:cs typeface="Times New Roman" pitchFamily="18" charset="0"/>
              </a:rPr>
              <a:t>елюентом</a:t>
            </a:r>
            <a:r>
              <a:rPr lang="uk-UA" sz="1400" b="1" dirty="0" smtClean="0">
                <a:latin typeface="Times New Roman" pitchFamily="18" charset="0"/>
                <a:ea typeface="Times New Roman" pitchFamily="18" charset="0"/>
                <a:cs typeface="Times New Roman" pitchFamily="18" charset="0"/>
              </a:rPr>
              <a:t>,</a:t>
            </a:r>
            <a:r>
              <a:rPr lang="uk-UA" sz="1400" dirty="0" smtClean="0">
                <a:latin typeface="Times New Roman" pitchFamily="18" charset="0"/>
                <a:ea typeface="Times New Roman" pitchFamily="18" charset="0"/>
                <a:cs typeface="Times New Roman" pitchFamily="18" charset="0"/>
              </a:rPr>
              <a:t> а рухому фазу, що виходить з колонки і містить розділені компоненти, –</a:t>
            </a:r>
            <a:r>
              <a:rPr lang="uk-UA" sz="1400" b="1" dirty="0" smtClean="0">
                <a:latin typeface="Times New Roman" pitchFamily="18" charset="0"/>
                <a:ea typeface="Times New Roman" pitchFamily="18" charset="0"/>
                <a:cs typeface="Times New Roman" pitchFamily="18" charset="0"/>
              </a:rPr>
              <a:t> </a:t>
            </a:r>
            <a:r>
              <a:rPr lang="uk-UA" sz="1400" b="1" dirty="0" err="1" smtClean="0">
                <a:solidFill>
                  <a:srgbClr val="FF0000"/>
                </a:solidFill>
                <a:latin typeface="Times New Roman" pitchFamily="18" charset="0"/>
                <a:ea typeface="Times New Roman" pitchFamily="18" charset="0"/>
                <a:cs typeface="Times New Roman" pitchFamily="18" charset="0"/>
              </a:rPr>
              <a:t>елюатом</a:t>
            </a:r>
            <a:endParaRPr lang="uk-UA" sz="1400" dirty="0" smtClean="0">
              <a:solidFill>
                <a:srgbClr val="FF0000"/>
              </a:solidFill>
              <a:latin typeface="Times New Roman" pitchFamily="18" charset="0"/>
              <a:cs typeface="Times New Roman" pitchFamily="18" charset="0"/>
            </a:endParaRPr>
          </a:p>
        </p:txBody>
      </p:sp>
      <p:cxnSp>
        <p:nvCxnSpPr>
          <p:cNvPr id="166" name="Прямая соединительная линия 165"/>
          <p:cNvCxnSpPr/>
          <p:nvPr/>
        </p:nvCxnSpPr>
        <p:spPr>
          <a:xfrm>
            <a:off x="428596" y="4429132"/>
            <a:ext cx="6429420" cy="0"/>
          </a:xfrm>
          <a:prstGeom prst="line">
            <a:avLst/>
          </a:prstGeom>
          <a:ln/>
        </p:spPr>
        <p:style>
          <a:lnRef idx="2">
            <a:schemeClr val="accent2"/>
          </a:lnRef>
          <a:fillRef idx="0">
            <a:schemeClr val="accent2"/>
          </a:fillRef>
          <a:effectRef idx="1">
            <a:schemeClr val="accent2"/>
          </a:effectRef>
          <a:fontRef idx="minor">
            <a:schemeClr val="tx1"/>
          </a:fontRef>
        </p:style>
      </p:cxnSp>
      <p:sp>
        <p:nvSpPr>
          <p:cNvPr id="15" name="TextBox 14"/>
          <p:cNvSpPr txBox="1"/>
          <p:nvPr/>
        </p:nvSpPr>
        <p:spPr>
          <a:xfrm>
            <a:off x="7715272" y="3286124"/>
            <a:ext cx="428628" cy="369332"/>
          </a:xfrm>
          <a:prstGeom prst="rect">
            <a:avLst/>
          </a:prstGeom>
          <a:solidFill>
            <a:schemeClr val="bg1"/>
          </a:solidFill>
        </p:spPr>
        <p:txBody>
          <a:bodyPr wrap="square" rtlCol="0">
            <a:spAutoFit/>
          </a:bodyPr>
          <a:lstStyle/>
          <a:p>
            <a:endParaRPr lang="ru-RU" dirty="0"/>
          </a:p>
        </p:txBody>
      </p:sp>
      <p:sp>
        <p:nvSpPr>
          <p:cNvPr id="16" name="TextBox 15"/>
          <p:cNvSpPr txBox="1"/>
          <p:nvPr/>
        </p:nvSpPr>
        <p:spPr>
          <a:xfrm>
            <a:off x="7715272" y="2571744"/>
            <a:ext cx="428628" cy="369332"/>
          </a:xfrm>
          <a:prstGeom prst="rect">
            <a:avLst/>
          </a:prstGeom>
          <a:solidFill>
            <a:schemeClr val="bg1"/>
          </a:solidFill>
        </p:spPr>
        <p:txBody>
          <a:bodyPr wrap="square" rtlCol="0">
            <a:spAutoFit/>
          </a:bodyPr>
          <a:lstStyle/>
          <a:p>
            <a:endParaRPr lang="ru-RU" dirty="0"/>
          </a:p>
        </p:txBody>
      </p:sp>
      <p:sp>
        <p:nvSpPr>
          <p:cNvPr id="17" name="TextBox 16"/>
          <p:cNvSpPr txBox="1"/>
          <p:nvPr/>
        </p:nvSpPr>
        <p:spPr>
          <a:xfrm>
            <a:off x="7643834" y="2571744"/>
            <a:ext cx="428628" cy="369332"/>
          </a:xfrm>
          <a:prstGeom prst="rect">
            <a:avLst/>
          </a:prstGeom>
          <a:solidFill>
            <a:schemeClr val="bg1"/>
          </a:solidFill>
        </p:spPr>
        <p:txBody>
          <a:bodyPr wrap="square" rtlCol="0">
            <a:spAutoFit/>
          </a:bodyPr>
          <a:lstStyle/>
          <a:p>
            <a:endParaRPr lang="ru-RU" dirty="0"/>
          </a:p>
        </p:txBody>
      </p:sp>
      <p:sp>
        <p:nvSpPr>
          <p:cNvPr id="18" name="TextBox 17"/>
          <p:cNvSpPr txBox="1"/>
          <p:nvPr/>
        </p:nvSpPr>
        <p:spPr>
          <a:xfrm>
            <a:off x="7572396" y="3286124"/>
            <a:ext cx="428628" cy="369332"/>
          </a:xfrm>
          <a:prstGeom prst="rect">
            <a:avLst/>
          </a:prstGeom>
          <a:solidFill>
            <a:schemeClr val="bg1"/>
          </a:solidFill>
        </p:spPr>
        <p:txBody>
          <a:bodyPr wrap="square" rtlCol="0">
            <a:spAutoFit/>
          </a:bodyPr>
          <a:lstStyle/>
          <a:p>
            <a:endParaRPr lang="ru-RU" dirty="0"/>
          </a:p>
        </p:txBody>
      </p:sp>
      <p:sp>
        <p:nvSpPr>
          <p:cNvPr id="19" name="TextBox 18"/>
          <p:cNvSpPr txBox="1"/>
          <p:nvPr/>
        </p:nvSpPr>
        <p:spPr>
          <a:xfrm>
            <a:off x="7643834" y="3357562"/>
            <a:ext cx="428628" cy="369332"/>
          </a:xfrm>
          <a:prstGeom prst="rect">
            <a:avLst/>
          </a:prstGeom>
          <a:solidFill>
            <a:schemeClr val="bg1"/>
          </a:solidFill>
        </p:spPr>
        <p:txBody>
          <a:bodyPr wrap="square" rtlCol="0">
            <a:spAutoFit/>
          </a:bodyPr>
          <a:lstStyle/>
          <a:p>
            <a:endParaRPr lang="ru-RU" dirty="0"/>
          </a:p>
        </p:txBody>
      </p:sp>
      <p:sp>
        <p:nvSpPr>
          <p:cNvPr id="20" name="TextBox 19"/>
          <p:cNvSpPr txBox="1"/>
          <p:nvPr/>
        </p:nvSpPr>
        <p:spPr>
          <a:xfrm>
            <a:off x="7715272" y="4071942"/>
            <a:ext cx="428628" cy="369332"/>
          </a:xfrm>
          <a:prstGeom prst="rect">
            <a:avLst/>
          </a:prstGeom>
          <a:solidFill>
            <a:schemeClr val="bg1"/>
          </a:solidFill>
        </p:spPr>
        <p:txBody>
          <a:bodyPr wrap="square" rtlCol="0">
            <a:spAutoFit/>
          </a:bodyPr>
          <a:lstStyle/>
          <a:p>
            <a:endParaRPr lang="ru-RU" dirty="0"/>
          </a:p>
        </p:txBody>
      </p:sp>
      <p:sp>
        <p:nvSpPr>
          <p:cNvPr id="21" name="TextBox 20"/>
          <p:cNvSpPr txBox="1"/>
          <p:nvPr/>
        </p:nvSpPr>
        <p:spPr>
          <a:xfrm>
            <a:off x="7715272" y="4500570"/>
            <a:ext cx="428628" cy="369332"/>
          </a:xfrm>
          <a:prstGeom prst="rect">
            <a:avLst/>
          </a:prstGeom>
          <a:solidFill>
            <a:schemeClr val="bg1"/>
          </a:solidFill>
        </p:spPr>
        <p:txBody>
          <a:bodyPr wrap="square" rtlCol="0">
            <a:spAutoFit/>
          </a:bodyPr>
          <a:lstStyle/>
          <a:p>
            <a:endParaRPr lang="ru-RU" dirty="0"/>
          </a:p>
        </p:txBody>
      </p:sp>
      <p:sp>
        <p:nvSpPr>
          <p:cNvPr id="22" name="TextBox 21"/>
          <p:cNvSpPr txBox="1"/>
          <p:nvPr/>
        </p:nvSpPr>
        <p:spPr>
          <a:xfrm>
            <a:off x="7786710" y="5572140"/>
            <a:ext cx="428628" cy="369332"/>
          </a:xfrm>
          <a:prstGeom prst="rect">
            <a:avLst/>
          </a:prstGeom>
          <a:solidFill>
            <a:schemeClr val="bg1"/>
          </a:solidFill>
        </p:spPr>
        <p:txBody>
          <a:bodyPr wrap="square" rtlCol="0">
            <a:spAutoFit/>
          </a:bodyPr>
          <a:lstStyle/>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Прямая соединительная линия 12"/>
          <p:cNvCxnSpPr/>
          <p:nvPr/>
        </p:nvCxnSpPr>
        <p:spPr>
          <a:xfrm>
            <a:off x="500034" y="6357958"/>
            <a:ext cx="8429684" cy="0"/>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14" name="Прямая соединительная линия 13"/>
          <p:cNvCxnSpPr/>
          <p:nvPr/>
        </p:nvCxnSpPr>
        <p:spPr>
          <a:xfrm>
            <a:off x="357158" y="1142984"/>
            <a:ext cx="8429684" cy="0"/>
          </a:xfrm>
          <a:prstGeom prst="line">
            <a:avLst/>
          </a:prstGeom>
          <a:ln/>
        </p:spPr>
        <p:style>
          <a:lnRef idx="2">
            <a:schemeClr val="accent2"/>
          </a:lnRef>
          <a:fillRef idx="0">
            <a:schemeClr val="accent2"/>
          </a:fillRef>
          <a:effectRef idx="1">
            <a:schemeClr val="accent2"/>
          </a:effectRef>
          <a:fontRef idx="minor">
            <a:schemeClr val="tx1"/>
          </a:fontRef>
        </p:style>
      </p:cxnSp>
      <p:sp>
        <p:nvSpPr>
          <p:cNvPr id="9" name="AutoShape 2" descr="Сложение векторов перемещени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8056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970049" name="Rectangle 1"/>
          <p:cNvSpPr>
            <a:spLocks noChangeArrowheads="1"/>
          </p:cNvSpPr>
          <p:nvPr/>
        </p:nvSpPr>
        <p:spPr bwMode="auto">
          <a:xfrm>
            <a:off x="214282" y="1214422"/>
            <a:ext cx="8358246" cy="181588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n-US" sz="14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4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Розділення компонентів суміші у хроматографічній колонці зумовлене їх </a:t>
            </a:r>
            <a:r>
              <a:rPr kumimoji="0" lang="uk-UA" sz="1400" b="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різним утримуванням</a:t>
            </a:r>
            <a:r>
              <a:rPr kumimoji="0" lang="uk-UA" sz="1400" b="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uk-UA" sz="1400" b="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у нерухомій фазі</a:t>
            </a:r>
            <a:r>
              <a:rPr kumimoji="0" lang="uk-UA" sz="1400" b="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400" b="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4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залежності від сили взаємодії з поверхнею сорбенту компоненти переміщаються уздовж колонки з різною швидкістю, яка зумовлює їх</a:t>
            </a:r>
            <a:r>
              <a:rPr kumimoji="0" lang="uk-UA" sz="1400" b="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400" b="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селективне сповільнення</a:t>
            </a:r>
            <a:r>
              <a:rPr kumimoji="0" lang="uk-UA" sz="1400" b="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uk-UA" sz="14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Одні компоненти залишаються у верхньому шарі сорбенту, інші, з меншим ступенем взаємодії з сорбентом, знаходяться в нижній частині колонки, деякі покидають колонку разом з рухомою фазою. Таким чином </a:t>
            </a:r>
            <a:r>
              <a:rPr kumimoji="0" lang="uk-UA" sz="1400" b="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компоненти розділяються</a:t>
            </a:r>
            <a:r>
              <a:rPr kumimoji="0" lang="uk-UA" sz="14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1400" b="0" u="none" strike="noStrike" cap="none" normalizeH="0" baseline="0" dirty="0" smtClean="0">
              <a:ln>
                <a:noFill/>
              </a:ln>
              <a:solidFill>
                <a:schemeClr val="tx1"/>
              </a:solidFill>
              <a:effectLst/>
              <a:latin typeface="Times New Roman" pitchFamily="18" charset="0"/>
              <a:cs typeface="Times New Roman" pitchFamily="18" charset="0"/>
            </a:endParaRPr>
          </a:p>
          <a:p>
            <a:pPr marR="0" lvl="0" algn="just" defTabSz="914400" rtl="0" eaLnBrk="0" fontAlgn="base" latinLnBrk="0" hangingPunct="0">
              <a:lnSpc>
                <a:spcPct val="100000"/>
              </a:lnSpc>
              <a:spcBef>
                <a:spcPct val="0"/>
              </a:spcBef>
              <a:spcAft>
                <a:spcPct val="0"/>
              </a:spcAft>
              <a:buClrTx/>
              <a:buSzTx/>
              <a:buFontTx/>
              <a:buNone/>
              <a:tabLst/>
            </a:pPr>
            <a:r>
              <a:rPr kumimoji="0" lang="uk-UA" sz="14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Молекули утримуються в результаті дії міжмолекулярних сил притягання або так званих </a:t>
            </a:r>
            <a:r>
              <a:rPr kumimoji="0" lang="uk-UA" sz="1400" b="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сил </a:t>
            </a:r>
            <a:r>
              <a:rPr kumimoji="0" lang="uk-UA" sz="1400" b="0" u="none" strike="noStrike" cap="none" normalizeH="0" baseline="0" dirty="0" err="1" smtClean="0">
                <a:ln>
                  <a:noFill/>
                </a:ln>
                <a:solidFill>
                  <a:srgbClr val="0000FF"/>
                </a:solidFill>
                <a:effectLst/>
                <a:latin typeface="Times New Roman" pitchFamily="18" charset="0"/>
                <a:ea typeface="Times New Roman" pitchFamily="18" charset="0"/>
                <a:cs typeface="Times New Roman" pitchFamily="18" charset="0"/>
              </a:rPr>
              <a:t>Ван-дер-Ваальса</a:t>
            </a:r>
            <a:r>
              <a:rPr kumimoji="0" lang="uk-UA" sz="14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які </a:t>
            </a:r>
            <a:r>
              <a:rPr kumimoji="0" lang="uk-UA" sz="1400" b="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мають електростатичну природу </a:t>
            </a:r>
            <a:r>
              <a:rPr kumimoji="0" lang="uk-UA" sz="14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 </a:t>
            </a:r>
            <a:r>
              <a:rPr kumimoji="0" lang="uk-UA" sz="1400" b="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виникають між сорбентом і </a:t>
            </a:r>
            <a:r>
              <a:rPr kumimoji="0" lang="uk-UA" sz="1400" b="0" u="none" strike="noStrike" cap="none" normalizeH="0" baseline="0" dirty="0" err="1" smtClean="0">
                <a:ln>
                  <a:noFill/>
                </a:ln>
                <a:solidFill>
                  <a:srgbClr val="0000FF"/>
                </a:solidFill>
                <a:effectLst/>
                <a:latin typeface="Times New Roman" pitchFamily="18" charset="0"/>
                <a:ea typeface="Times New Roman" pitchFamily="18" charset="0"/>
                <a:cs typeface="Times New Roman" pitchFamily="18" charset="0"/>
              </a:rPr>
              <a:t>сорбатом</a:t>
            </a:r>
            <a:r>
              <a:rPr kumimoji="0" lang="uk-UA" sz="1400" b="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a:t>
            </a:r>
            <a:endParaRPr kumimoji="0" lang="uk-UA" sz="1400" b="0" u="none" strike="noStrike" cap="none" normalizeH="0" baseline="0" dirty="0" smtClean="0">
              <a:ln>
                <a:noFill/>
              </a:ln>
              <a:solidFill>
                <a:srgbClr val="0000FF"/>
              </a:solidFill>
              <a:effectLst/>
              <a:latin typeface="Times New Roman" pitchFamily="18" charset="0"/>
              <a:cs typeface="Times New Roman" pitchFamily="18" charset="0"/>
            </a:endParaRPr>
          </a:p>
        </p:txBody>
      </p:sp>
      <p:sp>
        <p:nvSpPr>
          <p:cNvPr id="10" name="Прямоугольник 9"/>
          <p:cNvSpPr/>
          <p:nvPr/>
        </p:nvSpPr>
        <p:spPr>
          <a:xfrm>
            <a:off x="4214810" y="785794"/>
            <a:ext cx="4572000" cy="369332"/>
          </a:xfrm>
          <a:prstGeom prst="rect">
            <a:avLst/>
          </a:prstGeom>
        </p:spPr>
        <p:txBody>
          <a:bodyPr>
            <a:spAutoFit/>
          </a:bodyPr>
          <a:lstStyle/>
          <a:p>
            <a:pPr algn="r"/>
            <a:r>
              <a:rPr lang="uk-UA" dirty="0" smtClean="0"/>
              <a:t>Хроматографічний метод аналізу</a:t>
            </a:r>
            <a:endParaRPr lang="ru-RU" dirty="0" smtClean="0"/>
          </a:p>
        </p:txBody>
      </p:sp>
      <p:cxnSp>
        <p:nvCxnSpPr>
          <p:cNvPr id="11" name="Прямая соединительная линия 10"/>
          <p:cNvCxnSpPr/>
          <p:nvPr/>
        </p:nvCxnSpPr>
        <p:spPr>
          <a:xfrm>
            <a:off x="857224" y="3357562"/>
            <a:ext cx="6429420" cy="0"/>
          </a:xfrm>
          <a:prstGeom prst="line">
            <a:avLst/>
          </a:prstGeom>
          <a:ln/>
        </p:spPr>
        <p:style>
          <a:lnRef idx="2">
            <a:schemeClr val="accent2"/>
          </a:lnRef>
          <a:fillRef idx="0">
            <a:schemeClr val="accent2"/>
          </a:fillRef>
          <a:effectRef idx="1">
            <a:schemeClr val="accent2"/>
          </a:effectRef>
          <a:fontRef idx="minor">
            <a:schemeClr val="tx1"/>
          </a:fontRef>
        </p:style>
      </p:cxnSp>
      <p:pic>
        <p:nvPicPr>
          <p:cNvPr id="12" name="Picture 6" descr="Картинки по запросу хроматографічна колонка"/>
          <p:cNvPicPr>
            <a:picLocks noChangeAspect="1" noChangeArrowheads="1"/>
          </p:cNvPicPr>
          <p:nvPr/>
        </p:nvPicPr>
        <p:blipFill>
          <a:blip r:embed="rId2" cstate="print"/>
          <a:srcRect/>
          <a:stretch>
            <a:fillRect/>
          </a:stretch>
        </p:blipFill>
        <p:spPr bwMode="auto">
          <a:xfrm>
            <a:off x="1500166" y="3500439"/>
            <a:ext cx="5214974" cy="278608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Прямая соединительная линия 12"/>
          <p:cNvCxnSpPr/>
          <p:nvPr/>
        </p:nvCxnSpPr>
        <p:spPr>
          <a:xfrm>
            <a:off x="500034" y="6357958"/>
            <a:ext cx="8429684" cy="0"/>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14" name="Прямая соединительная линия 13"/>
          <p:cNvCxnSpPr/>
          <p:nvPr/>
        </p:nvCxnSpPr>
        <p:spPr>
          <a:xfrm>
            <a:off x="357158" y="1142984"/>
            <a:ext cx="8429684" cy="0"/>
          </a:xfrm>
          <a:prstGeom prst="line">
            <a:avLst/>
          </a:prstGeom>
          <a:ln/>
        </p:spPr>
        <p:style>
          <a:lnRef idx="2">
            <a:schemeClr val="accent2"/>
          </a:lnRef>
          <a:fillRef idx="0">
            <a:schemeClr val="accent2"/>
          </a:fillRef>
          <a:effectRef idx="1">
            <a:schemeClr val="accent2"/>
          </a:effectRef>
          <a:fontRef idx="minor">
            <a:schemeClr val="tx1"/>
          </a:fontRef>
        </p:style>
      </p:cxnSp>
      <p:sp>
        <p:nvSpPr>
          <p:cNvPr id="9" name="AutoShape 2" descr="Сложение векторов перемещени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8056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 name="Picture 3" descr="Картинки по запросу хроматографічна колонка"/>
          <p:cNvPicPr>
            <a:picLocks noChangeAspect="1" noChangeArrowheads="1"/>
          </p:cNvPicPr>
          <p:nvPr/>
        </p:nvPicPr>
        <p:blipFill>
          <a:blip r:embed="rId2" cstate="print"/>
          <a:srcRect/>
          <a:stretch>
            <a:fillRect/>
          </a:stretch>
        </p:blipFill>
        <p:spPr bwMode="auto">
          <a:xfrm>
            <a:off x="285720" y="1357298"/>
            <a:ext cx="4591050" cy="2914650"/>
          </a:xfrm>
          <a:prstGeom prst="rect">
            <a:avLst/>
          </a:prstGeom>
          <a:noFill/>
        </p:spPr>
      </p:pic>
      <p:sp>
        <p:nvSpPr>
          <p:cNvPr id="3633153" name="Rectangle 1"/>
          <p:cNvSpPr>
            <a:spLocks noChangeArrowheads="1"/>
          </p:cNvSpPr>
          <p:nvPr/>
        </p:nvSpPr>
        <p:spPr bwMode="auto">
          <a:xfrm>
            <a:off x="428596" y="4249973"/>
            <a:ext cx="4071966" cy="160043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4500" algn="l"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Cambria" pitchFamily="18" charset="0"/>
                <a:ea typeface="Times New Roman" pitchFamily="18" charset="0"/>
              </a:rPr>
              <a:t>Розділення суміші з двох компонентів (А </a:t>
            </a:r>
            <a:r>
              <a:rPr lang="uk-UA" sz="1400" dirty="0" smtClean="0">
                <a:latin typeface="Cambria" pitchFamily="18" charset="0"/>
                <a:ea typeface="Times New Roman" pitchFamily="18" charset="0"/>
              </a:rPr>
              <a:t>і</a:t>
            </a:r>
            <a:r>
              <a:rPr kumimoji="0" lang="uk-UA" sz="1400" b="0" i="0" u="none" strike="noStrike" cap="none" normalizeH="0" baseline="0" dirty="0" smtClean="0">
                <a:ln>
                  <a:noFill/>
                </a:ln>
                <a:solidFill>
                  <a:schemeClr val="tx1"/>
                </a:solidFill>
                <a:effectLst/>
                <a:latin typeface="Cambria" pitchFamily="18" charset="0"/>
                <a:ea typeface="Times New Roman" pitchFamily="18" charset="0"/>
              </a:rPr>
              <a:t> В) на хроматографічній колонці</a:t>
            </a:r>
            <a:endParaRPr kumimoji="0" lang="ru-RU" sz="900" b="0" i="0" u="none" strike="noStrike" cap="none" normalizeH="0" baseline="0" dirty="0" smtClean="0">
              <a:ln>
                <a:noFill/>
              </a:ln>
              <a:solidFill>
                <a:schemeClr val="tx1"/>
              </a:solidFill>
              <a:effectLst/>
              <a:latin typeface="Cambria" pitchFamily="18" charset="0"/>
            </a:endParaRPr>
          </a:p>
          <a:p>
            <a:pPr marL="0" marR="0" lvl="0" indent="44450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Cambria" pitchFamily="18" charset="0"/>
                <a:ea typeface="Times New Roman" pitchFamily="18" charset="0"/>
              </a:rPr>
              <a:t>а – розташування хроматографічних зон компонентів, що розділяються, у колонці через певні інтервали часу; </a:t>
            </a:r>
            <a:endParaRPr kumimoji="0" lang="en-US" sz="1400" b="0" i="0" u="none" strike="noStrike" cap="none" normalizeH="0" baseline="0" dirty="0" smtClean="0">
              <a:ln>
                <a:noFill/>
              </a:ln>
              <a:solidFill>
                <a:schemeClr val="tx1"/>
              </a:solidFill>
              <a:effectLst/>
              <a:latin typeface="Cambria" pitchFamily="18" charset="0"/>
              <a:ea typeface="Times New Roman" pitchFamily="18" charset="0"/>
            </a:endParaRPr>
          </a:p>
          <a:p>
            <a:pPr marL="0" marR="0" lvl="0" indent="44450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Cambria" pitchFamily="18" charset="0"/>
                <a:ea typeface="Times New Roman" pitchFamily="18" charset="0"/>
              </a:rPr>
              <a:t>б –</a:t>
            </a:r>
            <a:r>
              <a:rPr kumimoji="0" lang="en-US" sz="1400" b="0" i="0" u="none" strike="noStrike" cap="none" normalizeH="0" baseline="0" dirty="0" smtClean="0">
                <a:ln>
                  <a:noFill/>
                </a:ln>
                <a:solidFill>
                  <a:schemeClr val="tx1"/>
                </a:solidFill>
                <a:effectLst/>
                <a:latin typeface="Cambria" pitchFamily="18" charset="0"/>
                <a:ea typeface="Times New Roman" pitchFamily="18" charset="0"/>
              </a:rPr>
              <a:t> </a:t>
            </a:r>
            <a:r>
              <a:rPr kumimoji="0" lang="uk-UA" sz="1400" b="0" i="0" u="none" strike="noStrike" cap="none" normalizeH="0" baseline="0" dirty="0" smtClean="0">
                <a:ln>
                  <a:noFill/>
                </a:ln>
                <a:solidFill>
                  <a:schemeClr val="tx1"/>
                </a:solidFill>
                <a:effectLst/>
                <a:latin typeface="Cambria" pitchFamily="18" charset="0"/>
                <a:ea typeface="Times New Roman" pitchFamily="18" charset="0"/>
              </a:rPr>
              <a:t> </a:t>
            </a:r>
            <a:r>
              <a:rPr kumimoji="0" lang="uk-UA" sz="1400" b="0" i="0" u="none" strike="noStrike" cap="none" normalizeH="0" baseline="0" dirty="0" err="1" smtClean="0">
                <a:ln>
                  <a:noFill/>
                </a:ln>
                <a:solidFill>
                  <a:schemeClr val="tx1"/>
                </a:solidFill>
                <a:effectLst/>
                <a:latin typeface="Cambria" pitchFamily="18" charset="0"/>
                <a:ea typeface="Times New Roman" pitchFamily="18" charset="0"/>
              </a:rPr>
              <a:t>хроматограма</a:t>
            </a:r>
            <a:r>
              <a:rPr kumimoji="0" lang="uk-UA" sz="1400" b="0" i="0" u="none" strike="noStrike" cap="none" normalizeH="0" baseline="0" dirty="0" smtClean="0">
                <a:ln>
                  <a:noFill/>
                </a:ln>
                <a:solidFill>
                  <a:schemeClr val="tx1"/>
                </a:solidFill>
                <a:effectLst/>
                <a:latin typeface="Cambria" pitchFamily="18" charset="0"/>
                <a:ea typeface="Times New Roman" pitchFamily="18" charset="0"/>
              </a:rPr>
              <a:t> (залежність інтенсивності сигналу детектора від часу</a:t>
            </a:r>
            <a:endParaRPr kumimoji="0" lang="ru-RU" sz="900" b="0" i="0" u="none" strike="noStrike" cap="none" normalizeH="0" baseline="0" dirty="0" smtClean="0">
              <a:ln>
                <a:noFill/>
              </a:ln>
              <a:solidFill>
                <a:schemeClr val="tx1"/>
              </a:solidFill>
              <a:effectLst/>
              <a:latin typeface="Cambria" pitchFamily="18" charset="0"/>
            </a:endParaRPr>
          </a:p>
        </p:txBody>
      </p:sp>
      <p:sp>
        <p:nvSpPr>
          <p:cNvPr id="8" name="Прямоугольник 7"/>
          <p:cNvSpPr/>
          <p:nvPr/>
        </p:nvSpPr>
        <p:spPr>
          <a:xfrm>
            <a:off x="4572000" y="1285860"/>
            <a:ext cx="4572000" cy="1569660"/>
          </a:xfrm>
          <a:prstGeom prst="rect">
            <a:avLst/>
          </a:prstGeom>
        </p:spPr>
        <p:txBody>
          <a:bodyPr>
            <a:spAutoFit/>
          </a:bodyPr>
          <a:lstStyle/>
          <a:p>
            <a:pPr lvl="0" algn="ctr" eaLnBrk="0" fontAlgn="base" hangingPunct="0">
              <a:spcBef>
                <a:spcPct val="0"/>
              </a:spcBef>
              <a:spcAft>
                <a:spcPct val="0"/>
              </a:spcAft>
            </a:pPr>
            <a:r>
              <a:rPr lang="uk-UA" sz="1600" dirty="0" smtClean="0">
                <a:latin typeface="Times New Roman" pitchFamily="18" charset="0"/>
                <a:ea typeface="Times New Roman" pitchFamily="18" charset="0"/>
                <a:cs typeface="Times New Roman" pitchFamily="18" charset="0"/>
              </a:rPr>
              <a:t>Процес хроматографічного розділення можна також зобразити за допомогою </a:t>
            </a:r>
            <a:r>
              <a:rPr lang="uk-UA" sz="1600" b="1" dirty="0" err="1" smtClean="0">
                <a:solidFill>
                  <a:srgbClr val="FF0000"/>
                </a:solidFill>
                <a:latin typeface="Times New Roman" pitchFamily="18" charset="0"/>
                <a:ea typeface="Times New Roman" pitchFamily="18" charset="0"/>
                <a:cs typeface="Times New Roman" pitchFamily="18" charset="0"/>
              </a:rPr>
              <a:t>хроматограми</a:t>
            </a:r>
            <a:r>
              <a:rPr lang="uk-UA" sz="1600" dirty="0" smtClean="0">
                <a:latin typeface="Times New Roman" pitchFamily="18" charset="0"/>
                <a:ea typeface="Times New Roman" pitchFamily="18" charset="0"/>
                <a:cs typeface="Times New Roman" pitchFamily="18" charset="0"/>
              </a:rPr>
              <a:t> – </a:t>
            </a:r>
            <a:r>
              <a:rPr lang="uk-UA" sz="1600" dirty="0" smtClean="0">
                <a:solidFill>
                  <a:srgbClr val="0000FF"/>
                </a:solidFill>
                <a:latin typeface="Times New Roman" pitchFamily="18" charset="0"/>
                <a:ea typeface="Times New Roman" pitchFamily="18" charset="0"/>
                <a:cs typeface="Times New Roman" pitchFamily="18" charset="0"/>
              </a:rPr>
              <a:t>графіка залежності концентрації речовини/речовин від тривалості проведення аналізу, об'єму рухомої фази або відстані утримування</a:t>
            </a:r>
            <a:endParaRPr lang="uk-UA" sz="1600" dirty="0" smtClean="0">
              <a:latin typeface="Times New Roman" pitchFamily="18" charset="0"/>
              <a:cs typeface="Times New Roman" pitchFamily="18" charset="0"/>
            </a:endParaRPr>
          </a:p>
        </p:txBody>
      </p:sp>
      <p:sp>
        <p:nvSpPr>
          <p:cNvPr id="10" name="Прямоугольник 9"/>
          <p:cNvSpPr/>
          <p:nvPr/>
        </p:nvSpPr>
        <p:spPr>
          <a:xfrm>
            <a:off x="7072330" y="785794"/>
            <a:ext cx="1645515" cy="369332"/>
          </a:xfrm>
          <a:prstGeom prst="rect">
            <a:avLst/>
          </a:prstGeom>
        </p:spPr>
        <p:txBody>
          <a:bodyPr wrap="none">
            <a:spAutoFit/>
          </a:bodyPr>
          <a:lstStyle/>
          <a:p>
            <a:r>
              <a:rPr lang="uk-UA" dirty="0" err="1" smtClean="0"/>
              <a:t>Хроматограма</a:t>
            </a:r>
            <a:endParaRPr lang="ru-RU" dirty="0" smtClean="0"/>
          </a:p>
        </p:txBody>
      </p:sp>
      <p:pic>
        <p:nvPicPr>
          <p:cNvPr id="11" name="Рисунок 10"/>
          <p:cNvPicPr/>
          <p:nvPr/>
        </p:nvPicPr>
        <p:blipFill>
          <a:blip r:embed="rId3" cstate="print"/>
          <a:srcRect/>
          <a:stretch>
            <a:fillRect/>
          </a:stretch>
        </p:blipFill>
        <p:spPr bwMode="auto">
          <a:xfrm>
            <a:off x="5072066" y="3786190"/>
            <a:ext cx="3857652" cy="2033588"/>
          </a:xfrm>
          <a:prstGeom prst="rect">
            <a:avLst/>
          </a:prstGeom>
          <a:noFill/>
          <a:ln w="9525">
            <a:noFill/>
            <a:miter lim="800000"/>
            <a:headEnd/>
            <a:tailEnd/>
          </a:ln>
        </p:spPr>
      </p:pic>
      <p:sp>
        <p:nvSpPr>
          <p:cNvPr id="3633154" name="Text Box 2"/>
          <p:cNvSpPr txBox="1">
            <a:spLocks noChangeArrowheads="1"/>
          </p:cNvSpPr>
          <p:nvPr/>
        </p:nvSpPr>
        <p:spPr bwMode="auto">
          <a:xfrm>
            <a:off x="5214942" y="5786454"/>
            <a:ext cx="3429000" cy="188912"/>
          </a:xfrm>
          <a:prstGeom prst="rect">
            <a:avLst/>
          </a:prstGeom>
          <a:solidFill>
            <a:srgbClr val="FFFFFF"/>
          </a:solidFill>
          <a:ln w="9525">
            <a:noFill/>
            <a:miter lim="800000"/>
            <a:headEnd/>
            <a:tailEnd/>
          </a:ln>
        </p:spPr>
        <p:txBody>
          <a:bodyPr vert="horz" wrap="square" lIns="18000" tIns="10800" rIns="18000" bIns="108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200" b="0" i="0" u="none" strike="noStrike" cap="none" normalizeH="0" baseline="0" dirty="0" smtClean="0">
                <a:ln>
                  <a:noFill/>
                </a:ln>
                <a:solidFill>
                  <a:srgbClr val="0000FF"/>
                </a:solidFill>
                <a:effectLst/>
                <a:latin typeface="Times New Roman" pitchFamily="18" charset="0"/>
              </a:rPr>
              <a:t>                           </a:t>
            </a:r>
            <a:r>
              <a:rPr kumimoji="0" lang="ru-RU" sz="1200" b="0" i="0" u="none" strike="noStrike" cap="none" normalizeH="0" baseline="0" dirty="0" err="1" smtClean="0">
                <a:ln>
                  <a:noFill/>
                </a:ln>
                <a:solidFill>
                  <a:srgbClr val="0000FF"/>
                </a:solidFill>
                <a:effectLst/>
                <a:latin typeface="Times New Roman" pitchFamily="18" charset="0"/>
              </a:rPr>
              <a:t>Відстань</a:t>
            </a:r>
            <a:r>
              <a:rPr kumimoji="0" lang="ru-RU" sz="1200" b="0" i="0" u="none" strike="noStrike" cap="none" normalizeH="0" baseline="0" dirty="0" smtClean="0">
                <a:ln>
                  <a:noFill/>
                </a:ln>
                <a:solidFill>
                  <a:srgbClr val="0000FF"/>
                </a:solidFill>
                <a:effectLst/>
                <a:latin typeface="Times New Roman" pitchFamily="18" charset="0"/>
              </a:rPr>
              <a:t> </a:t>
            </a:r>
            <a:r>
              <a:rPr kumimoji="0" lang="ru-RU" sz="1200" b="0" i="0" u="none" strike="noStrike" cap="none" normalizeH="0" baseline="0" dirty="0" err="1" smtClean="0">
                <a:ln>
                  <a:noFill/>
                </a:ln>
                <a:solidFill>
                  <a:srgbClr val="0000FF"/>
                </a:solidFill>
                <a:effectLst/>
                <a:latin typeface="Times New Roman" pitchFamily="18" charset="0"/>
              </a:rPr>
              <a:t>вздовж</a:t>
            </a:r>
            <a:r>
              <a:rPr kumimoji="0" lang="ru-RU" sz="1200" b="0" i="0" u="none" strike="noStrike" cap="none" normalizeH="0" baseline="0" dirty="0" smtClean="0">
                <a:ln>
                  <a:noFill/>
                </a:ln>
                <a:solidFill>
                  <a:srgbClr val="0000FF"/>
                </a:solidFill>
                <a:effectLst/>
                <a:latin typeface="Times New Roman" pitchFamily="18" charset="0"/>
              </a:rPr>
              <a:t> колонки</a:t>
            </a:r>
            <a:endParaRPr kumimoji="0" lang="ru-RU" sz="1200" b="0" i="0" u="none" strike="noStrike" cap="none" normalizeH="0" baseline="0" dirty="0" smtClean="0">
              <a:ln>
                <a:noFill/>
              </a:ln>
              <a:solidFill>
                <a:srgbClr val="0000FF"/>
              </a:solidFill>
              <a:effectLst/>
              <a:latin typeface="Arial" pitchFamily="34" charset="0"/>
            </a:endParaRPr>
          </a:p>
        </p:txBody>
      </p:sp>
      <p:sp>
        <p:nvSpPr>
          <p:cNvPr id="3633155" name="Text Box 3"/>
          <p:cNvSpPr txBox="1">
            <a:spLocks noChangeArrowheads="1"/>
          </p:cNvSpPr>
          <p:nvPr/>
        </p:nvSpPr>
        <p:spPr bwMode="auto">
          <a:xfrm>
            <a:off x="4625978" y="4000504"/>
            <a:ext cx="374650" cy="1657350"/>
          </a:xfrm>
          <a:prstGeom prst="rect">
            <a:avLst/>
          </a:prstGeom>
          <a:solidFill>
            <a:srgbClr val="FFFFFF"/>
          </a:solidFill>
          <a:ln w="9525">
            <a:noFill/>
            <a:miter lim="800000"/>
            <a:headEnd/>
            <a:tailEnd/>
          </a:ln>
        </p:spPr>
        <p:txBody>
          <a:bodyPr vert="vert270" wrap="square" lIns="18000" tIns="10800" rIns="36000" bIns="10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u-RU" sz="1200" b="0" i="0" u="none" strike="noStrike" cap="none" normalizeH="0" baseline="0" dirty="0" err="1" smtClean="0">
                <a:ln>
                  <a:noFill/>
                </a:ln>
                <a:solidFill>
                  <a:srgbClr val="0000FF"/>
                </a:solidFill>
                <a:effectLst/>
                <a:latin typeface="Times New Roman" pitchFamily="18" charset="0"/>
              </a:rPr>
              <a:t>Концентрація</a:t>
            </a:r>
            <a:r>
              <a:rPr kumimoji="0" lang="ru-RU" sz="1200" b="0" i="0" u="none" strike="noStrike" cap="none" normalizeH="0" baseline="0" dirty="0" smtClean="0">
                <a:ln>
                  <a:noFill/>
                </a:ln>
                <a:solidFill>
                  <a:srgbClr val="0000FF"/>
                </a:solidFill>
                <a:effectLst/>
                <a:latin typeface="Times New Roman" pitchFamily="18" charset="0"/>
              </a:rPr>
              <a:t>  компонента в </a:t>
            </a:r>
            <a:r>
              <a:rPr kumimoji="0" lang="ru-RU" sz="1200" b="0" i="0" u="none" strike="noStrike" cap="none" normalizeH="0" baseline="0" dirty="0" err="1" smtClean="0">
                <a:ln>
                  <a:noFill/>
                </a:ln>
                <a:solidFill>
                  <a:srgbClr val="0000FF"/>
                </a:solidFill>
                <a:effectLst/>
                <a:latin typeface="Times New Roman" pitchFamily="18" charset="0"/>
              </a:rPr>
              <a:t>нерухомій</a:t>
            </a:r>
            <a:r>
              <a:rPr kumimoji="0" lang="ru-RU" sz="1200" b="0" i="0" u="none" strike="noStrike" cap="none" normalizeH="0" baseline="0" dirty="0" smtClean="0">
                <a:ln>
                  <a:noFill/>
                </a:ln>
                <a:solidFill>
                  <a:srgbClr val="0000FF"/>
                </a:solidFill>
                <a:effectLst/>
                <a:latin typeface="Times New Roman" pitchFamily="18" charset="0"/>
              </a:rPr>
              <a:t> </a:t>
            </a:r>
            <a:r>
              <a:rPr kumimoji="0" lang="ru-RU" sz="1200" b="0" i="0" u="none" strike="noStrike" cap="none" normalizeH="0" baseline="0" dirty="0" err="1" smtClean="0">
                <a:ln>
                  <a:noFill/>
                </a:ln>
                <a:solidFill>
                  <a:srgbClr val="0000FF"/>
                </a:solidFill>
                <a:effectLst/>
                <a:latin typeface="Times New Roman" pitchFamily="18" charset="0"/>
              </a:rPr>
              <a:t>фазі</a:t>
            </a:r>
            <a:endParaRPr kumimoji="0" lang="ru-RU" sz="1200" b="0" i="0" u="none" strike="noStrike" cap="none" normalizeH="0" baseline="0" dirty="0" smtClean="0">
              <a:ln>
                <a:noFill/>
              </a:ln>
              <a:solidFill>
                <a:srgbClr val="0000FF"/>
              </a:solidFill>
              <a:effectLst/>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Прямая соединительная линия 12"/>
          <p:cNvCxnSpPr/>
          <p:nvPr/>
        </p:nvCxnSpPr>
        <p:spPr>
          <a:xfrm>
            <a:off x="500034" y="6357958"/>
            <a:ext cx="8429684" cy="0"/>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14" name="Прямая соединительная линия 13"/>
          <p:cNvCxnSpPr/>
          <p:nvPr/>
        </p:nvCxnSpPr>
        <p:spPr>
          <a:xfrm>
            <a:off x="357158" y="1142984"/>
            <a:ext cx="8429684" cy="0"/>
          </a:xfrm>
          <a:prstGeom prst="line">
            <a:avLst/>
          </a:prstGeom>
          <a:ln/>
        </p:spPr>
        <p:style>
          <a:lnRef idx="2">
            <a:schemeClr val="accent2"/>
          </a:lnRef>
          <a:fillRef idx="0">
            <a:schemeClr val="accent2"/>
          </a:fillRef>
          <a:effectRef idx="1">
            <a:schemeClr val="accent2"/>
          </a:effectRef>
          <a:fontRef idx="minor">
            <a:schemeClr val="tx1"/>
          </a:fontRef>
        </p:style>
      </p:cxnSp>
      <p:sp>
        <p:nvSpPr>
          <p:cNvPr id="9" name="AutoShape 2" descr="Сложение векторов перемещени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8056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636225" name="Rectangle 1"/>
          <p:cNvSpPr>
            <a:spLocks noChangeArrowheads="1"/>
          </p:cNvSpPr>
          <p:nvPr/>
        </p:nvSpPr>
        <p:spPr bwMode="auto">
          <a:xfrm>
            <a:off x="357158" y="1270471"/>
            <a:ext cx="8429684" cy="452431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ctr" defTabSz="914400" rtl="0" eaLnBrk="1" fontAlgn="base" latinLnBrk="0" hangingPunct="1">
              <a:lnSpc>
                <a:spcPct val="150000"/>
              </a:lnSpc>
              <a:spcBef>
                <a:spcPct val="0"/>
              </a:spcBef>
              <a:spcAft>
                <a:spcPct val="0"/>
              </a:spcAft>
              <a:buClrTx/>
              <a:buSzTx/>
              <a:buFontTx/>
              <a:buNone/>
              <a:tabLst>
                <a:tab pos="479425" algn="l"/>
              </a:tabLst>
            </a:pPr>
            <a:r>
              <a:rPr kumimoji="0" lang="uk-UA" sz="16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Основні завдання,</a:t>
            </a:r>
            <a:r>
              <a:rPr kumimoji="0" lang="uk-UA" sz="16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які можуть бути вирішені за допомогою хроматографічних методів:</a:t>
            </a:r>
            <a:endParaRPr kumimoji="0" lang="ru-RU" sz="1600" b="0" i="0" u="none" strike="noStrike" cap="none" normalizeH="0" baseline="0" dirty="0" smtClean="0">
              <a:ln>
                <a:noFill/>
              </a:ln>
              <a:solidFill>
                <a:srgbClr val="FF0000"/>
              </a:solidFill>
              <a:effectLst/>
              <a:latin typeface="Times New Roman" pitchFamily="18" charset="0"/>
              <a:cs typeface="Times New Roman" pitchFamily="18" charset="0"/>
            </a:endParaRPr>
          </a:p>
          <a:p>
            <a:pPr marL="300038" marR="0" lvl="0" indent="-300038" algn="l" defTabSz="914400" rtl="0" eaLnBrk="0" fontAlgn="base" latinLnBrk="0" hangingPunct="0">
              <a:lnSpc>
                <a:spcPct val="150000"/>
              </a:lnSpc>
              <a:spcBef>
                <a:spcPct val="0"/>
              </a:spcBef>
              <a:spcAft>
                <a:spcPct val="0"/>
              </a:spcAft>
              <a:buClrTx/>
              <a:buSzTx/>
              <a:buFont typeface="+mj-lt"/>
              <a:buAutoNum type="arabicPeriod"/>
              <a:tabLst>
                <a:tab pos="479425" algn="l"/>
              </a:tabLst>
            </a:pPr>
            <a:r>
              <a:rPr kumimoji="0" lang="uk-UA" sz="1500" b="0" i="0" u="none" strike="noStrike" cap="none" normalizeH="0" baseline="0" dirty="0" smtClean="0">
                <a:ln>
                  <a:noFill/>
                </a:ln>
                <a:effectLst/>
                <a:latin typeface="+mj-lt"/>
                <a:ea typeface="Times New Roman" pitchFamily="18" charset="0"/>
              </a:rPr>
              <a:t> </a:t>
            </a:r>
            <a:r>
              <a:rPr kumimoji="0" lang="uk-UA" sz="1600" b="0" i="0" u="none" strike="noStrike" cap="none" normalizeH="0" baseline="0" dirty="0" smtClean="0">
                <a:ln>
                  <a:noFill/>
                </a:ln>
                <a:effectLst/>
                <a:latin typeface="Times New Roman" pitchFamily="18" charset="0"/>
                <a:ea typeface="Times New Roman" pitchFamily="18" charset="0"/>
                <a:cs typeface="Times New Roman" pitchFamily="18" charset="0"/>
              </a:rPr>
              <a:t>Якісний і кількісний аналіз складних сумішей речовин.</a:t>
            </a:r>
            <a:endParaRPr kumimoji="0" lang="ru-RU" sz="1600" b="0" i="0" u="none" strike="noStrike" cap="none" normalizeH="0" baseline="0" dirty="0" smtClean="0">
              <a:ln>
                <a:noFill/>
              </a:ln>
              <a:effectLst/>
              <a:latin typeface="Times New Roman" pitchFamily="18" charset="0"/>
              <a:cs typeface="Times New Roman" pitchFamily="18" charset="0"/>
            </a:endParaRPr>
          </a:p>
          <a:p>
            <a:pPr marL="300038" marR="0" lvl="0" indent="-300038" algn="just" defTabSz="914400" rtl="0" eaLnBrk="0" fontAlgn="base" latinLnBrk="0" hangingPunct="0">
              <a:lnSpc>
                <a:spcPct val="150000"/>
              </a:lnSpc>
              <a:spcBef>
                <a:spcPct val="0"/>
              </a:spcBef>
              <a:spcAft>
                <a:spcPct val="0"/>
              </a:spcAft>
              <a:buClrTx/>
              <a:buSzTx/>
              <a:buFont typeface="+mj-lt"/>
              <a:buAutoNum type="arabicPeriod"/>
              <a:tabLst>
                <a:tab pos="479425" algn="l"/>
              </a:tabLst>
            </a:pPr>
            <a:r>
              <a:rPr kumimoji="0" lang="uk-UA" sz="1600" b="0" i="0" u="none" strike="noStrike" cap="none" normalizeH="0" baseline="0" dirty="0" smtClean="0">
                <a:ln>
                  <a:noFill/>
                </a:ln>
                <a:effectLst/>
                <a:latin typeface="Times New Roman" pitchFamily="18" charset="0"/>
                <a:ea typeface="Times New Roman" pitchFamily="18" charset="0"/>
                <a:cs typeface="Times New Roman" pitchFamily="18" charset="0"/>
              </a:rPr>
              <a:t>Розділення багатокомпонентних за складом сумішей на індивідуальні компоненти.</a:t>
            </a:r>
            <a:endParaRPr kumimoji="0" lang="ru-RU" sz="1600" b="0" i="0" u="none" strike="noStrike" cap="none" normalizeH="0" baseline="0" dirty="0" smtClean="0">
              <a:ln>
                <a:noFill/>
              </a:ln>
              <a:effectLst/>
              <a:latin typeface="Times New Roman" pitchFamily="18" charset="0"/>
              <a:cs typeface="Times New Roman" pitchFamily="18" charset="0"/>
            </a:endParaRPr>
          </a:p>
          <a:p>
            <a:pPr marL="300038" lvl="0" indent="-300038" eaLnBrk="0" fontAlgn="base" hangingPunct="0">
              <a:lnSpc>
                <a:spcPct val="150000"/>
              </a:lnSpc>
              <a:spcBef>
                <a:spcPct val="0"/>
              </a:spcBef>
              <a:spcAft>
                <a:spcPct val="0"/>
              </a:spcAft>
              <a:buFont typeface="+mj-lt"/>
              <a:buAutoNum type="arabicPeriod" startAt="3"/>
              <a:tabLst>
                <a:tab pos="479425" algn="l"/>
              </a:tabLst>
            </a:pPr>
            <a:r>
              <a:rPr kumimoji="0" lang="uk-UA" sz="1600" b="0" i="0" u="none" strike="noStrike" cap="none" normalizeH="0" baseline="0" dirty="0" smtClean="0">
                <a:ln>
                  <a:noFill/>
                </a:ln>
                <a:effectLst/>
                <a:latin typeface="Times New Roman" pitchFamily="18" charset="0"/>
                <a:ea typeface="Times New Roman" pitchFamily="18" charset="0"/>
                <a:cs typeface="Times New Roman" pitchFamily="18" charset="0"/>
              </a:rPr>
              <a:t>Концентрування речовин з їх дуже розбавлених розчинів. Може стояти завдання добування цінних металів (</a:t>
            </a:r>
            <a:r>
              <a:rPr lang="en-US" sz="1600" dirty="0" smtClean="0">
                <a:latin typeface="Times New Roman" pitchFamily="18" charset="0"/>
                <a:ea typeface="Times New Roman" pitchFamily="18" charset="0"/>
                <a:cs typeface="Times New Roman" pitchFamily="18" charset="0"/>
              </a:rPr>
              <a:t>Ag, Au, Pt</a:t>
            </a:r>
            <a:r>
              <a:rPr kumimoji="0" lang="uk-UA" sz="1600" b="0" i="0" u="none" strike="noStrike" cap="none" normalizeH="0" baseline="0" dirty="0" smtClean="0">
                <a:ln>
                  <a:noFill/>
                </a:ln>
                <a:effectLst/>
                <a:latin typeface="Times New Roman" pitchFamily="18" charset="0"/>
                <a:ea typeface="Times New Roman" pitchFamily="18" charset="0"/>
                <a:cs typeface="Times New Roman" pitchFamily="18" charset="0"/>
              </a:rPr>
              <a:t>) з розбавлених технологічних розчинів або виробничих стічних вод </a:t>
            </a:r>
            <a:r>
              <a:rPr lang="uk-UA" sz="1600" dirty="0">
                <a:latin typeface="Times New Roman" pitchFamily="18" charset="0"/>
                <a:ea typeface="Times New Roman" pitchFamily="18" charset="0"/>
                <a:cs typeface="Times New Roman" pitchFamily="18" charset="0"/>
              </a:rPr>
              <a:t>;</a:t>
            </a:r>
            <a:r>
              <a:rPr kumimoji="0" lang="uk-UA" sz="1600" b="0" i="0" u="none" strike="noStrike" cap="none" normalizeH="0" baseline="0" dirty="0" smtClean="0">
                <a:ln>
                  <a:noFill/>
                </a:ln>
                <a:effectLst/>
                <a:latin typeface="Times New Roman" pitchFamily="18" charset="0"/>
                <a:ea typeface="Times New Roman" pitchFamily="18" charset="0"/>
                <a:cs typeface="Times New Roman" pitchFamily="18" charset="0"/>
              </a:rPr>
              <a:t> сконцентрувати  </a:t>
            </a:r>
            <a:r>
              <a:rPr lang="en-US" sz="1600" dirty="0" smtClean="0">
                <a:latin typeface="Times New Roman" pitchFamily="18" charset="0"/>
                <a:ea typeface="Times New Roman" pitchFamily="18" charset="0"/>
                <a:cs typeface="Times New Roman" pitchFamily="18" charset="0"/>
              </a:rPr>
              <a:t>  Ra, U</a:t>
            </a:r>
            <a:r>
              <a:rPr lang="uk-UA" sz="1600" dirty="0" smtClean="0">
                <a:latin typeface="Times New Roman" pitchFamily="18" charset="0"/>
                <a:ea typeface="Times New Roman" pitchFamily="18" charset="0"/>
                <a:cs typeface="Times New Roman" pitchFamily="18" charset="0"/>
              </a:rPr>
              <a:t>, </a:t>
            </a:r>
            <a:r>
              <a:rPr kumimoji="0" lang="uk-UA" sz="1600" b="0" i="0" u="none" strike="noStrike" cap="none" normalizeH="0" baseline="0" dirty="0" smtClean="0">
                <a:ln>
                  <a:noFill/>
                </a:ln>
                <a:effectLst/>
                <a:latin typeface="Times New Roman" pitchFamily="18" charset="0"/>
                <a:ea typeface="Times New Roman" pitchFamily="18" charset="0"/>
                <a:cs typeface="Times New Roman" pitchFamily="18" charset="0"/>
              </a:rPr>
              <a:t>що міститься в природних водах у концентраціях 10</a:t>
            </a:r>
            <a:r>
              <a:rPr kumimoji="0" lang="uk-UA" sz="1600" b="0" i="0" u="none" strike="noStrike" cap="none" normalizeH="0" baseline="30000" dirty="0" smtClean="0">
                <a:ln>
                  <a:noFill/>
                </a:ln>
                <a:effectLst/>
                <a:latin typeface="Times New Roman" pitchFamily="18" charset="0"/>
                <a:ea typeface="Times New Roman" pitchFamily="18" charset="0"/>
                <a:cs typeface="Times New Roman" pitchFamily="18" charset="0"/>
              </a:rPr>
              <a:t>-5</a:t>
            </a:r>
            <a:r>
              <a:rPr kumimoji="0" lang="uk-UA" sz="1600" b="0" i="0" u="none" strike="noStrike" cap="none" normalizeH="0" baseline="0" dirty="0" smtClean="0">
                <a:ln>
                  <a:noFill/>
                </a:ln>
                <a:effectLst/>
                <a:latin typeface="Times New Roman" pitchFamily="18" charset="0"/>
                <a:ea typeface="Times New Roman" pitchFamily="18" charset="0"/>
                <a:cs typeface="Times New Roman" pitchFamily="18" charset="0"/>
              </a:rPr>
              <a:t>- 10</a:t>
            </a:r>
            <a:r>
              <a:rPr kumimoji="0" lang="uk-UA" sz="1600" b="0" i="0" u="none" strike="noStrike" cap="none" normalizeH="0" baseline="30000" dirty="0" smtClean="0">
                <a:ln>
                  <a:noFill/>
                </a:ln>
                <a:effectLst/>
                <a:latin typeface="Times New Roman" pitchFamily="18" charset="0"/>
                <a:ea typeface="Times New Roman" pitchFamily="18" charset="0"/>
                <a:cs typeface="Times New Roman" pitchFamily="18" charset="0"/>
              </a:rPr>
              <a:t>-10</a:t>
            </a:r>
            <a:r>
              <a:rPr kumimoji="0" lang="uk-UA" sz="1600" b="0" i="0" u="none" strike="noStrike" cap="none" normalizeH="0" baseline="0" dirty="0" smtClean="0">
                <a:ln>
                  <a:noFill/>
                </a:ln>
                <a:effectLst/>
                <a:latin typeface="Times New Roman" pitchFamily="18" charset="0"/>
                <a:ea typeface="Times New Roman" pitchFamily="18" charset="0"/>
                <a:cs typeface="Times New Roman" pitchFamily="18" charset="0"/>
              </a:rPr>
              <a:t> г-атом/л. </a:t>
            </a:r>
            <a:endParaRPr kumimoji="0" lang="ru-RU" sz="1600" b="0" i="0" u="none" strike="noStrike" cap="none" normalizeH="0" baseline="0" dirty="0" smtClean="0">
              <a:ln>
                <a:noFill/>
              </a:ln>
              <a:effectLst/>
              <a:latin typeface="Times New Roman" pitchFamily="18" charset="0"/>
              <a:cs typeface="Times New Roman" pitchFamily="18" charset="0"/>
            </a:endParaRPr>
          </a:p>
          <a:p>
            <a:pPr marL="300038" marR="0" lvl="0" indent="-300038" algn="l" defTabSz="914400" rtl="0" eaLnBrk="0" fontAlgn="base" latinLnBrk="0" hangingPunct="0">
              <a:lnSpc>
                <a:spcPct val="150000"/>
              </a:lnSpc>
              <a:spcBef>
                <a:spcPct val="0"/>
              </a:spcBef>
              <a:spcAft>
                <a:spcPct val="0"/>
              </a:spcAft>
              <a:buClrTx/>
              <a:buSzTx/>
              <a:buFont typeface="+mj-lt"/>
              <a:buAutoNum type="arabicPeriod" startAt="3"/>
              <a:tabLst>
                <a:tab pos="479425" algn="l"/>
              </a:tabLst>
            </a:pPr>
            <a:r>
              <a:rPr kumimoji="0" lang="uk-UA" sz="1600" b="0" i="0" u="none" strike="noStrike" cap="none" normalizeH="0" baseline="0" dirty="0" smtClean="0">
                <a:ln>
                  <a:noFill/>
                </a:ln>
                <a:effectLst/>
                <a:latin typeface="Times New Roman" pitchFamily="18" charset="0"/>
                <a:ea typeface="Times New Roman" pitchFamily="18" charset="0"/>
                <a:cs typeface="Times New Roman" pitchFamily="18" charset="0"/>
              </a:rPr>
              <a:t>Очищення технічних продуктів від домішок, доведення цих продуктів до заданого ступеня хімічної чистоти, отримання чистих хімічних реактивів.</a:t>
            </a:r>
            <a:endParaRPr kumimoji="0" lang="ru-RU" sz="1600" b="0" i="0" u="none" strike="noStrike" cap="none" normalizeH="0" baseline="0" dirty="0" smtClean="0">
              <a:ln>
                <a:noFill/>
              </a:ln>
              <a:effectLst/>
              <a:latin typeface="Times New Roman" pitchFamily="18" charset="0"/>
              <a:cs typeface="Times New Roman" pitchFamily="18" charset="0"/>
            </a:endParaRPr>
          </a:p>
          <a:p>
            <a:pPr marL="300038" marR="0" lvl="0" indent="-300038" algn="l" defTabSz="914400" rtl="0" eaLnBrk="0" fontAlgn="base" latinLnBrk="0" hangingPunct="0">
              <a:lnSpc>
                <a:spcPct val="150000"/>
              </a:lnSpc>
              <a:spcBef>
                <a:spcPct val="0"/>
              </a:spcBef>
              <a:spcAft>
                <a:spcPct val="0"/>
              </a:spcAft>
              <a:buClrTx/>
              <a:buSzTx/>
              <a:buFont typeface="+mj-lt"/>
              <a:buAutoNum type="arabicPeriod" startAt="3"/>
              <a:tabLst>
                <a:tab pos="479425" algn="l"/>
              </a:tabLst>
            </a:pPr>
            <a:r>
              <a:rPr kumimoji="0" lang="uk-UA" sz="1600" b="0" i="0" u="none" strike="noStrike" cap="none" normalizeH="0" baseline="0" dirty="0" smtClean="0">
                <a:ln>
                  <a:noFill/>
                </a:ln>
                <a:effectLst/>
                <a:latin typeface="Times New Roman" pitchFamily="18" charset="0"/>
                <a:ea typeface="Times New Roman" pitchFamily="18" charset="0"/>
                <a:cs typeface="Times New Roman" pitchFamily="18" charset="0"/>
              </a:rPr>
              <a:t>Контроль різних виробництв методами хроматографії.</a:t>
            </a:r>
            <a:endParaRPr kumimoji="0" lang="ru-RU" sz="1600" b="0" i="0" u="none" strike="noStrike" cap="none" normalizeH="0" baseline="0" dirty="0" smtClean="0">
              <a:ln>
                <a:noFill/>
              </a:ln>
              <a:effectLst/>
              <a:latin typeface="Times New Roman" pitchFamily="18" charset="0"/>
              <a:cs typeface="Times New Roman" pitchFamily="18" charset="0"/>
            </a:endParaRPr>
          </a:p>
          <a:p>
            <a:pPr marL="300038" marR="0" lvl="0" indent="-300038" algn="l" defTabSz="914400" rtl="0" eaLnBrk="0" fontAlgn="base" latinLnBrk="0" hangingPunct="0">
              <a:lnSpc>
                <a:spcPct val="150000"/>
              </a:lnSpc>
              <a:spcBef>
                <a:spcPct val="0"/>
              </a:spcBef>
              <a:spcAft>
                <a:spcPct val="0"/>
              </a:spcAft>
              <a:buClrTx/>
              <a:buSzTx/>
              <a:buFont typeface="+mj-lt"/>
              <a:buAutoNum type="arabicPeriod" startAt="3"/>
              <a:tabLst>
                <a:tab pos="479425" algn="l"/>
              </a:tabLst>
            </a:pPr>
            <a:r>
              <a:rPr kumimoji="0" lang="uk-UA" sz="1600" b="0" i="0" u="none" strike="noStrike" cap="none" normalizeH="0" baseline="0" dirty="0" smtClean="0">
                <a:ln>
                  <a:noFill/>
                </a:ln>
                <a:effectLst/>
                <a:latin typeface="Times New Roman" pitchFamily="18" charset="0"/>
                <a:ea typeface="Times New Roman" pitchFamily="18" charset="0"/>
                <a:cs typeface="Times New Roman" pitchFamily="18" charset="0"/>
              </a:rPr>
              <a:t>Визначення молекулярної структури деяких сполук шляхом встановлення зв'язку між здатністю до сорбції і будовою даної речовини.</a:t>
            </a:r>
            <a:endParaRPr kumimoji="0" lang="uk-UA" sz="1500" b="0" i="0" u="none" strike="noStrike" cap="none" normalizeH="0" baseline="0" dirty="0" smtClean="0">
              <a:ln>
                <a:noFill/>
              </a:ln>
              <a:effectLst/>
              <a:latin typeface="Times New Roman" pitchFamily="18" charset="0"/>
              <a:cs typeface="Times New Roman" pitchFamily="18" charset="0"/>
            </a:endParaRPr>
          </a:p>
        </p:txBody>
      </p:sp>
      <p:sp>
        <p:nvSpPr>
          <p:cNvPr id="7" name="Прямоугольник 6"/>
          <p:cNvSpPr/>
          <p:nvPr/>
        </p:nvSpPr>
        <p:spPr>
          <a:xfrm>
            <a:off x="3500430" y="714356"/>
            <a:ext cx="5500694" cy="369332"/>
          </a:xfrm>
          <a:prstGeom prst="rect">
            <a:avLst/>
          </a:prstGeom>
        </p:spPr>
        <p:txBody>
          <a:bodyPr wrap="square">
            <a:spAutoFit/>
          </a:bodyPr>
          <a:lstStyle/>
          <a:p>
            <a:pPr algn="r"/>
            <a:r>
              <a:rPr lang="uk-UA" dirty="0" smtClean="0"/>
              <a:t>Основні завдання хроматографічних методів</a:t>
            </a:r>
            <a:endParaRPr lang="ru-RU" dirty="0" smtClean="0"/>
          </a:p>
        </p:txBody>
      </p:sp>
      <p:sp>
        <p:nvSpPr>
          <p:cNvPr id="3636227" name="AutoShape 3" descr="Похожее изображение"/>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Прямая соединительная линия 12"/>
          <p:cNvCxnSpPr/>
          <p:nvPr/>
        </p:nvCxnSpPr>
        <p:spPr>
          <a:xfrm>
            <a:off x="500034" y="6357958"/>
            <a:ext cx="8429684" cy="0"/>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14" name="Прямая соединительная линия 13"/>
          <p:cNvCxnSpPr/>
          <p:nvPr/>
        </p:nvCxnSpPr>
        <p:spPr>
          <a:xfrm>
            <a:off x="357158" y="1142984"/>
            <a:ext cx="8429684" cy="0"/>
          </a:xfrm>
          <a:prstGeom prst="line">
            <a:avLst/>
          </a:prstGeom>
          <a:ln/>
        </p:spPr>
        <p:style>
          <a:lnRef idx="2">
            <a:schemeClr val="accent2"/>
          </a:lnRef>
          <a:fillRef idx="0">
            <a:schemeClr val="accent2"/>
          </a:fillRef>
          <a:effectRef idx="1">
            <a:schemeClr val="accent2"/>
          </a:effectRef>
          <a:fontRef idx="minor">
            <a:schemeClr val="tx1"/>
          </a:fontRef>
        </p:style>
      </p:cxnSp>
      <p:sp>
        <p:nvSpPr>
          <p:cNvPr id="9" name="AutoShape 2" descr="Сложение векторов перемещени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8056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 name="Прямоугольник 5"/>
          <p:cNvSpPr/>
          <p:nvPr/>
        </p:nvSpPr>
        <p:spPr>
          <a:xfrm>
            <a:off x="500034" y="1285860"/>
            <a:ext cx="6572296" cy="784830"/>
          </a:xfrm>
          <a:prstGeom prst="rect">
            <a:avLst/>
          </a:prstGeom>
        </p:spPr>
        <p:txBody>
          <a:bodyPr wrap="square">
            <a:spAutoFit/>
          </a:bodyPr>
          <a:lstStyle/>
          <a:p>
            <a:r>
              <a:rPr lang="en-US" sz="15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Метод </a:t>
            </a:r>
            <a:r>
              <a:rPr lang="ru-RU" sz="1500" dirty="0" err="1" smtClean="0">
                <a:latin typeface="Times New Roman" pitchFamily="18" charset="0"/>
                <a:cs typeface="Times New Roman" pitchFamily="18" charset="0"/>
              </a:rPr>
              <a:t>хроматографії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запропонував</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російський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вчений-ботанік</a:t>
            </a:r>
            <a:r>
              <a:rPr lang="ru-RU" sz="1500" dirty="0" smtClean="0">
                <a:latin typeface="Times New Roman" pitchFamily="18" charset="0"/>
                <a:cs typeface="Times New Roman" pitchFamily="18" charset="0"/>
              </a:rPr>
              <a:t> </a:t>
            </a:r>
            <a:r>
              <a:rPr lang="ru-RU" sz="1500" dirty="0" smtClean="0">
                <a:solidFill>
                  <a:srgbClr val="FF0000"/>
                </a:solidFill>
                <a:latin typeface="Times New Roman" pitchFamily="18" charset="0"/>
                <a:cs typeface="Times New Roman" pitchFamily="18" charset="0"/>
              </a:rPr>
              <a:t>М.С.Цвет</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який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вперше</a:t>
            </a:r>
            <a:r>
              <a:rPr lang="ru-RU" sz="1500" dirty="0" smtClean="0">
                <a:latin typeface="Times New Roman" pitchFamily="18" charset="0"/>
                <a:cs typeface="Times New Roman" pitchFamily="18" charset="0"/>
              </a:rPr>
              <a:t> в </a:t>
            </a:r>
            <a:r>
              <a:rPr lang="ru-RU" sz="1500" dirty="0" smtClean="0">
                <a:solidFill>
                  <a:srgbClr val="FF0000"/>
                </a:solidFill>
                <a:latin typeface="Times New Roman" pitchFamily="18" charset="0"/>
                <a:cs typeface="Times New Roman" pitchFamily="18" charset="0"/>
              </a:rPr>
              <a:t>1903 г.</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застосував</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явище</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адсорбції</a:t>
            </a:r>
            <a:r>
              <a:rPr lang="ru-RU" sz="1500" dirty="0" smtClean="0">
                <a:latin typeface="Times New Roman" pitchFamily="18" charset="0"/>
                <a:cs typeface="Times New Roman" pitchFamily="18" charset="0"/>
              </a:rPr>
              <a:t> для </a:t>
            </a:r>
            <a:r>
              <a:rPr lang="ru-RU" sz="1500" dirty="0" err="1" smtClean="0">
                <a:latin typeface="Times New Roman" pitchFamily="18" charset="0"/>
                <a:cs typeface="Times New Roman" pitchFamily="18" charset="0"/>
              </a:rPr>
              <a:t>аналізу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зеленої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частини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хлорофілових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пігментів</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листків</a:t>
            </a:r>
            <a:endParaRPr lang="ru-RU" sz="1500" dirty="0" smtClean="0">
              <a:latin typeface="Times New Roman" pitchFamily="18" charset="0"/>
              <a:cs typeface="Times New Roman" pitchFamily="18" charset="0"/>
            </a:endParaRPr>
          </a:p>
        </p:txBody>
      </p:sp>
      <p:sp>
        <p:nvSpPr>
          <p:cNvPr id="7" name="Прямоугольник 6"/>
          <p:cNvSpPr/>
          <p:nvPr/>
        </p:nvSpPr>
        <p:spPr>
          <a:xfrm>
            <a:off x="3500430" y="714356"/>
            <a:ext cx="5500694" cy="369332"/>
          </a:xfrm>
          <a:prstGeom prst="rect">
            <a:avLst/>
          </a:prstGeom>
        </p:spPr>
        <p:txBody>
          <a:bodyPr wrap="square">
            <a:spAutoFit/>
          </a:bodyPr>
          <a:lstStyle/>
          <a:p>
            <a:pPr algn="r"/>
            <a:r>
              <a:rPr lang="uk-UA" dirty="0" smtClean="0"/>
              <a:t>Історія хроматографічних методів</a:t>
            </a:r>
            <a:endParaRPr lang="ru-RU" dirty="0" smtClean="0"/>
          </a:p>
        </p:txBody>
      </p:sp>
      <p:pic>
        <p:nvPicPr>
          <p:cNvPr id="8" name="Picture 2" descr="http://t3.gstatic.com/images?q=tbn:ANd9GcQLY8C3QN9DSf79LL99t3NB4PPBYzrvjrTnyagKUzxGEGVCZqY5"/>
          <p:cNvPicPr>
            <a:picLocks noChangeAspect="1" noChangeArrowheads="1"/>
          </p:cNvPicPr>
          <p:nvPr/>
        </p:nvPicPr>
        <p:blipFill>
          <a:blip r:embed="rId2" cstate="print"/>
          <a:srcRect/>
          <a:stretch>
            <a:fillRect/>
          </a:stretch>
        </p:blipFill>
        <p:spPr bwMode="auto">
          <a:xfrm>
            <a:off x="7072330" y="1285860"/>
            <a:ext cx="1824519" cy="2229968"/>
          </a:xfrm>
          <a:prstGeom prst="rect">
            <a:avLst/>
          </a:prstGeom>
          <a:noFill/>
        </p:spPr>
      </p:pic>
      <p:pic>
        <p:nvPicPr>
          <p:cNvPr id="10" name="Picture 2"/>
          <p:cNvPicPr>
            <a:picLocks noChangeAspect="1" noChangeArrowheads="1"/>
          </p:cNvPicPr>
          <p:nvPr/>
        </p:nvPicPr>
        <p:blipFill>
          <a:blip r:embed="rId3" cstate="print">
            <a:lum bright="-42000" contrast="72000"/>
          </a:blip>
          <a:srcRect/>
          <a:stretch>
            <a:fillRect/>
          </a:stretch>
        </p:blipFill>
        <p:spPr bwMode="auto">
          <a:xfrm>
            <a:off x="428596" y="2071678"/>
            <a:ext cx="5700719" cy="4271071"/>
          </a:xfrm>
          <a:prstGeom prst="rect">
            <a:avLst/>
          </a:prstGeom>
          <a:noFill/>
          <a:ln w="9525">
            <a:noFill/>
            <a:miter lim="800000"/>
            <a:headEnd/>
            <a:tailEnd/>
          </a:ln>
        </p:spPr>
      </p:pic>
      <p:sp>
        <p:nvSpPr>
          <p:cNvPr id="11" name="Прямоугольник 10"/>
          <p:cNvSpPr/>
          <p:nvPr/>
        </p:nvSpPr>
        <p:spPr>
          <a:xfrm>
            <a:off x="6215074" y="3571876"/>
            <a:ext cx="2928926" cy="2462213"/>
          </a:xfrm>
          <a:prstGeom prst="rect">
            <a:avLst/>
          </a:prstGeom>
        </p:spPr>
        <p:txBody>
          <a:bodyPr wrap="square">
            <a:spAutoFit/>
          </a:bodyPr>
          <a:lstStyle/>
          <a:p>
            <a:pPr algn="ctr"/>
            <a:r>
              <a:rPr lang="uk-UA" sz="1400" dirty="0" smtClean="0">
                <a:latin typeface="Times New Roman" pitchFamily="18" charset="0"/>
                <a:cs typeface="Times New Roman" pitchFamily="18" charset="0"/>
              </a:rPr>
              <a:t>Розвиток аналітичної хроматографії йде в напрямках модернізації апаратури (сорбенти, режими, детектори), математичного моделювання процесів розділення, розвитку способів отримання якісної та кількісної інформації з даних хроматографічного експерименту і пошуку нових областей застосування хроматографії</a:t>
            </a:r>
            <a:endParaRPr lang="ru-RU" sz="14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3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Прямая соединительная линия 12"/>
          <p:cNvCxnSpPr/>
          <p:nvPr/>
        </p:nvCxnSpPr>
        <p:spPr>
          <a:xfrm>
            <a:off x="500034" y="6357958"/>
            <a:ext cx="8429684" cy="0"/>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14" name="Прямая соединительная линия 13"/>
          <p:cNvCxnSpPr/>
          <p:nvPr/>
        </p:nvCxnSpPr>
        <p:spPr>
          <a:xfrm>
            <a:off x="357158" y="1142984"/>
            <a:ext cx="8429684" cy="0"/>
          </a:xfrm>
          <a:prstGeom prst="line">
            <a:avLst/>
          </a:prstGeom>
          <a:ln/>
        </p:spPr>
        <p:style>
          <a:lnRef idx="2">
            <a:schemeClr val="accent2"/>
          </a:lnRef>
          <a:fillRef idx="0">
            <a:schemeClr val="accent2"/>
          </a:fillRef>
          <a:effectRef idx="1">
            <a:schemeClr val="accent2"/>
          </a:effectRef>
          <a:fontRef idx="minor">
            <a:schemeClr val="tx1"/>
          </a:fontRef>
        </p:style>
      </p:cxnSp>
      <p:sp>
        <p:nvSpPr>
          <p:cNvPr id="9" name="AutoShape 2" descr="Сложение векторов перемещени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8056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 name="Прямоугольник 5"/>
          <p:cNvSpPr/>
          <p:nvPr/>
        </p:nvSpPr>
        <p:spPr>
          <a:xfrm>
            <a:off x="3286116" y="714356"/>
            <a:ext cx="5572132" cy="369332"/>
          </a:xfrm>
          <a:prstGeom prst="rect">
            <a:avLst/>
          </a:prstGeom>
        </p:spPr>
        <p:txBody>
          <a:bodyPr wrap="square">
            <a:spAutoFit/>
          </a:bodyPr>
          <a:lstStyle/>
          <a:p>
            <a:pPr algn="r"/>
            <a:r>
              <a:rPr lang="uk-UA" dirty="0" smtClean="0"/>
              <a:t>Класифікація хроматографічних методів аналізу</a:t>
            </a:r>
            <a:endParaRPr lang="ru-RU" dirty="0" smtClean="0"/>
          </a:p>
        </p:txBody>
      </p:sp>
      <p:sp>
        <p:nvSpPr>
          <p:cNvPr id="7" name="Прямоугольник 6"/>
          <p:cNvSpPr/>
          <p:nvPr/>
        </p:nvSpPr>
        <p:spPr>
          <a:xfrm>
            <a:off x="357158" y="1214422"/>
            <a:ext cx="8286808" cy="338554"/>
          </a:xfrm>
          <a:prstGeom prst="rect">
            <a:avLst/>
          </a:prstGeom>
        </p:spPr>
        <p:txBody>
          <a:bodyPr wrap="square">
            <a:spAutoFit/>
          </a:bodyPr>
          <a:lstStyle/>
          <a:p>
            <a:r>
              <a:rPr lang="uk-UA" sz="1600" dirty="0" smtClean="0">
                <a:solidFill>
                  <a:srgbClr val="FF0000"/>
                </a:solidFill>
                <a:latin typeface="Times New Roman" pitchFamily="18" charset="0"/>
                <a:cs typeface="Times New Roman" pitchFamily="18" charset="0"/>
              </a:rPr>
              <a:t>Варіанти проведення хроматографічного аналізу класифікуються за наступними ознаками </a:t>
            </a:r>
            <a:r>
              <a:rPr lang="uk-UA" sz="1500" dirty="0" smtClean="0">
                <a:solidFill>
                  <a:srgbClr val="FF0000"/>
                </a:solidFill>
                <a:latin typeface="+mj-lt"/>
              </a:rPr>
              <a:t>:</a:t>
            </a:r>
            <a:endParaRPr lang="ru-RU" sz="1500" dirty="0">
              <a:solidFill>
                <a:srgbClr val="FF0000"/>
              </a:solidFill>
              <a:latin typeface="+mj-lt"/>
            </a:endParaRPr>
          </a:p>
        </p:txBody>
      </p:sp>
      <p:sp>
        <p:nvSpPr>
          <p:cNvPr id="3638273" name="Rectangle 1"/>
          <p:cNvSpPr>
            <a:spLocks noChangeArrowheads="1"/>
          </p:cNvSpPr>
          <p:nvPr/>
        </p:nvSpPr>
        <p:spPr bwMode="auto">
          <a:xfrm>
            <a:off x="285720" y="1720840"/>
            <a:ext cx="8429652" cy="263341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50000"/>
              </a:lnSpc>
              <a:spcBef>
                <a:spcPct val="0"/>
              </a:spcBef>
              <a:spcAft>
                <a:spcPct val="0"/>
              </a:spcAft>
              <a:buClrTx/>
              <a:buSzTx/>
              <a:buFont typeface="+mj-lt"/>
              <a:buAutoNum type="arabicPeriod"/>
              <a:tabLst>
                <a:tab pos="180975" algn="l"/>
                <a:tab pos="539750" algn="l"/>
              </a:tabLst>
            </a:pPr>
            <a:r>
              <a:rPr kumimoji="0" lang="uk-UA" sz="1600" b="0" i="0" u="none" strike="noStrike" cap="none" normalizeH="0" baseline="0" dirty="0" smtClean="0">
                <a:ln>
                  <a:noFill/>
                </a:ln>
                <a:effectLst/>
                <a:latin typeface="Times New Roman" pitchFamily="18" charset="0"/>
                <a:ea typeface="Times New Roman" pitchFamily="18" charset="0"/>
                <a:cs typeface="Times New Roman" pitchFamily="18" charset="0"/>
              </a:rPr>
              <a:t>Агрегатний стан нерухомої та рухомої фаз.</a:t>
            </a:r>
            <a:endParaRPr kumimoji="0" lang="ru-RU" sz="1600" b="0" i="0" u="none" strike="noStrike" cap="none" normalizeH="0" baseline="0" dirty="0" smtClean="0">
              <a:ln>
                <a:noFill/>
              </a:ln>
              <a:effectLst/>
              <a:latin typeface="Times New Roman" pitchFamily="18" charset="0"/>
              <a:cs typeface="Times New Roman" pitchFamily="18" charset="0"/>
            </a:endParaRPr>
          </a:p>
          <a:p>
            <a:pPr marL="342900" marR="0" lvl="0" indent="-342900" algn="l" defTabSz="914400" rtl="0" eaLnBrk="0" fontAlgn="base" latinLnBrk="0" hangingPunct="0">
              <a:lnSpc>
                <a:spcPct val="150000"/>
              </a:lnSpc>
              <a:spcBef>
                <a:spcPct val="0"/>
              </a:spcBef>
              <a:spcAft>
                <a:spcPct val="0"/>
              </a:spcAft>
              <a:buClrTx/>
              <a:buSzTx/>
              <a:buFont typeface="+mj-lt"/>
              <a:buAutoNum type="arabicPeriod"/>
              <a:tabLst>
                <a:tab pos="180975" algn="l"/>
                <a:tab pos="539750" algn="l"/>
              </a:tabLst>
            </a:pPr>
            <a:r>
              <a:rPr kumimoji="0" lang="uk-UA" sz="1600" b="0" i="0" u="none" strike="noStrike" cap="none" normalizeH="0" baseline="0" dirty="0" smtClean="0">
                <a:ln>
                  <a:noFill/>
                </a:ln>
                <a:effectLst/>
                <a:latin typeface="Times New Roman" pitchFamily="18" charset="0"/>
                <a:ea typeface="Times New Roman" pitchFamily="18" charset="0"/>
                <a:cs typeface="Times New Roman" pitchFamily="18" charset="0"/>
              </a:rPr>
              <a:t>За природою сил </a:t>
            </a:r>
            <a:r>
              <a:rPr kumimoji="0" lang="uk-UA" sz="1600" b="0" i="0" u="none" strike="noStrike" cap="none" normalizeH="0" baseline="0" dirty="0" err="1" smtClean="0">
                <a:ln>
                  <a:noFill/>
                </a:ln>
                <a:effectLst/>
                <a:latin typeface="Times New Roman" pitchFamily="18" charset="0"/>
                <a:ea typeface="Times New Roman" pitchFamily="18" charset="0"/>
                <a:cs typeface="Times New Roman" pitchFamily="18" charset="0"/>
              </a:rPr>
              <a:t>міжфазової</a:t>
            </a:r>
            <a:r>
              <a:rPr kumimoji="0" lang="uk-UA" sz="1600" b="0" i="0" u="none" strike="noStrike" cap="none" normalizeH="0" baseline="0" dirty="0" smtClean="0">
                <a:ln>
                  <a:noFill/>
                </a:ln>
                <a:effectLst/>
                <a:latin typeface="Times New Roman" pitchFamily="18" charset="0"/>
                <a:ea typeface="Times New Roman" pitchFamily="18" charset="0"/>
                <a:cs typeface="Times New Roman" pitchFamily="18" charset="0"/>
              </a:rPr>
              <a:t> взаємодії сорбенту та сорбованих речовин і механізмом розділення.</a:t>
            </a:r>
            <a:endParaRPr kumimoji="0" lang="ru-RU" sz="1600" b="0" i="0" u="none" strike="noStrike" cap="none" normalizeH="0" baseline="0" dirty="0" smtClean="0">
              <a:ln>
                <a:noFill/>
              </a:ln>
              <a:effectLst/>
              <a:latin typeface="Times New Roman" pitchFamily="18" charset="0"/>
              <a:cs typeface="Times New Roman" pitchFamily="18" charset="0"/>
            </a:endParaRPr>
          </a:p>
          <a:p>
            <a:pPr marL="342900" marR="0" lvl="0" indent="-342900" algn="l" defTabSz="914400" rtl="0" eaLnBrk="0" fontAlgn="base" latinLnBrk="0" hangingPunct="0">
              <a:lnSpc>
                <a:spcPct val="150000"/>
              </a:lnSpc>
              <a:spcBef>
                <a:spcPct val="0"/>
              </a:spcBef>
              <a:spcAft>
                <a:spcPct val="0"/>
              </a:spcAft>
              <a:buClrTx/>
              <a:buSzTx/>
              <a:buFont typeface="+mj-lt"/>
              <a:buAutoNum type="arabicPeriod"/>
              <a:tabLst>
                <a:tab pos="180975" algn="l"/>
                <a:tab pos="539750" algn="l"/>
              </a:tabLst>
            </a:pPr>
            <a:r>
              <a:rPr kumimoji="0" lang="uk-UA" sz="1600" b="0" i="0" u="none" strike="noStrike" cap="none" normalizeH="0" baseline="0" dirty="0" smtClean="0">
                <a:ln>
                  <a:noFill/>
                </a:ln>
                <a:effectLst/>
                <a:latin typeface="Times New Roman" pitchFamily="18" charset="0"/>
                <a:ea typeface="Times New Roman" pitchFamily="18" charset="0"/>
                <a:cs typeface="Times New Roman" pitchFamily="18" charset="0"/>
              </a:rPr>
              <a:t>Апаратурне оформлення або спосіб розміщення нерухомої фази.</a:t>
            </a:r>
            <a:endParaRPr kumimoji="0" lang="ru-RU" sz="1600" b="0" i="0" u="none" strike="noStrike" cap="none" normalizeH="0" baseline="0" dirty="0" smtClean="0">
              <a:ln>
                <a:noFill/>
              </a:ln>
              <a:effectLst/>
              <a:latin typeface="Times New Roman" pitchFamily="18" charset="0"/>
              <a:cs typeface="Times New Roman" pitchFamily="18" charset="0"/>
            </a:endParaRPr>
          </a:p>
          <a:p>
            <a:pPr marL="342900" marR="0" lvl="0" indent="-342900" algn="l" defTabSz="914400" rtl="0" eaLnBrk="0" fontAlgn="base" latinLnBrk="0" hangingPunct="0">
              <a:lnSpc>
                <a:spcPct val="150000"/>
              </a:lnSpc>
              <a:spcBef>
                <a:spcPct val="0"/>
              </a:spcBef>
              <a:spcAft>
                <a:spcPct val="0"/>
              </a:spcAft>
              <a:buClrTx/>
              <a:buSzTx/>
              <a:buFont typeface="+mj-lt"/>
              <a:buAutoNum type="arabicPeriod"/>
              <a:tabLst>
                <a:tab pos="180975" algn="l"/>
                <a:tab pos="539750" algn="l"/>
              </a:tabLst>
            </a:pPr>
            <a:r>
              <a:rPr kumimoji="0" lang="uk-UA" sz="1600" b="0" i="0" u="none" strike="noStrike" cap="none" normalizeH="0" baseline="0" dirty="0" smtClean="0">
                <a:ln>
                  <a:noFill/>
                </a:ln>
                <a:effectLst/>
                <a:latin typeface="Times New Roman" pitchFamily="18" charset="0"/>
                <a:ea typeface="Times New Roman" pitchFamily="18" charset="0"/>
                <a:cs typeface="Times New Roman" pitchFamily="18" charset="0"/>
              </a:rPr>
              <a:t>Методика проведення аналізу або спосіб пересування рухомої фази вздовж нерухомої.</a:t>
            </a:r>
            <a:endParaRPr kumimoji="0" lang="ru-RU" sz="1600" b="0" i="0" u="none" strike="noStrike" cap="none" normalizeH="0" baseline="0" dirty="0" smtClean="0">
              <a:ln>
                <a:noFill/>
              </a:ln>
              <a:effectLst/>
              <a:latin typeface="Times New Roman" pitchFamily="18" charset="0"/>
              <a:cs typeface="Times New Roman" pitchFamily="18" charset="0"/>
            </a:endParaRPr>
          </a:p>
          <a:p>
            <a:pPr marL="342900" marR="0" lvl="0" indent="-342900" algn="l" defTabSz="914400" rtl="0" eaLnBrk="0" fontAlgn="base" latinLnBrk="0" hangingPunct="0">
              <a:lnSpc>
                <a:spcPct val="150000"/>
              </a:lnSpc>
              <a:spcBef>
                <a:spcPct val="0"/>
              </a:spcBef>
              <a:spcAft>
                <a:spcPct val="0"/>
              </a:spcAft>
              <a:buClrTx/>
              <a:buSzTx/>
              <a:buFont typeface="+mj-lt"/>
              <a:buAutoNum type="arabicPeriod"/>
              <a:tabLst>
                <a:tab pos="180975" algn="l"/>
                <a:tab pos="539750" algn="l"/>
              </a:tabLst>
            </a:pPr>
            <a:r>
              <a:rPr kumimoji="0" lang="uk-UA" sz="1600" b="0" i="0" u="none" strike="noStrike" cap="none" normalizeH="0" baseline="0" dirty="0" smtClean="0">
                <a:ln>
                  <a:noFill/>
                </a:ln>
                <a:effectLst/>
                <a:latin typeface="Times New Roman" pitchFamily="18" charset="0"/>
                <a:ea typeface="Times New Roman" pitchFamily="18" charset="0"/>
                <a:cs typeface="Times New Roman" pitchFamily="18" charset="0"/>
              </a:rPr>
              <a:t>Мета проведення аналізу.</a:t>
            </a:r>
            <a:endParaRPr kumimoji="0" lang="ru-RU" sz="1600" b="0" i="0" u="none" strike="noStrike" cap="none" normalizeH="0" baseline="0" dirty="0" smtClean="0">
              <a:ln>
                <a:noFill/>
              </a:ln>
              <a:effectLst/>
              <a:latin typeface="Times New Roman" pitchFamily="18" charset="0"/>
              <a:cs typeface="Times New Roman" pitchFamily="18" charset="0"/>
            </a:endParaRPr>
          </a:p>
          <a:p>
            <a:pPr marL="342900" marR="0" lvl="0" indent="-342900" algn="l" defTabSz="914400" rtl="0" eaLnBrk="0" fontAlgn="base" latinLnBrk="0" hangingPunct="0">
              <a:lnSpc>
                <a:spcPct val="150000"/>
              </a:lnSpc>
              <a:spcBef>
                <a:spcPct val="0"/>
              </a:spcBef>
              <a:spcAft>
                <a:spcPct val="0"/>
              </a:spcAft>
              <a:buClrTx/>
              <a:buSzTx/>
              <a:buFont typeface="+mj-lt"/>
              <a:buAutoNum type="arabicPeriod"/>
              <a:tabLst>
                <a:tab pos="180975" algn="l"/>
                <a:tab pos="539750" algn="l"/>
              </a:tabLst>
            </a:pPr>
            <a:r>
              <a:rPr kumimoji="0" lang="uk-UA" sz="1600" b="0" i="0" u="none" strike="noStrike" cap="none" normalizeH="0" baseline="0" dirty="0" smtClean="0">
                <a:ln>
                  <a:noFill/>
                </a:ln>
                <a:effectLst/>
                <a:latin typeface="Times New Roman" pitchFamily="18" charset="0"/>
                <a:ea typeface="Times New Roman" pitchFamily="18" charset="0"/>
                <a:cs typeface="Times New Roman" pitchFamily="18" charset="0"/>
              </a:rPr>
              <a:t>Ефективність хроматографічного розділення.</a:t>
            </a:r>
            <a:endParaRPr kumimoji="0" lang="uk-UA" sz="1600" b="0" i="0" u="none" strike="noStrike" cap="none" normalizeH="0" baseline="0" dirty="0" smtClean="0">
              <a:ln>
                <a:noFill/>
              </a:ln>
              <a:effectLst/>
              <a:latin typeface="Times New Roman" pitchFamily="18" charset="0"/>
              <a:cs typeface="Times New Roman" pitchFamily="18" charset="0"/>
            </a:endParaRPr>
          </a:p>
        </p:txBody>
      </p:sp>
      <p:sp>
        <p:nvSpPr>
          <p:cNvPr id="3638275" name="AutoShape 3" descr="Картинки по запросу blue flower 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638277" name="AutoShape 5" descr="Похожее изображение"/>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Прямая соединительная линия 12"/>
          <p:cNvCxnSpPr/>
          <p:nvPr/>
        </p:nvCxnSpPr>
        <p:spPr>
          <a:xfrm>
            <a:off x="500034" y="6357958"/>
            <a:ext cx="8429684" cy="0"/>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14" name="Прямая соединительная линия 13"/>
          <p:cNvCxnSpPr/>
          <p:nvPr/>
        </p:nvCxnSpPr>
        <p:spPr>
          <a:xfrm>
            <a:off x="357158" y="1142984"/>
            <a:ext cx="8429684" cy="0"/>
          </a:xfrm>
          <a:prstGeom prst="line">
            <a:avLst/>
          </a:prstGeom>
          <a:ln/>
        </p:spPr>
        <p:style>
          <a:lnRef idx="2">
            <a:schemeClr val="accent2"/>
          </a:lnRef>
          <a:fillRef idx="0">
            <a:schemeClr val="accent2"/>
          </a:fillRef>
          <a:effectRef idx="1">
            <a:schemeClr val="accent2"/>
          </a:effectRef>
          <a:fontRef idx="minor">
            <a:schemeClr val="tx1"/>
          </a:fontRef>
        </p:style>
      </p:cxnSp>
      <p:sp>
        <p:nvSpPr>
          <p:cNvPr id="9" name="AutoShape 2" descr="Сложение векторов перемещени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8056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 name="Прямоугольник 5"/>
          <p:cNvSpPr/>
          <p:nvPr/>
        </p:nvSpPr>
        <p:spPr>
          <a:xfrm>
            <a:off x="3286116" y="714356"/>
            <a:ext cx="5572132" cy="369332"/>
          </a:xfrm>
          <a:prstGeom prst="rect">
            <a:avLst/>
          </a:prstGeom>
        </p:spPr>
        <p:txBody>
          <a:bodyPr wrap="square">
            <a:spAutoFit/>
          </a:bodyPr>
          <a:lstStyle/>
          <a:p>
            <a:pPr algn="r"/>
            <a:r>
              <a:rPr lang="uk-UA" dirty="0" smtClean="0"/>
              <a:t>Класифікація хроматографічних методів аналізу</a:t>
            </a:r>
            <a:endParaRPr lang="ru-RU" dirty="0" smtClean="0"/>
          </a:p>
        </p:txBody>
      </p:sp>
      <p:sp>
        <p:nvSpPr>
          <p:cNvPr id="3639297" name="Rectangle 1"/>
          <p:cNvSpPr>
            <a:spLocks noChangeArrowheads="1"/>
          </p:cNvSpPr>
          <p:nvPr/>
        </p:nvSpPr>
        <p:spPr bwMode="auto">
          <a:xfrm>
            <a:off x="214282" y="1165854"/>
            <a:ext cx="8643998" cy="147732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uk-UA" sz="15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І.</a:t>
            </a:r>
            <a:r>
              <a:rPr kumimoji="0" lang="uk-UA" sz="1500" b="1" i="0" u="none"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a:t>
            </a:r>
            <a:r>
              <a:rPr kumimoji="0" lang="uk-UA" sz="15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За агрегатним станом </a:t>
            </a:r>
            <a:r>
              <a:rPr kumimoji="0" lang="en-US" sz="15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uk-UA" sz="15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нерухомої та рухомої фаз. </a:t>
            </a:r>
          </a:p>
          <a:p>
            <a:pPr marR="0" lvl="0" algn="just" defTabSz="914400" rtl="0" eaLnBrk="1" fontAlgn="base" latinLnBrk="0" hangingPunct="1">
              <a:lnSpc>
                <a:spcPct val="100000"/>
              </a:lnSpc>
              <a:spcBef>
                <a:spcPct val="0"/>
              </a:spcBef>
              <a:spcAft>
                <a:spcPct val="0"/>
              </a:spcAft>
              <a:buClrTx/>
              <a:buSzTx/>
              <a:buFontTx/>
              <a:buNone/>
              <a:tabLst/>
            </a:pPr>
            <a:r>
              <a:rPr kumimoji="0" lang="uk-UA" sz="1500"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Для досягнення оптимального розподілу компонентів сумішей необхідно обрати оптимальну комбінацію нерухомої (стаціонарної) та рухомої фази. </a:t>
            </a:r>
          </a:p>
          <a:p>
            <a:pPr marR="0" lvl="0" algn="just" defTabSz="914400" rtl="0" eaLnBrk="1" fontAlgn="base" latinLnBrk="0" hangingPunct="1">
              <a:lnSpc>
                <a:spcPct val="100000"/>
              </a:lnSpc>
              <a:spcBef>
                <a:spcPct val="0"/>
              </a:spcBef>
              <a:spcAft>
                <a:spcPct val="0"/>
              </a:spcAft>
              <a:buClrTx/>
              <a:buSzTx/>
              <a:buFontTx/>
              <a:buNone/>
              <a:tabLst/>
            </a:pPr>
            <a:r>
              <a:rPr kumimoji="0" lang="uk-UA"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Сорбент (нерухома фаза) може бути твердою речовиною або рідиною, що сорбована на твердому носії; рухома фаза може бути рідиною або газом; </a:t>
            </a:r>
            <a:r>
              <a:rPr kumimoji="0" lang="uk-UA" sz="1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сорбати</a:t>
            </a:r>
            <a:r>
              <a:rPr kumimoji="0" lang="uk-UA"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можуть перебувати у рідкому, газуватому або пароподібному стані.</a:t>
            </a:r>
            <a:endParaRPr kumimoji="0" lang="uk-UA" sz="15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8" name="Таблица 7"/>
          <p:cNvGraphicFramePr>
            <a:graphicFrameLocks noGrp="1"/>
          </p:cNvGraphicFramePr>
          <p:nvPr/>
        </p:nvGraphicFramePr>
        <p:xfrm>
          <a:off x="1357290" y="3740236"/>
          <a:ext cx="6786610" cy="2475800"/>
        </p:xfrm>
        <a:graphic>
          <a:graphicData uri="http://schemas.openxmlformats.org/drawingml/2006/table">
            <a:tbl>
              <a:tblPr/>
              <a:tblGrid>
                <a:gridCol w="1869099">
                  <a:extLst>
                    <a:ext uri="{9D8B030D-6E8A-4147-A177-3AD203B41FA5}">
                      <a16:colId xmlns:a16="http://schemas.microsoft.com/office/drawing/2014/main" val="20000"/>
                    </a:ext>
                  </a:extLst>
                </a:gridCol>
                <a:gridCol w="2473253">
                  <a:extLst>
                    <a:ext uri="{9D8B030D-6E8A-4147-A177-3AD203B41FA5}">
                      <a16:colId xmlns:a16="http://schemas.microsoft.com/office/drawing/2014/main" val="20001"/>
                    </a:ext>
                  </a:extLst>
                </a:gridCol>
                <a:gridCol w="2444258">
                  <a:extLst>
                    <a:ext uri="{9D8B030D-6E8A-4147-A177-3AD203B41FA5}">
                      <a16:colId xmlns:a16="http://schemas.microsoft.com/office/drawing/2014/main" val="20002"/>
                    </a:ext>
                  </a:extLst>
                </a:gridCol>
              </a:tblGrid>
              <a:tr h="342200">
                <a:tc>
                  <a:txBody>
                    <a:bodyPr/>
                    <a:lstStyle/>
                    <a:p>
                      <a:pPr algn="ctr">
                        <a:spcAft>
                          <a:spcPts val="0"/>
                        </a:spcAft>
                      </a:pPr>
                      <a:r>
                        <a:rPr lang="uk-UA" sz="1400" b="1" dirty="0">
                          <a:solidFill>
                            <a:srgbClr val="0000FF"/>
                          </a:solidFill>
                          <a:latin typeface="Times New Roman"/>
                          <a:ea typeface="MS Mincho"/>
                        </a:rPr>
                        <a:t>Р</a:t>
                      </a:r>
                      <a:r>
                        <a:rPr lang="ru-RU" sz="1400" b="1" dirty="0" err="1">
                          <a:solidFill>
                            <a:srgbClr val="0000FF"/>
                          </a:solidFill>
                          <a:latin typeface="Times New Roman"/>
                          <a:ea typeface="MS Mincho"/>
                        </a:rPr>
                        <a:t>ухома</a:t>
                      </a:r>
                      <a:r>
                        <a:rPr lang="ru-RU" sz="1400" b="1" dirty="0">
                          <a:solidFill>
                            <a:srgbClr val="0000FF"/>
                          </a:solidFill>
                          <a:latin typeface="Times New Roman"/>
                          <a:ea typeface="MS Mincho"/>
                        </a:rPr>
                        <a:t> фаза</a:t>
                      </a:r>
                      <a:r>
                        <a:rPr lang="uk-UA" sz="1400" b="1" dirty="0">
                          <a:solidFill>
                            <a:srgbClr val="0000FF"/>
                          </a:solidFill>
                          <a:latin typeface="Times New Roman"/>
                          <a:ea typeface="MS Mincho"/>
                        </a:rPr>
                        <a:t> (РФ)</a:t>
                      </a:r>
                      <a:endParaRPr lang="ru-RU" sz="1400" dirty="0">
                        <a:solidFill>
                          <a:srgbClr val="0000FF"/>
                        </a:solidFill>
                        <a:latin typeface="Courier New"/>
                        <a:ea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b="1" dirty="0">
                          <a:solidFill>
                            <a:srgbClr val="0000FF"/>
                          </a:solidFill>
                          <a:latin typeface="Times New Roman"/>
                          <a:ea typeface="MS Mincho"/>
                        </a:rPr>
                        <a:t>Н</a:t>
                      </a:r>
                      <a:r>
                        <a:rPr lang="ru-RU" sz="1400" b="1" dirty="0" err="1">
                          <a:solidFill>
                            <a:srgbClr val="0000FF"/>
                          </a:solidFill>
                          <a:latin typeface="Times New Roman"/>
                          <a:ea typeface="MS Mincho"/>
                        </a:rPr>
                        <a:t>ерухома</a:t>
                      </a:r>
                      <a:r>
                        <a:rPr lang="ru-RU" sz="1400" b="1" dirty="0">
                          <a:solidFill>
                            <a:srgbClr val="0000FF"/>
                          </a:solidFill>
                          <a:latin typeface="Times New Roman"/>
                          <a:ea typeface="MS Mincho"/>
                        </a:rPr>
                        <a:t> фаза</a:t>
                      </a:r>
                      <a:r>
                        <a:rPr lang="uk-UA" sz="1400" b="1" dirty="0">
                          <a:solidFill>
                            <a:srgbClr val="0000FF"/>
                          </a:solidFill>
                          <a:latin typeface="Times New Roman"/>
                          <a:ea typeface="MS Mincho"/>
                        </a:rPr>
                        <a:t> (НФ)</a:t>
                      </a:r>
                      <a:endParaRPr lang="ru-RU" sz="1400" dirty="0">
                        <a:solidFill>
                          <a:srgbClr val="0000FF"/>
                        </a:solidFill>
                        <a:latin typeface="Courier New"/>
                        <a:ea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b="1" dirty="0">
                          <a:solidFill>
                            <a:srgbClr val="0000FF"/>
                          </a:solidFill>
                          <a:latin typeface="Times New Roman"/>
                          <a:ea typeface="MS Mincho"/>
                        </a:rPr>
                        <a:t>Н</a:t>
                      </a:r>
                      <a:r>
                        <a:rPr lang="ru-RU" sz="1400" b="1" dirty="0" err="1">
                          <a:solidFill>
                            <a:srgbClr val="0000FF"/>
                          </a:solidFill>
                          <a:latin typeface="Times New Roman"/>
                          <a:ea typeface="MS Mincho"/>
                        </a:rPr>
                        <a:t>азва</a:t>
                      </a:r>
                      <a:r>
                        <a:rPr lang="ru-RU" sz="1400" b="1" dirty="0">
                          <a:solidFill>
                            <a:srgbClr val="0000FF"/>
                          </a:solidFill>
                          <a:latin typeface="Times New Roman"/>
                          <a:ea typeface="MS Mincho"/>
                        </a:rPr>
                        <a:t> </a:t>
                      </a:r>
                      <a:r>
                        <a:rPr lang="uk-UA" sz="1400" b="1" dirty="0">
                          <a:solidFill>
                            <a:srgbClr val="0000FF"/>
                          </a:solidFill>
                          <a:latin typeface="Times New Roman"/>
                          <a:ea typeface="MS Mincho"/>
                        </a:rPr>
                        <a:t>хроматографії</a:t>
                      </a:r>
                      <a:endParaRPr lang="ru-RU" sz="1400" dirty="0">
                        <a:solidFill>
                          <a:srgbClr val="0000FF"/>
                        </a:solidFill>
                        <a:latin typeface="Courier New"/>
                        <a:ea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97724">
                <a:tc>
                  <a:txBody>
                    <a:bodyPr/>
                    <a:lstStyle/>
                    <a:p>
                      <a:pPr algn="ctr">
                        <a:spcAft>
                          <a:spcPts val="0"/>
                        </a:spcAft>
                      </a:pPr>
                      <a:endParaRPr lang="uk-UA" sz="1400" dirty="0">
                        <a:solidFill>
                          <a:srgbClr val="FF0000"/>
                        </a:solidFill>
                        <a:latin typeface="Times New Roman"/>
                        <a:ea typeface="MS Mincho"/>
                      </a:endParaRPr>
                    </a:p>
                    <a:p>
                      <a:pPr algn="ctr">
                        <a:spcAft>
                          <a:spcPts val="0"/>
                        </a:spcAft>
                      </a:pPr>
                      <a:r>
                        <a:rPr lang="ru-RU" sz="1400" dirty="0">
                          <a:solidFill>
                            <a:srgbClr val="FF0000"/>
                          </a:solidFill>
                          <a:latin typeface="Times New Roman"/>
                          <a:ea typeface="MS Mincho"/>
                        </a:rPr>
                        <a:t>Газ</a:t>
                      </a:r>
                      <a:r>
                        <a:rPr lang="uk-UA" sz="1400" dirty="0">
                          <a:solidFill>
                            <a:srgbClr val="FF0000"/>
                          </a:solidFill>
                          <a:latin typeface="Times New Roman"/>
                          <a:ea typeface="MS Mincho"/>
                        </a:rPr>
                        <a:t> (газова хроматографія (ГХ)</a:t>
                      </a:r>
                      <a:endParaRPr lang="ru-RU" sz="1400" dirty="0">
                        <a:solidFill>
                          <a:srgbClr val="FF0000"/>
                        </a:solidFill>
                        <a:latin typeface="Courier New"/>
                        <a:ea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dirty="0">
                          <a:solidFill>
                            <a:srgbClr val="0000FF"/>
                          </a:solidFill>
                          <a:latin typeface="Times New Roman"/>
                          <a:ea typeface="MS Mincho"/>
                        </a:rPr>
                        <a:t>Т</a:t>
                      </a:r>
                      <a:r>
                        <a:rPr lang="ru-RU" sz="1400" dirty="0" err="1">
                          <a:solidFill>
                            <a:srgbClr val="0000FF"/>
                          </a:solidFill>
                          <a:latin typeface="Times New Roman"/>
                          <a:ea typeface="MS Mincho"/>
                        </a:rPr>
                        <a:t>верда</a:t>
                      </a:r>
                      <a:r>
                        <a:rPr lang="uk-UA" sz="1400" dirty="0">
                          <a:solidFill>
                            <a:srgbClr val="0000FF"/>
                          </a:solidFill>
                          <a:latin typeface="Times New Roman"/>
                          <a:ea typeface="MS Mincho"/>
                        </a:rPr>
                        <a:t> речовина</a:t>
                      </a:r>
                      <a:endParaRPr lang="ru-RU" sz="1400" dirty="0">
                        <a:solidFill>
                          <a:srgbClr val="0000FF"/>
                        </a:solidFill>
                        <a:latin typeface="Courier New"/>
                        <a:ea typeface="Times New Roman"/>
                      </a:endParaRPr>
                    </a:p>
                    <a:p>
                      <a:pPr algn="ctr">
                        <a:spcAft>
                          <a:spcPts val="0"/>
                        </a:spcAft>
                      </a:pPr>
                      <a:r>
                        <a:rPr lang="uk-UA" sz="1400" dirty="0">
                          <a:solidFill>
                            <a:srgbClr val="0000FF"/>
                          </a:solidFill>
                          <a:latin typeface="Times New Roman"/>
                          <a:ea typeface="MS Mincho"/>
                        </a:rPr>
                        <a:t>Р</a:t>
                      </a:r>
                      <a:r>
                        <a:rPr lang="ru-RU" sz="1400" dirty="0" err="1">
                          <a:solidFill>
                            <a:srgbClr val="0000FF"/>
                          </a:solidFill>
                          <a:latin typeface="Times New Roman"/>
                          <a:ea typeface="MS Mincho"/>
                        </a:rPr>
                        <a:t>ід</a:t>
                      </a:r>
                      <a:r>
                        <a:rPr lang="uk-UA" sz="1400" dirty="0" err="1">
                          <a:solidFill>
                            <a:srgbClr val="0000FF"/>
                          </a:solidFill>
                          <a:latin typeface="Times New Roman"/>
                          <a:ea typeface="MS Mincho"/>
                        </a:rPr>
                        <a:t>ина</a:t>
                      </a:r>
                      <a:r>
                        <a:rPr lang="uk-UA" sz="1400" dirty="0">
                          <a:solidFill>
                            <a:srgbClr val="0000FF"/>
                          </a:solidFill>
                          <a:latin typeface="Times New Roman"/>
                          <a:ea typeface="MS Mincho"/>
                        </a:rPr>
                        <a:t> (рідина розподілена тонким шаром по поверхні твердого носія)</a:t>
                      </a:r>
                      <a:endParaRPr lang="ru-RU" sz="1400" dirty="0">
                        <a:solidFill>
                          <a:srgbClr val="0000FF"/>
                        </a:solidFill>
                        <a:latin typeface="Courier New"/>
                        <a:ea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72390" algn="ctr">
                        <a:spcAft>
                          <a:spcPts val="0"/>
                        </a:spcAft>
                      </a:pPr>
                      <a:r>
                        <a:rPr lang="uk-UA" sz="1400" dirty="0" err="1">
                          <a:solidFill>
                            <a:srgbClr val="FF0000"/>
                          </a:solidFill>
                          <a:latin typeface="Times New Roman"/>
                          <a:ea typeface="MS Mincho"/>
                        </a:rPr>
                        <a:t>Газо-твердофазна</a:t>
                      </a:r>
                      <a:r>
                        <a:rPr lang="uk-UA" sz="1400" dirty="0">
                          <a:solidFill>
                            <a:srgbClr val="FF0000"/>
                          </a:solidFill>
                          <a:latin typeface="Times New Roman"/>
                          <a:ea typeface="MS Mincho"/>
                        </a:rPr>
                        <a:t> або </a:t>
                      </a:r>
                      <a:endParaRPr lang="ru-RU" sz="1400" dirty="0">
                        <a:solidFill>
                          <a:srgbClr val="FF0000"/>
                        </a:solidFill>
                        <a:latin typeface="Courier New"/>
                        <a:ea typeface="Times New Roman"/>
                      </a:endParaRPr>
                    </a:p>
                    <a:p>
                      <a:pPr indent="72390" algn="ctr">
                        <a:spcAft>
                          <a:spcPts val="0"/>
                        </a:spcAft>
                      </a:pPr>
                      <a:r>
                        <a:rPr lang="uk-UA" sz="1400" dirty="0" err="1">
                          <a:solidFill>
                            <a:srgbClr val="FF0000"/>
                          </a:solidFill>
                          <a:latin typeface="Times New Roman"/>
                          <a:ea typeface="MS Mincho"/>
                        </a:rPr>
                        <a:t>газо-адсорбційна</a:t>
                      </a:r>
                      <a:endParaRPr lang="ru-RU" sz="1400" dirty="0">
                        <a:solidFill>
                          <a:srgbClr val="FF0000"/>
                        </a:solidFill>
                        <a:latin typeface="Courier New"/>
                        <a:ea typeface="Times New Roman"/>
                      </a:endParaRPr>
                    </a:p>
                    <a:p>
                      <a:pPr marL="72390" algn="ctr">
                        <a:spcAft>
                          <a:spcPts val="0"/>
                        </a:spcAft>
                      </a:pPr>
                      <a:r>
                        <a:rPr lang="uk-UA" sz="1400" dirty="0" err="1">
                          <a:solidFill>
                            <a:srgbClr val="FF0000"/>
                          </a:solidFill>
                          <a:latin typeface="Times New Roman"/>
                          <a:ea typeface="MS Mincho"/>
                        </a:rPr>
                        <a:t>Газо-рідинно-твердофазна</a:t>
                      </a:r>
                      <a:r>
                        <a:rPr lang="uk-UA" sz="1400" dirty="0">
                          <a:solidFill>
                            <a:srgbClr val="FF0000"/>
                          </a:solidFill>
                          <a:latin typeface="Times New Roman"/>
                          <a:ea typeface="MS Mincho"/>
                        </a:rPr>
                        <a:t>     або </a:t>
                      </a:r>
                      <a:r>
                        <a:rPr lang="uk-UA" sz="1400" dirty="0" err="1">
                          <a:solidFill>
                            <a:srgbClr val="FF0000"/>
                          </a:solidFill>
                          <a:latin typeface="Times New Roman"/>
                          <a:ea typeface="MS Mincho"/>
                        </a:rPr>
                        <a:t>газо-абсорбційна</a:t>
                      </a:r>
                      <a:r>
                        <a:rPr lang="uk-UA" sz="1400" dirty="0">
                          <a:solidFill>
                            <a:srgbClr val="FF0000"/>
                          </a:solidFill>
                          <a:latin typeface="Times New Roman"/>
                          <a:ea typeface="MS Mincho"/>
                        </a:rPr>
                        <a:t> </a:t>
                      </a:r>
                      <a:endParaRPr lang="ru-RU" sz="1400" dirty="0">
                        <a:solidFill>
                          <a:srgbClr val="FF0000"/>
                        </a:solidFill>
                        <a:latin typeface="Courier New"/>
                        <a:ea typeface="Times New Roman"/>
                      </a:endParaRPr>
                    </a:p>
                  </a:txBody>
                  <a:tcPr marL="16959" marR="169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97724">
                <a:tc>
                  <a:txBody>
                    <a:bodyPr/>
                    <a:lstStyle/>
                    <a:p>
                      <a:pPr algn="ctr">
                        <a:spcAft>
                          <a:spcPts val="0"/>
                        </a:spcAft>
                      </a:pPr>
                      <a:endParaRPr lang="uk-UA" sz="1400">
                        <a:solidFill>
                          <a:srgbClr val="FF0000"/>
                        </a:solidFill>
                        <a:latin typeface="Times New Roman"/>
                        <a:ea typeface="MS Mincho"/>
                      </a:endParaRPr>
                    </a:p>
                    <a:p>
                      <a:pPr algn="ctr">
                        <a:spcAft>
                          <a:spcPts val="0"/>
                        </a:spcAft>
                      </a:pPr>
                      <a:r>
                        <a:rPr lang="uk-UA" sz="1400">
                          <a:solidFill>
                            <a:srgbClr val="FF0000"/>
                          </a:solidFill>
                          <a:latin typeface="Times New Roman"/>
                          <a:ea typeface="MS Mincho"/>
                        </a:rPr>
                        <a:t>Р</a:t>
                      </a:r>
                      <a:r>
                        <a:rPr lang="ru-RU" sz="1400">
                          <a:solidFill>
                            <a:srgbClr val="FF0000"/>
                          </a:solidFill>
                          <a:latin typeface="Times New Roman"/>
                          <a:ea typeface="MS Mincho"/>
                        </a:rPr>
                        <a:t>ідина</a:t>
                      </a:r>
                      <a:r>
                        <a:rPr lang="uk-UA" sz="1400">
                          <a:solidFill>
                            <a:srgbClr val="FF0000"/>
                          </a:solidFill>
                          <a:latin typeface="Times New Roman"/>
                          <a:ea typeface="MS Mincho"/>
                        </a:rPr>
                        <a:t> (рідинна хроматографія (РХ)</a:t>
                      </a:r>
                      <a:endParaRPr lang="ru-RU" sz="1400">
                        <a:solidFill>
                          <a:srgbClr val="FF0000"/>
                        </a:solidFill>
                        <a:latin typeface="Courier New"/>
                        <a:ea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dirty="0" smtClean="0">
                        <a:solidFill>
                          <a:srgbClr val="0000FF"/>
                        </a:solidFill>
                        <a:latin typeface="Times New Roman"/>
                        <a:ea typeface="MS Mincho"/>
                      </a:endParaRPr>
                    </a:p>
                    <a:p>
                      <a:pPr algn="ctr">
                        <a:spcAft>
                          <a:spcPts val="0"/>
                        </a:spcAft>
                      </a:pPr>
                      <a:r>
                        <a:rPr lang="uk-UA" sz="1400" dirty="0" smtClean="0">
                          <a:solidFill>
                            <a:srgbClr val="0000FF"/>
                          </a:solidFill>
                          <a:latin typeface="Times New Roman"/>
                          <a:ea typeface="MS Mincho"/>
                        </a:rPr>
                        <a:t>Т</a:t>
                      </a:r>
                      <a:r>
                        <a:rPr lang="ru-RU" sz="1400" dirty="0" err="1">
                          <a:solidFill>
                            <a:srgbClr val="0000FF"/>
                          </a:solidFill>
                          <a:latin typeface="Times New Roman"/>
                          <a:ea typeface="MS Mincho"/>
                        </a:rPr>
                        <a:t>верда</a:t>
                      </a:r>
                      <a:r>
                        <a:rPr lang="uk-UA" sz="1400" dirty="0">
                          <a:solidFill>
                            <a:srgbClr val="0000FF"/>
                          </a:solidFill>
                          <a:latin typeface="Times New Roman"/>
                          <a:ea typeface="MS Mincho"/>
                        </a:rPr>
                        <a:t> речовина</a:t>
                      </a:r>
                      <a:endParaRPr lang="ru-RU" sz="1400" dirty="0">
                        <a:solidFill>
                          <a:srgbClr val="0000FF"/>
                        </a:solidFill>
                        <a:latin typeface="Courier New"/>
                        <a:ea typeface="Times New Roman"/>
                      </a:endParaRPr>
                    </a:p>
                    <a:p>
                      <a:pPr algn="ctr">
                        <a:spcAft>
                          <a:spcPts val="0"/>
                        </a:spcAft>
                      </a:pPr>
                      <a:r>
                        <a:rPr lang="uk-UA" sz="1400" dirty="0">
                          <a:solidFill>
                            <a:srgbClr val="0000FF"/>
                          </a:solidFill>
                          <a:latin typeface="Times New Roman"/>
                          <a:ea typeface="MS Mincho"/>
                        </a:rPr>
                        <a:t>Р</a:t>
                      </a:r>
                      <a:r>
                        <a:rPr lang="ru-RU" sz="1400" dirty="0" err="1">
                          <a:solidFill>
                            <a:srgbClr val="0000FF"/>
                          </a:solidFill>
                          <a:latin typeface="Times New Roman"/>
                          <a:ea typeface="MS Mincho"/>
                        </a:rPr>
                        <a:t>ід</a:t>
                      </a:r>
                      <a:r>
                        <a:rPr lang="uk-UA" sz="1400" dirty="0" err="1">
                          <a:solidFill>
                            <a:srgbClr val="0000FF"/>
                          </a:solidFill>
                          <a:latin typeface="Times New Roman"/>
                          <a:ea typeface="MS Mincho"/>
                        </a:rPr>
                        <a:t>ина</a:t>
                      </a:r>
                      <a:endParaRPr lang="ru-RU" sz="1400" dirty="0">
                        <a:solidFill>
                          <a:srgbClr val="0000FF"/>
                        </a:solidFill>
                        <a:latin typeface="Courier New"/>
                        <a:ea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dirty="0" err="1">
                          <a:solidFill>
                            <a:srgbClr val="FF0000"/>
                          </a:solidFill>
                          <a:latin typeface="Times New Roman"/>
                          <a:ea typeface="MS Mincho"/>
                        </a:rPr>
                        <a:t>Рідино-твердофазна</a:t>
                      </a:r>
                      <a:r>
                        <a:rPr lang="uk-UA" sz="1400" dirty="0">
                          <a:solidFill>
                            <a:srgbClr val="FF0000"/>
                          </a:solidFill>
                          <a:latin typeface="Times New Roman"/>
                          <a:ea typeface="MS Mincho"/>
                        </a:rPr>
                        <a:t> або </a:t>
                      </a:r>
                      <a:endParaRPr lang="ru-RU" sz="1400" dirty="0">
                        <a:solidFill>
                          <a:srgbClr val="FF0000"/>
                        </a:solidFill>
                        <a:latin typeface="Courier New"/>
                        <a:ea typeface="Times New Roman"/>
                      </a:endParaRPr>
                    </a:p>
                    <a:p>
                      <a:pPr algn="ctr">
                        <a:spcAft>
                          <a:spcPts val="0"/>
                        </a:spcAft>
                      </a:pPr>
                      <a:r>
                        <a:rPr lang="uk-UA" sz="1400" dirty="0">
                          <a:solidFill>
                            <a:srgbClr val="FF0000"/>
                          </a:solidFill>
                          <a:latin typeface="Times New Roman"/>
                          <a:ea typeface="MS Mincho"/>
                        </a:rPr>
                        <a:t>рідино-адсорбційна</a:t>
                      </a:r>
                      <a:endParaRPr lang="ru-RU" sz="1400" dirty="0">
                        <a:solidFill>
                          <a:srgbClr val="FF0000"/>
                        </a:solidFill>
                        <a:latin typeface="Courier New"/>
                        <a:ea typeface="Times New Roman"/>
                      </a:endParaRPr>
                    </a:p>
                    <a:p>
                      <a:pPr algn="ctr">
                        <a:spcAft>
                          <a:spcPts val="0"/>
                        </a:spcAft>
                      </a:pPr>
                      <a:r>
                        <a:rPr lang="uk-UA" sz="1400" dirty="0">
                          <a:solidFill>
                            <a:srgbClr val="FF0000"/>
                          </a:solidFill>
                          <a:latin typeface="Times New Roman"/>
                          <a:ea typeface="MS Mincho"/>
                        </a:rPr>
                        <a:t>Рідино-рідинна або</a:t>
                      </a:r>
                      <a:endParaRPr lang="ru-RU" sz="1400" dirty="0">
                        <a:solidFill>
                          <a:srgbClr val="FF0000"/>
                        </a:solidFill>
                        <a:latin typeface="Courier New"/>
                        <a:ea typeface="Times New Roman"/>
                      </a:endParaRPr>
                    </a:p>
                    <a:p>
                      <a:pPr algn="ctr">
                        <a:spcAft>
                          <a:spcPts val="0"/>
                        </a:spcAft>
                      </a:pPr>
                      <a:r>
                        <a:rPr lang="uk-UA" sz="1400" dirty="0">
                          <a:solidFill>
                            <a:srgbClr val="FF0000"/>
                          </a:solidFill>
                          <a:latin typeface="Times New Roman"/>
                          <a:ea typeface="MS Mincho"/>
                        </a:rPr>
                        <a:t>рідино-розподільна</a:t>
                      </a:r>
                      <a:endParaRPr lang="ru-RU" sz="1400" dirty="0">
                        <a:solidFill>
                          <a:srgbClr val="FF0000"/>
                        </a:solidFill>
                        <a:latin typeface="Courier New"/>
                        <a:ea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8862">
                <a:tc>
                  <a:txBody>
                    <a:bodyPr/>
                    <a:lstStyle/>
                    <a:p>
                      <a:pPr algn="ctr">
                        <a:spcAft>
                          <a:spcPts val="0"/>
                        </a:spcAft>
                      </a:pPr>
                      <a:r>
                        <a:rPr lang="uk-UA" sz="1400" dirty="0">
                          <a:solidFill>
                            <a:srgbClr val="FF0000"/>
                          </a:solidFill>
                          <a:latin typeface="Times New Roman"/>
                          <a:ea typeface="MS Mincho"/>
                        </a:rPr>
                        <a:t>Флюїд (флюїдна хроматографія (ФХ)</a:t>
                      </a:r>
                      <a:endParaRPr lang="ru-RU" sz="1400" dirty="0">
                        <a:solidFill>
                          <a:srgbClr val="FF0000"/>
                        </a:solidFill>
                        <a:latin typeface="Courier New"/>
                        <a:ea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dirty="0">
                          <a:solidFill>
                            <a:srgbClr val="0000FF"/>
                          </a:solidFill>
                          <a:latin typeface="Times New Roman"/>
                          <a:ea typeface="MS Mincho"/>
                        </a:rPr>
                        <a:t>Т</a:t>
                      </a:r>
                      <a:r>
                        <a:rPr lang="ru-RU" sz="1400" dirty="0" err="1">
                          <a:solidFill>
                            <a:srgbClr val="0000FF"/>
                          </a:solidFill>
                          <a:latin typeface="Times New Roman"/>
                          <a:ea typeface="MS Mincho"/>
                        </a:rPr>
                        <a:t>верда</a:t>
                      </a:r>
                      <a:r>
                        <a:rPr lang="uk-UA" sz="1400" dirty="0">
                          <a:solidFill>
                            <a:srgbClr val="0000FF"/>
                          </a:solidFill>
                          <a:latin typeface="Times New Roman"/>
                          <a:ea typeface="MS Mincho"/>
                        </a:rPr>
                        <a:t> речовина</a:t>
                      </a:r>
                      <a:endParaRPr lang="ru-RU" sz="1400" dirty="0">
                        <a:solidFill>
                          <a:srgbClr val="0000FF"/>
                        </a:solidFill>
                        <a:latin typeface="Courier New"/>
                        <a:ea typeface="Times New Roman"/>
                      </a:endParaRPr>
                    </a:p>
                    <a:p>
                      <a:pPr algn="ctr">
                        <a:spcAft>
                          <a:spcPts val="0"/>
                        </a:spcAft>
                      </a:pPr>
                      <a:r>
                        <a:rPr lang="uk-UA" sz="1400" dirty="0">
                          <a:solidFill>
                            <a:srgbClr val="0000FF"/>
                          </a:solidFill>
                          <a:latin typeface="Times New Roman"/>
                          <a:ea typeface="MS Mincho"/>
                        </a:rPr>
                        <a:t>Р</a:t>
                      </a:r>
                      <a:r>
                        <a:rPr lang="ru-RU" sz="1400" dirty="0" err="1">
                          <a:solidFill>
                            <a:srgbClr val="0000FF"/>
                          </a:solidFill>
                          <a:latin typeface="Times New Roman"/>
                          <a:ea typeface="MS Mincho"/>
                        </a:rPr>
                        <a:t>ід</a:t>
                      </a:r>
                      <a:r>
                        <a:rPr lang="uk-UA" sz="1400" dirty="0" err="1">
                          <a:solidFill>
                            <a:srgbClr val="0000FF"/>
                          </a:solidFill>
                          <a:latin typeface="Times New Roman"/>
                          <a:ea typeface="MS Mincho"/>
                        </a:rPr>
                        <a:t>ина</a:t>
                      </a:r>
                      <a:endParaRPr lang="ru-RU" sz="1400" dirty="0">
                        <a:solidFill>
                          <a:srgbClr val="0000FF"/>
                        </a:solidFill>
                        <a:latin typeface="Courier New"/>
                        <a:ea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dirty="0" err="1">
                          <a:solidFill>
                            <a:srgbClr val="FF0000"/>
                          </a:solidFill>
                          <a:latin typeface="Times New Roman"/>
                          <a:ea typeface="MS Mincho"/>
                        </a:rPr>
                        <a:t>Флюїдо-твердофазна</a:t>
                      </a:r>
                      <a:r>
                        <a:rPr lang="uk-UA" sz="1400" dirty="0">
                          <a:solidFill>
                            <a:srgbClr val="FF0000"/>
                          </a:solidFill>
                          <a:latin typeface="Times New Roman"/>
                          <a:ea typeface="MS Mincho"/>
                        </a:rPr>
                        <a:t> </a:t>
                      </a:r>
                      <a:endParaRPr lang="uk-UA" sz="1400" dirty="0" smtClean="0">
                        <a:solidFill>
                          <a:srgbClr val="FF0000"/>
                        </a:solidFill>
                        <a:latin typeface="Times New Roman"/>
                        <a:ea typeface="MS Mincho"/>
                      </a:endParaRPr>
                    </a:p>
                    <a:p>
                      <a:pPr algn="ctr">
                        <a:spcAft>
                          <a:spcPts val="0"/>
                        </a:spcAft>
                      </a:pPr>
                      <a:r>
                        <a:rPr lang="uk-UA" sz="1400" dirty="0" err="1" smtClean="0">
                          <a:solidFill>
                            <a:srgbClr val="FF0000"/>
                          </a:solidFill>
                          <a:latin typeface="Times New Roman"/>
                          <a:ea typeface="MS Mincho"/>
                        </a:rPr>
                        <a:t>Флюїдо-рідинно-твердофазна</a:t>
                      </a:r>
                      <a:endParaRPr lang="ru-RU" sz="1400" dirty="0">
                        <a:solidFill>
                          <a:srgbClr val="FF0000"/>
                        </a:solidFill>
                        <a:latin typeface="Courier New"/>
                        <a:ea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3639298" name="Rectangle 2"/>
          <p:cNvSpPr>
            <a:spLocks noChangeArrowheads="1"/>
          </p:cNvSpPr>
          <p:nvPr/>
        </p:nvSpPr>
        <p:spPr bwMode="auto">
          <a:xfrm>
            <a:off x="214282" y="2699089"/>
            <a:ext cx="7929586" cy="103105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7663" algn="l" defTabSz="914400" rtl="0" eaLnBrk="1" fontAlgn="base" latinLnBrk="0" hangingPunct="1">
              <a:lnSpc>
                <a:spcPct val="100000"/>
              </a:lnSpc>
              <a:spcBef>
                <a:spcPct val="0"/>
              </a:spcBef>
              <a:spcAft>
                <a:spcPct val="0"/>
              </a:spcAft>
              <a:buClrTx/>
              <a:buSzTx/>
              <a:buFontTx/>
              <a:buNone/>
              <a:tabLst/>
            </a:pPr>
            <a:r>
              <a:rPr lang="uk-UA" sz="1600" dirty="0" smtClean="0">
                <a:solidFill>
                  <a:srgbClr val="0000FF"/>
                </a:solidFill>
                <a:latin typeface="Times New Roman" pitchFamily="18" charset="0"/>
                <a:ea typeface="Times New Roman" pitchFamily="18" charset="0"/>
                <a:cs typeface="Times New Roman" pitchFamily="18" charset="0"/>
              </a:rPr>
              <a:t>Таблиця 1. Класифікація хроматографічних методів за агрегатним станом РФ і НФ</a:t>
            </a:r>
            <a:endParaRPr lang="ru-RU" sz="1600" dirty="0" smtClean="0">
              <a:solidFill>
                <a:srgbClr val="0000FF"/>
              </a:solidFill>
              <a:latin typeface="Times New Roman" pitchFamily="18" charset="0"/>
              <a:ea typeface="Times New Roman" pitchFamily="18" charset="0"/>
              <a:cs typeface="Times New Roman" pitchFamily="18" charset="0"/>
            </a:endParaRPr>
          </a:p>
          <a:p>
            <a:pPr marL="0" marR="0" lvl="0" indent="347663" algn="l" defTabSz="914400" rtl="0" eaLnBrk="0" fontAlgn="base" latinLnBrk="0" hangingPunct="0">
              <a:lnSpc>
                <a:spcPct val="100000"/>
              </a:lnSpc>
              <a:spcBef>
                <a:spcPct val="0"/>
              </a:spcBef>
              <a:spcAft>
                <a:spcPct val="0"/>
              </a:spcAft>
              <a:buClrTx/>
              <a:buSzTx/>
              <a:buFontTx/>
              <a:buNone/>
              <a:tabLst/>
            </a:pPr>
            <a:r>
              <a:rPr lang="uk-UA" sz="1500" dirty="0" smtClean="0">
                <a:latin typeface="Times New Roman" pitchFamily="18" charset="0"/>
                <a:ea typeface="Times New Roman" pitchFamily="18" charset="0"/>
                <a:cs typeface="Times New Roman" pitchFamily="18" charset="0"/>
              </a:rPr>
              <a:t>Газорідинна хроматографія на сьогодні ще не реалізована, </a:t>
            </a:r>
          </a:p>
          <a:p>
            <a:pPr marL="0" marR="0" lvl="0" indent="347663" algn="l" defTabSz="914400" rtl="0" eaLnBrk="0" fontAlgn="base" latinLnBrk="0" hangingPunct="0">
              <a:lnSpc>
                <a:spcPct val="100000"/>
              </a:lnSpc>
              <a:spcBef>
                <a:spcPct val="0"/>
              </a:spcBef>
              <a:spcAft>
                <a:spcPct val="0"/>
              </a:spcAft>
              <a:buClrTx/>
              <a:buSzTx/>
              <a:buFontTx/>
              <a:buNone/>
              <a:tabLst/>
            </a:pPr>
            <a:r>
              <a:rPr lang="uk-UA" sz="1500" dirty="0" smtClean="0">
                <a:latin typeface="Times New Roman" pitchFamily="18" charset="0"/>
                <a:ea typeface="Times New Roman" pitchFamily="18" charset="0"/>
                <a:cs typeface="Times New Roman" pitchFamily="18" charset="0"/>
              </a:rPr>
              <a:t>на практиці використовують лише </a:t>
            </a:r>
            <a:r>
              <a:rPr lang="uk-UA" sz="1500" dirty="0" err="1" smtClean="0">
                <a:latin typeface="Times New Roman" pitchFamily="18" charset="0"/>
                <a:ea typeface="Times New Roman" pitchFamily="18" charset="0"/>
                <a:cs typeface="Times New Roman" pitchFamily="18" charset="0"/>
              </a:rPr>
              <a:t>газо-рідинно-твердофазний</a:t>
            </a:r>
            <a:r>
              <a:rPr lang="uk-UA" sz="1500" dirty="0" smtClean="0">
                <a:latin typeface="Times New Roman" pitchFamily="18" charset="0"/>
                <a:ea typeface="Times New Roman" pitchFamily="18" charset="0"/>
                <a:cs typeface="Times New Roman" pitchFamily="18" charset="0"/>
              </a:rPr>
              <a:t> метод, коли стаціонарною фазою є твердий носій з нанесеною на його поверхню рідиною.</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2278</Words>
  <Application>Microsoft Office PowerPoint</Application>
  <PresentationFormat>Экран (4:3)</PresentationFormat>
  <Paragraphs>170</Paragraphs>
  <Slides>19</Slides>
  <Notes>1</Notes>
  <HiddenSlides>0</HiddenSlides>
  <MMClips>0</MMClips>
  <ScaleCrop>false</ScaleCrop>
  <HeadingPairs>
    <vt:vector size="8" baseType="variant">
      <vt:variant>
        <vt:lpstr>Использованные шрифты</vt:lpstr>
      </vt:variant>
      <vt:variant>
        <vt:i4>10</vt:i4>
      </vt:variant>
      <vt:variant>
        <vt:lpstr>Тема</vt:lpstr>
      </vt:variant>
      <vt:variant>
        <vt:i4>1</vt:i4>
      </vt:variant>
      <vt:variant>
        <vt:lpstr>Внедренные серверы OLE</vt:lpstr>
      </vt:variant>
      <vt:variant>
        <vt:i4>1</vt:i4>
      </vt:variant>
      <vt:variant>
        <vt:lpstr>Заголовки слайдов</vt:lpstr>
      </vt:variant>
      <vt:variant>
        <vt:i4>19</vt:i4>
      </vt:variant>
    </vt:vector>
  </HeadingPairs>
  <TitlesOfParts>
    <vt:vector size="31" baseType="lpstr">
      <vt:lpstr>Arial</vt:lpstr>
      <vt:lpstr>Arial Unicode MS</vt:lpstr>
      <vt:lpstr>Bookman Old Style</vt:lpstr>
      <vt:lpstr>Calibri</vt:lpstr>
      <vt:lpstr>Cambria</vt:lpstr>
      <vt:lpstr>Courier New</vt:lpstr>
      <vt:lpstr>MS Mincho</vt:lpstr>
      <vt:lpstr>Symbol</vt:lpstr>
      <vt:lpstr>Tahoma</vt:lpstr>
      <vt:lpstr>Times New Roman</vt:lpstr>
      <vt:lpstr>Тема Office</vt:lpstr>
      <vt:lpstr>Picture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 </cp:lastModifiedBy>
  <cp:revision>3</cp:revision>
  <dcterms:created xsi:type="dcterms:W3CDTF">2020-04-06T14:04:00Z</dcterms:created>
  <dcterms:modified xsi:type="dcterms:W3CDTF">2021-02-21T22:50:12Z</dcterms:modified>
</cp:coreProperties>
</file>