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2" r:id="rId1"/>
  </p:sldMasterIdLst>
  <p:notesMasterIdLst>
    <p:notesMasterId r:id="rId26"/>
  </p:notesMasterIdLst>
  <p:sldIdLst>
    <p:sldId id="270" r:id="rId2"/>
    <p:sldId id="256" r:id="rId3"/>
    <p:sldId id="257" r:id="rId4"/>
    <p:sldId id="258" r:id="rId5"/>
    <p:sldId id="271" r:id="rId6"/>
    <p:sldId id="259" r:id="rId7"/>
    <p:sldId id="260" r:id="rId8"/>
    <p:sldId id="272" r:id="rId9"/>
    <p:sldId id="273" r:id="rId10"/>
    <p:sldId id="274" r:id="rId11"/>
    <p:sldId id="275" r:id="rId12"/>
    <p:sldId id="263" r:id="rId13"/>
    <p:sldId id="276" r:id="rId14"/>
    <p:sldId id="264" r:id="rId15"/>
    <p:sldId id="277" r:id="rId16"/>
    <p:sldId id="265" r:id="rId17"/>
    <p:sldId id="278" r:id="rId18"/>
    <p:sldId id="266" r:id="rId19"/>
    <p:sldId id="279" r:id="rId20"/>
    <p:sldId id="267" r:id="rId21"/>
    <p:sldId id="280" r:id="rId22"/>
    <p:sldId id="268" r:id="rId23"/>
    <p:sldId id="281" r:id="rId24"/>
    <p:sldId id="269" r:id="rId25"/>
  </p:sldIdLst>
  <p:sldSz cx="19010313" cy="10693400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Noto Sans SC Regular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Noto Sans SC Regular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Noto Sans SC Regular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Noto Sans SC Regular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Noto Sans SC Regular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Noto Sans SC Regular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Noto Sans SC Regular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Noto Sans SC Regular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Noto Sans SC Regular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0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634" y="82"/>
      </p:cViewPr>
      <p:guideLst>
        <p:guide orient="horz" pos="2160"/>
        <p:guide pos="7044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2425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endParaRPr lang="en-US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endParaRPr lang="en-US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endParaRPr lang="en-US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fld id="{5552971D-D330-43D8-ACCB-E6050C0D08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40C79AE-3580-4E7E-A05E-6DD8B06D3F06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5113EE-DC94-42FE-B7AB-20AF7AF0BFA9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54400F3-9D50-4E53-AB04-4734FE50BDD0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625942-1F18-4CE4-AB93-A3105FCB5252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C132BE-6900-42CE-A93F-6B3DF2D14273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327AF9-BC43-47FC-B5FC-ABBA00236B9A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57A9DD-1130-41BB-A939-ECF285A239C2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3CCC5F-9D5C-4A1E-BFF0-14A6D5F44C48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C63EB4-ED01-4828-96FB-03F9B78CA89F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057E1F-DA54-4A9D-869E-68EF506F31C1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C8130A-1AF9-4607-84B9-B01DC3498951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7C531E-D492-427E-8DCC-95A415128ED3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9005362" cy="10690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8108" y="2917579"/>
            <a:ext cx="10627297" cy="2363109"/>
          </a:xfrm>
        </p:spPr>
        <p:txBody>
          <a:bodyPr anchor="b">
            <a:noAutofit/>
          </a:bodyPr>
          <a:lstStyle>
            <a:lvl1pPr algn="ctr">
              <a:defRPr sz="842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8108" y="5703142"/>
            <a:ext cx="10627297" cy="2059473"/>
          </a:xfrm>
        </p:spPr>
        <p:txBody>
          <a:bodyPr anchor="t">
            <a:normAutofit/>
          </a:bodyPr>
          <a:lstStyle>
            <a:lvl1pPr marL="0" indent="0" algn="ctr">
              <a:buNone/>
              <a:defRPr sz="3274">
                <a:solidFill>
                  <a:schemeClr val="tx1"/>
                </a:solidFill>
              </a:defRPr>
            </a:lvl1pPr>
            <a:lvl2pPr marL="71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25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38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51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64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77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990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702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447814" y="7855023"/>
            <a:ext cx="1399371" cy="435657"/>
          </a:xfrm>
        </p:spPr>
        <p:txBody>
          <a:bodyPr/>
          <a:lstStyle/>
          <a:p>
            <a:fld id="{C764DE79-268F-4C1A-8933-263129D2AF90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98107" y="7855023"/>
            <a:ext cx="8130893" cy="4356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966001" y="7855023"/>
            <a:ext cx="859404" cy="435657"/>
          </a:xfrm>
        </p:spPr>
        <p:txBody>
          <a:bodyPr/>
          <a:lstStyle/>
          <a:p>
            <a:fld id="{C3281029-6838-46DD-ABD0-E40ED8C59D5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4198109" y="5491915"/>
            <a:ext cx="1062729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543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847" y="7508481"/>
            <a:ext cx="14983822" cy="883691"/>
          </a:xfrm>
        </p:spPr>
        <p:txBody>
          <a:bodyPr anchor="b">
            <a:normAutofit/>
          </a:bodyPr>
          <a:lstStyle>
            <a:lvl1pPr algn="ctr">
              <a:defRPr sz="3742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23839" y="1623812"/>
            <a:ext cx="15757685" cy="5201485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95"/>
            </a:lvl1pPr>
            <a:lvl2pPr marL="712866" indent="0">
              <a:buNone/>
              <a:defRPr sz="2495"/>
            </a:lvl2pPr>
            <a:lvl3pPr marL="1425732" indent="0">
              <a:buNone/>
              <a:defRPr sz="2495"/>
            </a:lvl3pPr>
            <a:lvl4pPr marL="2138599" indent="0">
              <a:buNone/>
              <a:defRPr sz="2495"/>
            </a:lvl4pPr>
            <a:lvl5pPr marL="2851465" indent="0">
              <a:buNone/>
              <a:defRPr sz="2495"/>
            </a:lvl5pPr>
            <a:lvl6pPr marL="3564331" indent="0">
              <a:buNone/>
              <a:defRPr sz="2495"/>
            </a:lvl6pPr>
            <a:lvl7pPr marL="4277197" indent="0">
              <a:buNone/>
              <a:defRPr sz="2495"/>
            </a:lvl7pPr>
            <a:lvl8pPr marL="4990064" indent="0">
              <a:buNone/>
              <a:defRPr sz="2495"/>
            </a:lvl8pPr>
            <a:lvl9pPr marL="5702930" indent="0">
              <a:buNone/>
              <a:defRPr sz="249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9847" y="8392172"/>
            <a:ext cx="14983822" cy="769825"/>
          </a:xfrm>
        </p:spPr>
        <p:txBody>
          <a:bodyPr>
            <a:normAutofit/>
          </a:bodyPr>
          <a:lstStyle>
            <a:lvl1pPr marL="0" indent="0" algn="ctr">
              <a:buNone/>
              <a:defRPr sz="2183"/>
            </a:lvl1pPr>
            <a:lvl2pPr marL="712866" indent="0">
              <a:buNone/>
              <a:defRPr sz="1871"/>
            </a:lvl2pPr>
            <a:lvl3pPr marL="1425732" indent="0">
              <a:buNone/>
              <a:defRPr sz="1559"/>
            </a:lvl3pPr>
            <a:lvl4pPr marL="2138599" indent="0">
              <a:buNone/>
              <a:defRPr sz="1403"/>
            </a:lvl4pPr>
            <a:lvl5pPr marL="2851465" indent="0">
              <a:buNone/>
              <a:defRPr sz="1403"/>
            </a:lvl5pPr>
            <a:lvl6pPr marL="3564331" indent="0">
              <a:buNone/>
              <a:defRPr sz="1403"/>
            </a:lvl6pPr>
            <a:lvl7pPr marL="4277197" indent="0">
              <a:buNone/>
              <a:defRPr sz="1403"/>
            </a:lvl7pPr>
            <a:lvl8pPr marL="4990064" indent="0">
              <a:buNone/>
              <a:defRPr sz="1403"/>
            </a:lvl8pPr>
            <a:lvl9pPr marL="5702930" indent="0">
              <a:buNone/>
              <a:defRPr sz="140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2F05-BDF0-4DC8-8F1C-1FB8544CE76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38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049" y="1531399"/>
            <a:ext cx="14957418" cy="4607405"/>
          </a:xfrm>
        </p:spPr>
        <p:txBody>
          <a:bodyPr anchor="ctr">
            <a:normAutofit/>
          </a:bodyPr>
          <a:lstStyle>
            <a:lvl1pPr algn="ctr">
              <a:defRPr sz="498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3049" y="6772486"/>
            <a:ext cx="14957418" cy="23895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3118">
                <a:solidFill>
                  <a:schemeClr val="tx1"/>
                </a:solidFill>
              </a:defRPr>
            </a:lvl1pPr>
            <a:lvl2pPr marL="712866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2pPr>
            <a:lvl3pPr marL="1425732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3pPr>
            <a:lvl4pPr marL="2138599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4pPr>
            <a:lvl5pPr marL="2851465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5pPr>
            <a:lvl6pPr marL="3564331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6pPr>
            <a:lvl7pPr marL="4277197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7pPr>
            <a:lvl8pPr marL="499006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8pPr>
            <a:lvl9pPr marL="5702930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2F05-BDF0-4DC8-8F1C-1FB8544CE76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76969" y="6455644"/>
            <a:ext cx="1466828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871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5000" y="1531398"/>
            <a:ext cx="14495361" cy="3696486"/>
          </a:xfrm>
        </p:spPr>
        <p:txBody>
          <a:bodyPr anchor="ctr">
            <a:normAutofit/>
          </a:bodyPr>
          <a:lstStyle>
            <a:lvl1pPr algn="ctr">
              <a:defRPr sz="4989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611442" y="5227885"/>
            <a:ext cx="13782480" cy="910919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3118"/>
            </a:lvl1pPr>
            <a:lvl2pPr marL="712866" indent="0">
              <a:buFontTx/>
              <a:buNone/>
              <a:defRPr/>
            </a:lvl2pPr>
            <a:lvl3pPr marL="1425732" indent="0">
              <a:buFontTx/>
              <a:buNone/>
              <a:defRPr/>
            </a:lvl3pPr>
            <a:lvl4pPr marL="2138599" indent="0">
              <a:buFontTx/>
              <a:buNone/>
              <a:defRPr/>
            </a:lvl4pPr>
            <a:lvl5pPr marL="2851465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9847" y="6772486"/>
            <a:ext cx="14983822" cy="23895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3118">
                <a:solidFill>
                  <a:schemeClr val="tx1"/>
                </a:solidFill>
              </a:defRPr>
            </a:lvl1pPr>
            <a:lvl2pPr marL="712866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2pPr>
            <a:lvl3pPr marL="1425732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3pPr>
            <a:lvl4pPr marL="2138599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4pPr>
            <a:lvl5pPr marL="2851465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5pPr>
            <a:lvl6pPr marL="3564331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6pPr>
            <a:lvl7pPr marL="4277197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7pPr>
            <a:lvl8pPr marL="499006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8pPr>
            <a:lvl9pPr marL="5702930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2F05-BDF0-4DC8-8F1C-1FB8544CE76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344089" y="1372088"/>
            <a:ext cx="950516" cy="911817"/>
          </a:xfrm>
          <a:prstGeom prst="rect">
            <a:avLst/>
          </a:prstGeom>
        </p:spPr>
        <p:txBody>
          <a:bodyPr vert="horz" lIns="142577" tIns="71289" rIns="142577" bIns="71289" rtlCol="0" anchor="ctr">
            <a:noAutofit/>
          </a:bodyPr>
          <a:lstStyle/>
          <a:p>
            <a:pPr lvl="0"/>
            <a:r>
              <a:rPr lang="en-US" sz="1247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528411" y="4409383"/>
            <a:ext cx="950516" cy="911817"/>
          </a:xfrm>
          <a:prstGeom prst="rect">
            <a:avLst/>
          </a:prstGeom>
        </p:spPr>
        <p:txBody>
          <a:bodyPr vert="horz" lIns="142577" tIns="71289" rIns="142577" bIns="71289" rtlCol="0" anchor="ctr">
            <a:noAutofit/>
          </a:bodyPr>
          <a:lstStyle/>
          <a:p>
            <a:pPr lvl="0" algn="r"/>
            <a:r>
              <a:rPr lang="en-US" sz="12474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176969" y="6455644"/>
            <a:ext cx="1466828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459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849" y="5158936"/>
            <a:ext cx="14983825" cy="2290240"/>
          </a:xfrm>
        </p:spPr>
        <p:txBody>
          <a:bodyPr anchor="b">
            <a:normAutofit/>
          </a:bodyPr>
          <a:lstStyle>
            <a:lvl1pPr algn="l">
              <a:defRPr sz="498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9847" y="7449175"/>
            <a:ext cx="14983825" cy="1341587"/>
          </a:xfrm>
        </p:spPr>
        <p:txBody>
          <a:bodyPr anchor="t">
            <a:normAutofit/>
          </a:bodyPr>
          <a:lstStyle>
            <a:lvl1pPr marL="0" indent="0" algn="l">
              <a:buNone/>
              <a:defRPr sz="3118">
                <a:solidFill>
                  <a:schemeClr val="tx1"/>
                </a:solidFill>
              </a:defRPr>
            </a:lvl1pPr>
            <a:lvl2pPr marL="712866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2pPr>
            <a:lvl3pPr marL="1425732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3pPr>
            <a:lvl4pPr marL="2138599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4pPr>
            <a:lvl5pPr marL="2851465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5pPr>
            <a:lvl6pPr marL="3564331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6pPr>
            <a:lvl7pPr marL="4277197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7pPr>
            <a:lvl8pPr marL="499006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8pPr>
            <a:lvl9pPr marL="5702930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2F05-BDF0-4DC8-8F1C-1FB8544CE76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217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5000" y="1531398"/>
            <a:ext cx="14495361" cy="3498460"/>
          </a:xfrm>
        </p:spPr>
        <p:txBody>
          <a:bodyPr anchor="ctr">
            <a:normAutofit/>
          </a:bodyPr>
          <a:lstStyle>
            <a:lvl1pPr algn="ctr">
              <a:defRPr sz="4989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2019847" y="5674631"/>
            <a:ext cx="14983825" cy="1383013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742">
                <a:solidFill>
                  <a:schemeClr val="tx1"/>
                </a:solidFill>
              </a:defRPr>
            </a:lvl1pPr>
            <a:lvl2pPr marL="712866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2pPr>
            <a:lvl3pPr marL="1425732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3pPr>
            <a:lvl4pPr marL="2138599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4pPr>
            <a:lvl5pPr marL="2851465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5pPr>
            <a:lvl6pPr marL="3564331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6pPr>
            <a:lvl7pPr marL="4277197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7pPr>
            <a:lvl8pPr marL="499006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8pPr>
            <a:lvl9pPr marL="5702930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9847" y="7062925"/>
            <a:ext cx="14983825" cy="2099075"/>
          </a:xfrm>
        </p:spPr>
        <p:txBody>
          <a:bodyPr anchor="t">
            <a:normAutofit/>
          </a:bodyPr>
          <a:lstStyle>
            <a:lvl1pPr marL="0" indent="0" algn="l">
              <a:buNone/>
              <a:defRPr sz="2807">
                <a:solidFill>
                  <a:schemeClr val="tx1"/>
                </a:solidFill>
              </a:defRPr>
            </a:lvl1pPr>
            <a:lvl2pPr marL="712866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2pPr>
            <a:lvl3pPr marL="1425732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3pPr>
            <a:lvl4pPr marL="2138599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4pPr>
            <a:lvl5pPr marL="2851465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5pPr>
            <a:lvl6pPr marL="3564331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6pPr>
            <a:lvl7pPr marL="4277197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7pPr>
            <a:lvl8pPr marL="499006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8pPr>
            <a:lvl9pPr marL="5702930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2F05-BDF0-4DC8-8F1C-1FB8544CE76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344089" y="1372088"/>
            <a:ext cx="950516" cy="911817"/>
          </a:xfrm>
          <a:prstGeom prst="rect">
            <a:avLst/>
          </a:prstGeom>
        </p:spPr>
        <p:txBody>
          <a:bodyPr vert="horz" lIns="142577" tIns="71289" rIns="142577" bIns="71289" rtlCol="0" anchor="ctr">
            <a:noAutofit/>
          </a:bodyPr>
          <a:lstStyle/>
          <a:p>
            <a:pPr lvl="0"/>
            <a:r>
              <a:rPr lang="en-US" sz="1247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528411" y="4052922"/>
            <a:ext cx="950516" cy="911817"/>
          </a:xfrm>
          <a:prstGeom prst="rect">
            <a:avLst/>
          </a:prstGeom>
        </p:spPr>
        <p:txBody>
          <a:bodyPr vert="horz" lIns="142577" tIns="71289" rIns="142577" bIns="71289" rtlCol="0" anchor="ctr">
            <a:noAutofit/>
          </a:bodyPr>
          <a:lstStyle/>
          <a:p>
            <a:pPr lvl="0" algn="r"/>
            <a:r>
              <a:rPr lang="en-US" sz="12474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176969" y="5346700"/>
            <a:ext cx="1466828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24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847" y="1531398"/>
            <a:ext cx="14983822" cy="349846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2019847" y="5660373"/>
            <a:ext cx="14983825" cy="1311724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4366">
                <a:solidFill>
                  <a:schemeClr val="tx1"/>
                </a:solidFill>
              </a:defRPr>
            </a:lvl1pPr>
            <a:lvl2pPr marL="712866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2pPr>
            <a:lvl3pPr marL="1425732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3pPr>
            <a:lvl4pPr marL="2138599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4pPr>
            <a:lvl5pPr marL="2851465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5pPr>
            <a:lvl6pPr marL="3564331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6pPr>
            <a:lvl7pPr marL="4277197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7pPr>
            <a:lvl8pPr marL="499006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8pPr>
            <a:lvl9pPr marL="5702930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9846" y="6970512"/>
            <a:ext cx="14983828" cy="2191487"/>
          </a:xfrm>
        </p:spPr>
        <p:txBody>
          <a:bodyPr anchor="t">
            <a:normAutofit/>
          </a:bodyPr>
          <a:lstStyle>
            <a:lvl1pPr marL="0" indent="0" algn="l">
              <a:buNone/>
              <a:defRPr sz="2807">
                <a:solidFill>
                  <a:schemeClr val="tx1"/>
                </a:solidFill>
              </a:defRPr>
            </a:lvl1pPr>
            <a:lvl2pPr marL="712866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2pPr>
            <a:lvl3pPr marL="1425732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3pPr>
            <a:lvl4pPr marL="2138599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4pPr>
            <a:lvl5pPr marL="2851465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5pPr>
            <a:lvl6pPr marL="3564331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6pPr>
            <a:lvl7pPr marL="4277197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7pPr>
            <a:lvl8pPr marL="499006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8pPr>
            <a:lvl9pPr marL="5702930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2F05-BDF0-4DC8-8F1C-1FB8544CE76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76969" y="5346700"/>
            <a:ext cx="1466828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158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4D49-4504-4BFC-BF6A-F6F5799DEDA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76969" y="3775693"/>
            <a:ext cx="1466828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56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032200" y="1531397"/>
            <a:ext cx="2948368" cy="763060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9843" y="1531398"/>
            <a:ext cx="11589906" cy="7630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49B3-1322-4F17-BCF7-28245D70B4E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820975" y="1544602"/>
            <a:ext cx="0" cy="7604196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81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176969" y="3775693"/>
            <a:ext cx="1466828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1998-0F9C-46C1-A07C-7CA9F6826DD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89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1986" y="2732767"/>
            <a:ext cx="12721392" cy="2841772"/>
          </a:xfrm>
        </p:spPr>
        <p:txBody>
          <a:bodyPr anchor="b">
            <a:normAutofit/>
          </a:bodyPr>
          <a:lstStyle>
            <a:lvl1pPr algn="ctr">
              <a:defRPr sz="686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1983" y="5996992"/>
            <a:ext cx="12721395" cy="1488386"/>
          </a:xfrm>
        </p:spPr>
        <p:txBody>
          <a:bodyPr anchor="t">
            <a:normAutofit/>
          </a:bodyPr>
          <a:lstStyle>
            <a:lvl1pPr marL="0" indent="0" algn="ctr">
              <a:buNone/>
              <a:defRPr sz="3742">
                <a:solidFill>
                  <a:schemeClr val="tx1"/>
                </a:solidFill>
              </a:defRPr>
            </a:lvl1pPr>
            <a:lvl2pPr marL="712866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2pPr>
            <a:lvl3pPr marL="1425732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3pPr>
            <a:lvl4pPr marL="2138599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4pPr>
            <a:lvl5pPr marL="2851465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5pPr>
            <a:lvl6pPr marL="3564331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6pPr>
            <a:lvl7pPr marL="4277197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7pPr>
            <a:lvl8pPr marL="4990064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8pPr>
            <a:lvl9pPr marL="5702930" indent="0">
              <a:buNone/>
              <a:defRPr sz="21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236D-9844-4C75-8738-716A6DE0AD9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3138328" y="5785764"/>
            <a:ext cx="1272870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63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176969" y="3775693"/>
            <a:ext cx="1466828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24598" y="3992203"/>
            <a:ext cx="7356991" cy="516134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38229" y="3992203"/>
            <a:ext cx="7356991" cy="516134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218B-7155-4803-955B-7484E86E123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709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9846" y="4145342"/>
            <a:ext cx="7356991" cy="898542"/>
          </a:xfrm>
        </p:spPr>
        <p:txBody>
          <a:bodyPr anchor="b">
            <a:noAutofit/>
          </a:bodyPr>
          <a:lstStyle>
            <a:lvl1pPr marL="0" indent="0">
              <a:buNone/>
              <a:defRPr sz="4366" b="0">
                <a:solidFill>
                  <a:schemeClr val="accent1"/>
                </a:solidFill>
              </a:defRPr>
            </a:lvl1pPr>
            <a:lvl2pPr marL="712866" indent="0">
              <a:buNone/>
              <a:defRPr sz="3118" b="1"/>
            </a:lvl2pPr>
            <a:lvl3pPr marL="1425732" indent="0">
              <a:buNone/>
              <a:defRPr sz="2807" b="1"/>
            </a:lvl3pPr>
            <a:lvl4pPr marL="2138599" indent="0">
              <a:buNone/>
              <a:defRPr sz="2495" b="1"/>
            </a:lvl4pPr>
            <a:lvl5pPr marL="2851465" indent="0">
              <a:buNone/>
              <a:defRPr sz="2495" b="1"/>
            </a:lvl5pPr>
            <a:lvl6pPr marL="3564331" indent="0">
              <a:buNone/>
              <a:defRPr sz="2495" b="1"/>
            </a:lvl6pPr>
            <a:lvl7pPr marL="4277197" indent="0">
              <a:buNone/>
              <a:defRPr sz="2495" b="1"/>
            </a:lvl7pPr>
            <a:lvl8pPr marL="4990064" indent="0">
              <a:buNone/>
              <a:defRPr sz="2495" b="1"/>
            </a:lvl8pPr>
            <a:lvl9pPr marL="5702930" indent="0">
              <a:buNone/>
              <a:defRPr sz="249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9846" y="5057087"/>
            <a:ext cx="7356991" cy="4104914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37179" y="4145342"/>
            <a:ext cx="7356991" cy="898542"/>
          </a:xfrm>
        </p:spPr>
        <p:txBody>
          <a:bodyPr anchor="b">
            <a:noAutofit/>
          </a:bodyPr>
          <a:lstStyle>
            <a:lvl1pPr marL="0" indent="0">
              <a:buNone/>
              <a:defRPr sz="4366" b="0">
                <a:solidFill>
                  <a:schemeClr val="accent1"/>
                </a:solidFill>
              </a:defRPr>
            </a:lvl1pPr>
            <a:lvl2pPr marL="712866" indent="0">
              <a:buNone/>
              <a:defRPr sz="3118" b="1"/>
            </a:lvl2pPr>
            <a:lvl3pPr marL="1425732" indent="0">
              <a:buNone/>
              <a:defRPr sz="2807" b="1"/>
            </a:lvl3pPr>
            <a:lvl4pPr marL="2138599" indent="0">
              <a:buNone/>
              <a:defRPr sz="2495" b="1"/>
            </a:lvl4pPr>
            <a:lvl5pPr marL="2851465" indent="0">
              <a:buNone/>
              <a:defRPr sz="2495" b="1"/>
            </a:lvl5pPr>
            <a:lvl6pPr marL="3564331" indent="0">
              <a:buNone/>
              <a:defRPr sz="2495" b="1"/>
            </a:lvl6pPr>
            <a:lvl7pPr marL="4277197" indent="0">
              <a:buNone/>
              <a:defRPr sz="2495" b="1"/>
            </a:lvl7pPr>
            <a:lvl8pPr marL="4990064" indent="0">
              <a:buNone/>
              <a:defRPr sz="2495" b="1"/>
            </a:lvl8pPr>
            <a:lvl9pPr marL="5702930" indent="0">
              <a:buNone/>
              <a:defRPr sz="249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37179" y="5057087"/>
            <a:ext cx="7356991" cy="4104914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D3AD-AA3E-416B-86B0-B73781B90E3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2176969" y="3775693"/>
            <a:ext cx="1466828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109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BCF09-F663-4561-A5B6-95BC43E9792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76969" y="3775693"/>
            <a:ext cx="1466828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164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DE8A-E7DE-40CB-98D7-87B66F1F5DD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21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369" y="2165084"/>
            <a:ext cx="5797982" cy="2138680"/>
          </a:xfrm>
        </p:spPr>
        <p:txBody>
          <a:bodyPr anchor="b">
            <a:normAutofit/>
          </a:bodyPr>
          <a:lstStyle>
            <a:lvl1pPr algn="ctr">
              <a:defRPr sz="3742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9030" y="1531397"/>
            <a:ext cx="8528237" cy="7630602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7369" y="4726216"/>
            <a:ext cx="5797982" cy="3802104"/>
          </a:xfrm>
        </p:spPr>
        <p:txBody>
          <a:bodyPr anchor="t">
            <a:normAutofit/>
          </a:bodyPr>
          <a:lstStyle>
            <a:lvl1pPr marL="0" indent="0" algn="ctr">
              <a:buNone/>
              <a:defRPr sz="2495"/>
            </a:lvl1pPr>
            <a:lvl2pPr marL="712866" indent="0">
              <a:buNone/>
              <a:defRPr sz="1871"/>
            </a:lvl2pPr>
            <a:lvl3pPr marL="1425732" indent="0">
              <a:buNone/>
              <a:defRPr sz="1559"/>
            </a:lvl3pPr>
            <a:lvl4pPr marL="2138599" indent="0">
              <a:buNone/>
              <a:defRPr sz="1403"/>
            </a:lvl4pPr>
            <a:lvl5pPr marL="2851465" indent="0">
              <a:buNone/>
              <a:defRPr sz="1403"/>
            </a:lvl5pPr>
            <a:lvl6pPr marL="3564331" indent="0">
              <a:buNone/>
              <a:defRPr sz="1403"/>
            </a:lvl6pPr>
            <a:lvl7pPr marL="4277197" indent="0">
              <a:buNone/>
              <a:defRPr sz="1403"/>
            </a:lvl7pPr>
            <a:lvl8pPr marL="4990064" indent="0">
              <a:buNone/>
              <a:defRPr sz="1403"/>
            </a:lvl8pPr>
            <a:lvl9pPr marL="5702930" indent="0">
              <a:buNone/>
              <a:defRPr sz="140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E6D4-B7F2-4081-8D37-2AD68765E33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176969" y="4541394"/>
            <a:ext cx="547996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508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844" y="2937382"/>
            <a:ext cx="9732519" cy="2138680"/>
          </a:xfrm>
        </p:spPr>
        <p:txBody>
          <a:bodyPr anchor="b">
            <a:normAutofit/>
          </a:bodyPr>
          <a:lstStyle>
            <a:lvl1pPr algn="ctr">
              <a:defRPr sz="436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621824" y="1623813"/>
            <a:ext cx="4776508" cy="7445775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95"/>
            </a:lvl1pPr>
            <a:lvl2pPr marL="712866" indent="0">
              <a:buNone/>
              <a:defRPr sz="2495"/>
            </a:lvl2pPr>
            <a:lvl3pPr marL="1425732" indent="0">
              <a:buNone/>
              <a:defRPr sz="2495"/>
            </a:lvl3pPr>
            <a:lvl4pPr marL="2138599" indent="0">
              <a:buNone/>
              <a:defRPr sz="2495"/>
            </a:lvl4pPr>
            <a:lvl5pPr marL="2851465" indent="0">
              <a:buNone/>
              <a:defRPr sz="2495"/>
            </a:lvl5pPr>
            <a:lvl6pPr marL="3564331" indent="0">
              <a:buNone/>
              <a:defRPr sz="2495"/>
            </a:lvl6pPr>
            <a:lvl7pPr marL="4277197" indent="0">
              <a:buNone/>
              <a:defRPr sz="2495"/>
            </a:lvl7pPr>
            <a:lvl8pPr marL="4990064" indent="0">
              <a:buNone/>
              <a:defRPr sz="2495"/>
            </a:lvl8pPr>
            <a:lvl9pPr marL="5702930" indent="0">
              <a:buNone/>
              <a:defRPr sz="249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9844" y="5076063"/>
            <a:ext cx="9732519" cy="2851573"/>
          </a:xfrm>
        </p:spPr>
        <p:txBody>
          <a:bodyPr anchor="t">
            <a:normAutofit/>
          </a:bodyPr>
          <a:lstStyle>
            <a:lvl1pPr marL="0" indent="0" algn="ctr">
              <a:buNone/>
              <a:defRPr sz="2807"/>
            </a:lvl1pPr>
            <a:lvl2pPr marL="712866" indent="0">
              <a:buNone/>
              <a:defRPr sz="1871"/>
            </a:lvl2pPr>
            <a:lvl3pPr marL="1425732" indent="0">
              <a:buNone/>
              <a:defRPr sz="1559"/>
            </a:lvl3pPr>
            <a:lvl4pPr marL="2138599" indent="0">
              <a:buNone/>
              <a:defRPr sz="1403"/>
            </a:lvl4pPr>
            <a:lvl5pPr marL="2851465" indent="0">
              <a:buNone/>
              <a:defRPr sz="1403"/>
            </a:lvl5pPr>
            <a:lvl6pPr marL="3564331" indent="0">
              <a:buNone/>
              <a:defRPr sz="1403"/>
            </a:lvl6pPr>
            <a:lvl7pPr marL="4277197" indent="0">
              <a:buNone/>
              <a:defRPr sz="1403"/>
            </a:lvl7pPr>
            <a:lvl8pPr marL="4990064" indent="0">
              <a:buNone/>
              <a:defRPr sz="1403"/>
            </a:lvl8pPr>
            <a:lvl9pPr marL="5702930" indent="0">
              <a:buNone/>
              <a:defRPr sz="140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B268-EDC6-4EA3-96A3-FDCA44E5D46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86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9005362" cy="1069061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849" y="1531399"/>
            <a:ext cx="14970615" cy="2033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9847" y="3986920"/>
            <a:ext cx="14970615" cy="51750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530348" y="9307219"/>
            <a:ext cx="2495104" cy="4356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9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64DE79-268F-4C1A-8933-263129D2AF90}" type="datetimeFigureOut">
              <a:rPr lang="en-US" smtClean="0"/>
              <a:t>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847" y="9307219"/>
            <a:ext cx="11391687" cy="4356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59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144268" y="9307219"/>
            <a:ext cx="846197" cy="4356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9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71B2F05-BDF0-4DC8-8F1C-1FB8544CE76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84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712866" rtl="0" eaLnBrk="1" latinLnBrk="0" hangingPunct="1">
        <a:spcBef>
          <a:spcPct val="0"/>
        </a:spcBef>
        <a:buNone/>
        <a:defRPr sz="686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45541" indent="-445541" algn="l" defTabSz="712866" rtl="0" eaLnBrk="1" latinLnBrk="0" hangingPunct="1">
        <a:spcBef>
          <a:spcPct val="20000"/>
        </a:spcBef>
        <a:spcAft>
          <a:spcPts val="936"/>
        </a:spcAft>
        <a:buClr>
          <a:schemeClr val="accent1"/>
        </a:buClr>
        <a:buSzPct val="115000"/>
        <a:buFont typeface="Arial"/>
        <a:buChar char="•"/>
        <a:defRPr sz="374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1158408" indent="-445541" algn="l" defTabSz="712866" rtl="0" eaLnBrk="1" latinLnBrk="0" hangingPunct="1">
        <a:spcBef>
          <a:spcPct val="20000"/>
        </a:spcBef>
        <a:spcAft>
          <a:spcPts val="936"/>
        </a:spcAft>
        <a:buClr>
          <a:schemeClr val="accent1"/>
        </a:buClr>
        <a:buSzPct val="115000"/>
        <a:buFont typeface="Arial"/>
        <a:buChar char="•"/>
        <a:defRPr sz="311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871274" indent="-445541" algn="l" defTabSz="712866" rtl="0" eaLnBrk="1" latinLnBrk="0" hangingPunct="1">
        <a:spcBef>
          <a:spcPct val="20000"/>
        </a:spcBef>
        <a:spcAft>
          <a:spcPts val="936"/>
        </a:spcAft>
        <a:buClr>
          <a:schemeClr val="accent1"/>
        </a:buClr>
        <a:buSzPct val="115000"/>
        <a:buFont typeface="Arial"/>
        <a:buChar char="•"/>
        <a:defRPr sz="280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2405924" indent="-267325" algn="l" defTabSz="712866" rtl="0" eaLnBrk="1" latinLnBrk="0" hangingPunct="1">
        <a:spcBef>
          <a:spcPct val="20000"/>
        </a:spcBef>
        <a:spcAft>
          <a:spcPts val="936"/>
        </a:spcAft>
        <a:buClr>
          <a:schemeClr val="accent1"/>
        </a:buClr>
        <a:buSzPct val="115000"/>
        <a:buFont typeface="Arial"/>
        <a:buChar char="•"/>
        <a:defRPr sz="249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3118790" indent="-267325" algn="l" defTabSz="712866" rtl="0" eaLnBrk="1" latinLnBrk="0" hangingPunct="1">
        <a:spcBef>
          <a:spcPct val="20000"/>
        </a:spcBef>
        <a:spcAft>
          <a:spcPts val="936"/>
        </a:spcAft>
        <a:buClr>
          <a:schemeClr val="accent1"/>
        </a:buClr>
        <a:buSzPct val="115000"/>
        <a:buFont typeface="Arial"/>
        <a:buChar char="•"/>
        <a:defRPr sz="218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920764" indent="-356433" algn="l" defTabSz="712866" rtl="0" eaLnBrk="1" latinLnBrk="0" hangingPunct="1">
        <a:spcBef>
          <a:spcPct val="20000"/>
        </a:spcBef>
        <a:spcAft>
          <a:spcPts val="936"/>
        </a:spcAft>
        <a:buClr>
          <a:schemeClr val="accent1"/>
        </a:buClr>
        <a:buSzPct val="115000"/>
        <a:buFont typeface="Arial"/>
        <a:buChar char="•"/>
        <a:defRPr sz="218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4633631" indent="-356433" algn="l" defTabSz="712866" rtl="0" eaLnBrk="1" latinLnBrk="0" hangingPunct="1">
        <a:spcBef>
          <a:spcPct val="20000"/>
        </a:spcBef>
        <a:spcAft>
          <a:spcPts val="936"/>
        </a:spcAft>
        <a:buClr>
          <a:schemeClr val="accent1"/>
        </a:buClr>
        <a:buSzPct val="115000"/>
        <a:buFont typeface="Arial"/>
        <a:buChar char="•"/>
        <a:defRPr sz="218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5346497" indent="-356433" algn="l" defTabSz="712866" rtl="0" eaLnBrk="1" latinLnBrk="0" hangingPunct="1">
        <a:spcBef>
          <a:spcPct val="20000"/>
        </a:spcBef>
        <a:spcAft>
          <a:spcPts val="936"/>
        </a:spcAft>
        <a:buClr>
          <a:schemeClr val="accent1"/>
        </a:buClr>
        <a:buSzPct val="115000"/>
        <a:buFont typeface="Arial"/>
        <a:buChar char="•"/>
        <a:defRPr sz="218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6059363" indent="-356433" algn="l" defTabSz="712866" rtl="0" eaLnBrk="1" latinLnBrk="0" hangingPunct="1">
        <a:spcBef>
          <a:spcPct val="20000"/>
        </a:spcBef>
        <a:spcAft>
          <a:spcPts val="936"/>
        </a:spcAft>
        <a:buClr>
          <a:schemeClr val="accent1"/>
        </a:buClr>
        <a:buSzPct val="115000"/>
        <a:buFont typeface="Arial"/>
        <a:buChar char="•"/>
        <a:defRPr sz="218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2866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1pPr>
      <a:lvl2pPr marL="712866" algn="l" defTabSz="712866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2pPr>
      <a:lvl3pPr marL="1425732" algn="l" defTabSz="712866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3pPr>
      <a:lvl4pPr marL="2138599" algn="l" defTabSz="712866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4pPr>
      <a:lvl5pPr marL="2851465" algn="l" defTabSz="712866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5pPr>
      <a:lvl6pPr marL="3564331" algn="l" defTabSz="712866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6pPr>
      <a:lvl7pPr marL="4277197" algn="l" defTabSz="712866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7pPr>
      <a:lvl8pPr marL="4990064" algn="l" defTabSz="712866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8pPr>
      <a:lvl9pPr marL="5702930" algn="l" defTabSz="712866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9847" y="1170236"/>
            <a:ext cx="14970615" cy="144016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7</a:t>
            </a:r>
            <a:b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Кінетика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реакцій за участю комплексних </a:t>
            </a:r>
            <a:r>
              <a:rPr lang="uk-UA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9847" y="2610396"/>
            <a:ext cx="14970615" cy="65516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pPr marL="0" indent="0" algn="just"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Швидкість хімічних реакцій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комплексоутворення</a:t>
            </a:r>
            <a:endPara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2867" lvl="1" indent="0" algn="just">
              <a:buNone/>
            </a:pPr>
            <a:r>
              <a:rPr lang="uk-UA" sz="257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 температурного чинника</a:t>
            </a:r>
          </a:p>
          <a:p>
            <a:pPr marL="712867" lvl="1" indent="0" algn="just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-Каталізатори при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комплексоутворенні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Стійкість комплексних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(лабільні та інертні комплекси).</a:t>
            </a:r>
          </a:p>
          <a:p>
            <a:pPr marL="0" indent="0" algn="just"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Хімічні реакції за участю комплексних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AutoNum type="arabicPeriod"/>
            </a:pPr>
            <a:endPara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9612" y="4896620"/>
            <a:ext cx="3876969" cy="40050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491" y="8598669"/>
            <a:ext cx="12017326" cy="69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74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986213" y="2610396"/>
            <a:ext cx="15838234" cy="66247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45541" indent="-445541" algn="l" defTabSz="712866" rtl="0" eaLnBrk="1" latinLnBrk="0" hangingPunct="1">
              <a:spcBef>
                <a:spcPct val="20000"/>
              </a:spcBef>
              <a:spcAft>
                <a:spcPts val="936"/>
              </a:spcAft>
              <a:buClr>
                <a:schemeClr val="accent1"/>
              </a:buClr>
              <a:buSzPct val="115000"/>
              <a:buFont typeface="Arial"/>
              <a:buChar char="•"/>
              <a:defRPr sz="3742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1158408" indent="-445541" algn="l" defTabSz="712866" rtl="0" eaLnBrk="1" latinLnBrk="0" hangingPunct="1">
              <a:spcBef>
                <a:spcPct val="20000"/>
              </a:spcBef>
              <a:spcAft>
                <a:spcPts val="936"/>
              </a:spcAft>
              <a:buClr>
                <a:schemeClr val="accent1"/>
              </a:buClr>
              <a:buSzPct val="115000"/>
              <a:buFont typeface="Arial"/>
              <a:buChar char="•"/>
              <a:defRPr sz="3118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871274" indent="-445541" algn="l" defTabSz="712866" rtl="0" eaLnBrk="1" latinLnBrk="0" hangingPunct="1">
              <a:spcBef>
                <a:spcPct val="20000"/>
              </a:spcBef>
              <a:spcAft>
                <a:spcPts val="936"/>
              </a:spcAft>
              <a:buClr>
                <a:schemeClr val="accent1"/>
              </a:buClr>
              <a:buSzPct val="115000"/>
              <a:buFont typeface="Arial"/>
              <a:buChar char="•"/>
              <a:defRPr sz="2807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2405924" indent="-267325" algn="l" defTabSz="712866" rtl="0" eaLnBrk="1" latinLnBrk="0" hangingPunct="1">
              <a:spcBef>
                <a:spcPct val="20000"/>
              </a:spcBef>
              <a:spcAft>
                <a:spcPts val="936"/>
              </a:spcAft>
              <a:buClr>
                <a:schemeClr val="accent1"/>
              </a:buClr>
              <a:buSzPct val="115000"/>
              <a:buFont typeface="Arial"/>
              <a:buChar char="•"/>
              <a:defRPr sz="2495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3118790" indent="-267325" algn="l" defTabSz="712866" rtl="0" eaLnBrk="1" latinLnBrk="0" hangingPunct="1">
              <a:spcBef>
                <a:spcPct val="20000"/>
              </a:spcBef>
              <a:spcAft>
                <a:spcPts val="936"/>
              </a:spcAft>
              <a:buClr>
                <a:schemeClr val="accent1"/>
              </a:buClr>
              <a:buSzPct val="115000"/>
              <a:buFont typeface="Arial"/>
              <a:buChar char="•"/>
              <a:defRPr sz="2183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3920764" indent="-356433" algn="l" defTabSz="712866" rtl="0" eaLnBrk="1" latinLnBrk="0" hangingPunct="1">
              <a:spcBef>
                <a:spcPct val="20000"/>
              </a:spcBef>
              <a:spcAft>
                <a:spcPts val="936"/>
              </a:spcAft>
              <a:buClr>
                <a:schemeClr val="accent1"/>
              </a:buClr>
              <a:buSzPct val="115000"/>
              <a:buFont typeface="Arial"/>
              <a:buChar char="•"/>
              <a:defRPr sz="2183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4633631" indent="-356433" algn="l" defTabSz="712866" rtl="0" eaLnBrk="1" latinLnBrk="0" hangingPunct="1">
              <a:spcBef>
                <a:spcPct val="20000"/>
              </a:spcBef>
              <a:spcAft>
                <a:spcPts val="936"/>
              </a:spcAft>
              <a:buClr>
                <a:schemeClr val="accent1"/>
              </a:buClr>
              <a:buSzPct val="115000"/>
              <a:buFont typeface="Arial"/>
              <a:buChar char="•"/>
              <a:defRPr sz="2183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5346497" indent="-356433" algn="l" defTabSz="712866" rtl="0" eaLnBrk="1" latinLnBrk="0" hangingPunct="1">
              <a:spcBef>
                <a:spcPct val="20000"/>
              </a:spcBef>
              <a:spcAft>
                <a:spcPts val="936"/>
              </a:spcAft>
              <a:buClr>
                <a:schemeClr val="accent1"/>
              </a:buClr>
              <a:buSzPct val="115000"/>
              <a:buFont typeface="Arial"/>
              <a:buChar char="•"/>
              <a:defRPr sz="2183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6059363" indent="-356433" algn="l" defTabSz="712866" rtl="0" eaLnBrk="1" latinLnBrk="0" hangingPunct="1">
              <a:spcBef>
                <a:spcPct val="20000"/>
              </a:spcBef>
              <a:spcAft>
                <a:spcPts val="936"/>
              </a:spcAft>
              <a:buClr>
                <a:schemeClr val="accent1"/>
              </a:buClr>
              <a:buSzPct val="115000"/>
              <a:buFont typeface="Arial"/>
              <a:buChar char="•"/>
              <a:defRPr sz="2183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buFont typeface="Arial"/>
              <a:buNone/>
            </a:pPr>
            <a:endParaRPr lang="uk-UA" altLang="en-US" sz="3200" dirty="0" smtClean="0">
              <a:latin typeface="Times New Roman" panose="02020603050405020304" pitchFamily="18" charset="0"/>
            </a:endParaRPr>
          </a:p>
          <a:p>
            <a:pPr marL="0" indent="0" fontAlgn="auto">
              <a:lnSpc>
                <a:spcPct val="100000"/>
              </a:lnSpc>
              <a:buFont typeface="Arial"/>
              <a:buNone/>
            </a:pPr>
            <a:endParaRPr lang="uk-UA" altLang="en-US" sz="3200" dirty="0">
              <a:latin typeface="Times New Roman" panose="02020603050405020304" pitchFamily="18" charset="0"/>
            </a:endParaRPr>
          </a:p>
          <a:p>
            <a:pPr marL="79419" indent="0" fontAlgn="auto">
              <a:lnSpc>
                <a:spcPct val="100000"/>
              </a:lnSpc>
              <a:spcBef>
                <a:spcPts val="817"/>
              </a:spcBef>
              <a:buFont typeface="Arial"/>
              <a:buNone/>
            </a:pPr>
            <a:r>
              <a:rPr lang="en-US" altLang="en-US" sz="3200" dirty="0" err="1" smtClean="0">
                <a:latin typeface="Times New Roman" panose="02020603050405020304" pitchFamily="18" charset="0"/>
              </a:rPr>
              <a:t>Ці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реакції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називаються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latin typeface="Times New Roman" panose="02020603050405020304" pitchFamily="18" charset="0"/>
              </a:rPr>
              <a:t>транс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-розщепленням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або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latin typeface="Times New Roman" panose="02020603050405020304" pitchFamily="18" charset="0"/>
              </a:rPr>
              <a:t>транс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-елімінуванням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.</a:t>
            </a:r>
            <a:r>
              <a:rPr lang="uk-UA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Вони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були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детально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досліджені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С.Йоргенсеном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і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названі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його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ім’ям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.</a:t>
            </a:r>
          </a:p>
          <a:p>
            <a:pPr marL="0" indent="0" fontAlgn="auto">
              <a:lnSpc>
                <a:spcPct val="100000"/>
              </a:lnSpc>
              <a:buFont typeface="Arial"/>
              <a:buNone/>
            </a:pPr>
            <a:endParaRPr lang="en-US" sz="3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580" y="2517050"/>
            <a:ext cx="9431516" cy="153350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923393" y="1098228"/>
            <a:ext cx="15286619" cy="1752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Йоргенсена</a:t>
            </a:r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Суть правила в тому, що при дії на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тетрааміно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-комплекси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Pt(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ІІ) складу [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зовнішньосферного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аніона Х– або кислоти НХ утворюються комплекси складу [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транс-будови: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592" y="5202684"/>
            <a:ext cx="9518092" cy="185562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986212" y="7168238"/>
            <a:ext cx="15223799" cy="1151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комплекс транс-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дихлордиамін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платини (ІІ) [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PtCl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обробити  надлишком якогось іншого аміну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утвориться транс-форма змішаного 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амінокомплексу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uk-UA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652" y="8100971"/>
            <a:ext cx="8064896" cy="174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82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3844" y="1242244"/>
            <a:ext cx="14970615" cy="574941"/>
          </a:xfrm>
        </p:spPr>
        <p:txBody>
          <a:bodyPr>
            <a:noAutofit/>
          </a:bodyPr>
          <a:lstStyle/>
          <a:p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Транс-вплив згідно принципу </a:t>
            </a:r>
            <a:r>
              <a:rPr lang="uk-UA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Черняєва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0261" y="2034332"/>
            <a:ext cx="16417824" cy="712767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Черняєвим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1926 р. експериментально  встановлено закономірність транс-впливу. Суть його полягає в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тому,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міцність  зв’язку між лігандами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іонами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комплексоутворювачами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(центральними  атомами) залежить не тільки від природи центрального атому, але і від природи  ліганду, який знаходиться в транс-положенні по відношенню до першого  ліганду.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транс-ліганду має основне значення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відносної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міцності  зв’язку з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комплексоутворювачем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тієї чи іншої групи атомів. Вивчення ступеня  транс-впливу одних лігандів на інші надало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 одержати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 лігандів у  порядку зменшення транс-активності:</a:t>
            </a:r>
          </a:p>
          <a:p>
            <a:pPr marL="0" indent="0" algn="just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ctr">
              <a:buNone/>
            </a:pPr>
            <a:r>
              <a:rPr lang="uk-UA" sz="39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Чим </a:t>
            </a:r>
            <a:r>
              <a:rPr lang="uk-UA" sz="3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вища транс-активність ліганду, тим менша міцність зв’язку з  </a:t>
            </a:r>
            <a:r>
              <a:rPr lang="uk-UA" sz="3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комплексоутворювачем</a:t>
            </a:r>
            <a:r>
              <a:rPr lang="uk-UA" sz="3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його транс-партнера, що сприяє полегшенню його  заміщення іншими лігандами</a:t>
            </a:r>
            <a:r>
              <a:rPr lang="uk-UA" sz="39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9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356" y="6354812"/>
            <a:ext cx="15409713" cy="94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1368252" y="852892"/>
            <a:ext cx="16129792" cy="837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536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marL="16934" indent="508025" algn="just">
              <a:lnSpc>
                <a:spcPct val="129000"/>
              </a:lnSpc>
              <a:spcBef>
                <a:spcPts val="133"/>
              </a:spcBef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Так, якщо взяти комплекс [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PtCl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]Cl,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молекула аміаку, що  розташована на одній діагоналі з хлоридом, більш рухлива, ніж дві інші  молекули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амоніаку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Взаємодія такого комплексу з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приводить до утворення  тільки транс-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ізомера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6934" indent="508025" algn="just">
              <a:lnSpc>
                <a:spcPct val="129000"/>
              </a:lnSpc>
              <a:spcBef>
                <a:spcPts val="133"/>
              </a:spcBef>
            </a:pPr>
            <a:endParaRPr lang="uk-UA" altLang="en-US" sz="2800" dirty="0" smtClean="0">
              <a:latin typeface="Times New Roman" panose="02020603050405020304" pitchFamily="18" charset="0"/>
            </a:endParaRPr>
          </a:p>
          <a:p>
            <a:pPr marL="16934" indent="508025" algn="just">
              <a:lnSpc>
                <a:spcPct val="129000"/>
              </a:lnSpc>
              <a:spcBef>
                <a:spcPts val="133"/>
              </a:spcBef>
            </a:pPr>
            <a:endParaRPr lang="uk-UA" altLang="en-US" sz="2800" dirty="0">
              <a:latin typeface="Times New Roman" panose="02020603050405020304" pitchFamily="18" charset="0"/>
            </a:endParaRPr>
          </a:p>
          <a:p>
            <a:pPr marL="16934" indent="508025" algn="just">
              <a:lnSpc>
                <a:spcPct val="129000"/>
              </a:lnSpc>
              <a:spcBef>
                <a:spcPts val="133"/>
              </a:spcBef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У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сполуках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зі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змішаними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лігандами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відбувається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перерозподіл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електронної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густини</a:t>
            </a:r>
            <a:r>
              <a:rPr lang="en-US" altLang="en-US" sz="2800" dirty="0">
                <a:latin typeface="Times New Roman" panose="02020603050405020304" pitchFamily="18" charset="0"/>
              </a:rPr>
              <a:t> у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системі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зв’язків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що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призводить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до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компенсаційної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залежності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довжин</a:t>
            </a:r>
            <a:r>
              <a:rPr lang="en-US" altLang="en-US" sz="2800" dirty="0">
                <a:latin typeface="Times New Roman" panose="02020603050405020304" pitchFamily="18" charset="0"/>
              </a:rPr>
              <a:t>,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частот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зарядів</a:t>
            </a:r>
            <a:r>
              <a:rPr lang="en-US" altLang="en-US" sz="2800" dirty="0">
                <a:latin typeface="Times New Roman" panose="02020603050405020304" pitchFamily="18" charset="0"/>
              </a:rPr>
              <a:t> і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енергій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зв’язків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Тому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транс</a:t>
            </a:r>
            <a:r>
              <a:rPr lang="en-US" altLang="en-US" sz="2800" dirty="0" err="1">
                <a:latin typeface="Times New Roman" panose="02020603050405020304" pitchFamily="18" charset="0"/>
              </a:rPr>
              <a:t>-вплив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атомів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не</a:t>
            </a:r>
            <a:r>
              <a:rPr lang="en-US" altLang="en-US" sz="2800" dirty="0">
                <a:latin typeface="Times New Roman" panose="02020603050405020304" pitchFamily="18" charset="0"/>
              </a:rPr>
              <a:t> є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унікальною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особливістю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комплексних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сполук</a:t>
            </a:r>
            <a:r>
              <a:rPr lang="en-US" altLang="en-US" sz="2800" dirty="0">
                <a:latin typeface="Times New Roman" panose="02020603050405020304" pitchFamily="18" charset="0"/>
              </a:rPr>
              <a:t>, а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лиш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окремим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випадком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ефекту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конкуренції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лігандів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за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володіння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валентними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електронами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marL="16934" indent="508025" algn="just">
              <a:lnSpc>
                <a:spcPct val="100000"/>
              </a:lnSpc>
              <a:spcBef>
                <a:spcPts val="651"/>
              </a:spcBef>
            </a:pPr>
            <a:r>
              <a:rPr lang="en-US" altLang="en-US" sz="2800" dirty="0">
                <a:latin typeface="Times New Roman" panose="02020603050405020304" pitchFamily="18" charset="0"/>
              </a:rPr>
              <a:t>У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комплексних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сполуках</a:t>
            </a:r>
            <a:r>
              <a:rPr lang="en-US" altLang="en-US" sz="2800" dirty="0">
                <a:latin typeface="Times New Roman" panose="02020603050405020304" pitchFamily="18" charset="0"/>
              </a:rPr>
              <a:t>   у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міру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підвищення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полярності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зв’язків</a:t>
            </a:r>
            <a:r>
              <a:rPr lang="en-US" altLang="en-US" sz="2800" dirty="0">
                <a:latin typeface="Times New Roman" panose="02020603050405020304" pitchFamily="18" charset="0"/>
              </a:rPr>
              <a:t>  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у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внутрішній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сфері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збільшуються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негативні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заряди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лігандів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їх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електростатична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взаємодія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на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певному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етапі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може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перевищити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взаємодію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транс</a:t>
            </a:r>
            <a:r>
              <a:rPr lang="en-US" altLang="en-US" sz="2800" dirty="0" err="1">
                <a:latin typeface="Times New Roman" panose="02020603050405020304" pitchFamily="18" charset="0"/>
              </a:rPr>
              <a:t>-партнерів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через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центральний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атом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Отже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ліганди</a:t>
            </a:r>
            <a:r>
              <a:rPr lang="en-US" altLang="en-US" sz="2800" dirty="0">
                <a:latin typeface="Times New Roman" panose="02020603050405020304" pitchFamily="18" charset="0"/>
              </a:rPr>
              <a:t> в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переважно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іонних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речовинах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будуть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взаємодіяти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за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цис</a:t>
            </a:r>
            <a:r>
              <a:rPr lang="en-US" altLang="en-US" sz="2800" dirty="0" err="1">
                <a:latin typeface="Times New Roman" panose="02020603050405020304" pitchFamily="18" charset="0"/>
              </a:rPr>
              <a:t>-механізмом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переважно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ковалентних</a:t>
            </a:r>
            <a:r>
              <a:rPr lang="en-US" altLang="en-US" sz="2800" dirty="0">
                <a:latin typeface="Times New Roman" panose="02020603050405020304" pitchFamily="18" charset="0"/>
              </a:rPr>
              <a:t> –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за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транс</a:t>
            </a:r>
            <a:r>
              <a:rPr lang="en-US" altLang="en-US" sz="2800" dirty="0" err="1">
                <a:latin typeface="Times New Roman" panose="02020603050405020304" pitchFamily="18" charset="0"/>
              </a:rPr>
              <a:t>-механізмом</a:t>
            </a:r>
            <a:r>
              <a:rPr lang="en-US" altLang="en-US" sz="2800" dirty="0">
                <a:latin typeface="Times New Roman" panose="02020603050405020304" pitchFamily="18" charset="0"/>
              </a:rPr>
              <a:t>.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Досвід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показав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що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ряди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транс</a:t>
            </a:r>
            <a:r>
              <a:rPr lang="en-US" altLang="en-US" sz="2800" dirty="0">
                <a:latin typeface="Times New Roman" panose="02020603050405020304" pitchFamily="18" charset="0"/>
              </a:rPr>
              <a:t>- і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цис</a:t>
            </a:r>
            <a:r>
              <a:rPr lang="en-US" altLang="en-US" sz="2800" dirty="0" err="1">
                <a:latin typeface="Times New Roman" panose="02020603050405020304" pitchFamily="18" charset="0"/>
              </a:rPr>
              <a:t>-впливу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оборотні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тобто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найбільш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активні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транс-ліганди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проявляють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мінімальний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цис</a:t>
            </a:r>
            <a:r>
              <a:rPr lang="en-US" altLang="en-US" sz="2800" dirty="0" err="1">
                <a:latin typeface="Times New Roman" panose="02020603050405020304" pitchFamily="18" charset="0"/>
              </a:rPr>
              <a:t>-вплив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marL="16934" indent="508025" algn="ctr">
              <a:lnSpc>
                <a:spcPct val="100000"/>
              </a:lnSpc>
              <a:spcBef>
                <a:spcPts val="651"/>
              </a:spcBef>
            </a:pPr>
            <a:r>
              <a:rPr lang="uk-UA" alt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З</a:t>
            </a:r>
            <a:r>
              <a:rPr lang="en-US" alt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гідно</a:t>
            </a:r>
            <a:r>
              <a:rPr lang="en-US" alt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І.Черняєва</a:t>
            </a:r>
            <a:r>
              <a:rPr lang="en-US" altLang="en-US" sz="32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головним</a:t>
            </a:r>
            <a:r>
              <a:rPr lang="en-US" altLang="en-US" sz="32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ефектом</a:t>
            </a:r>
            <a:r>
              <a:rPr lang="en-US" altLang="en-US" sz="32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транс-впливу</a:t>
            </a:r>
            <a:r>
              <a:rPr lang="en-US" altLang="en-US" sz="32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слід</a:t>
            </a:r>
            <a:r>
              <a:rPr lang="en-US" altLang="en-US" sz="32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вважати</a:t>
            </a:r>
            <a:r>
              <a:rPr lang="en-US" altLang="en-US" sz="32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саме</a:t>
            </a:r>
            <a:r>
              <a:rPr lang="en-US" altLang="en-US" sz="32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іонізацію</a:t>
            </a:r>
            <a:r>
              <a:rPr lang="en-US" altLang="en-US" sz="32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ліганду</a:t>
            </a:r>
            <a:r>
              <a:rPr lang="en-US" altLang="en-US" sz="32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а</a:t>
            </a:r>
            <a:r>
              <a:rPr lang="uk-UA" alt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хімічну</a:t>
            </a:r>
            <a:r>
              <a:rPr lang="en-US" altLang="en-US" sz="32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поведінку</a:t>
            </a:r>
            <a:r>
              <a:rPr lang="en-US" altLang="en-US" sz="32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200" i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речовини</a:t>
            </a:r>
            <a:r>
              <a:rPr lang="uk-UA" alt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наслідком</a:t>
            </a:r>
            <a:r>
              <a:rPr lang="en-US" altLang="en-US" sz="32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цього</a:t>
            </a:r>
            <a:r>
              <a:rPr lang="en-US" altLang="en-US" sz="32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впливу</a:t>
            </a:r>
            <a:r>
              <a:rPr lang="en-US" altLang="en-US" sz="32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і </a:t>
            </a:r>
            <a:r>
              <a:rPr lang="en-US" alt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властивостей</a:t>
            </a:r>
            <a:r>
              <a:rPr lang="en-US" altLang="en-US" sz="32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середовища</a:t>
            </a:r>
            <a:r>
              <a:rPr lang="en-US" alt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  <a:endParaRPr lang="en-US" altLang="en-US" sz="3200" i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924" y="2106340"/>
            <a:ext cx="8547266" cy="170322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9849" y="1236040"/>
            <a:ext cx="14970615" cy="790965"/>
          </a:xfrm>
        </p:spPr>
        <p:txBody>
          <a:bodyPr>
            <a:normAutofit/>
          </a:bodyPr>
          <a:lstStyle/>
          <a:p>
            <a:r>
              <a:rPr lang="uk-UA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</a:t>
            </a:r>
            <a:r>
              <a:rPr lang="uk-UA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Курнакова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9849" y="2027005"/>
            <a:ext cx="15622211" cy="7134997"/>
          </a:xfrm>
        </p:spPr>
        <p:txBody>
          <a:bodyPr/>
          <a:lstStyle/>
          <a:p>
            <a:pPr marL="0" indent="0" algn="just"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Курнакова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відноситься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взаємодії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Pt(II)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тіомочевиною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Виявилося, що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цис-диаміни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платини, включаючи і деякі  циклічні сполуки, реагують з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тіомочевиною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згідно рівняння з утворенням 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тетратіомочевинних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комплексів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604" y="3588324"/>
            <a:ext cx="10873208" cy="26924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13264" y="6624785"/>
            <a:ext cx="15622211" cy="89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Транс-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диаміни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тих же умовах утворюють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диаміндитіомочевинні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комплекси транс-будови. Такий механізм реакції обумовлений високою транс- активністю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тіомочевини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556" y="7609214"/>
            <a:ext cx="10513168" cy="197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96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512268" y="1818308"/>
            <a:ext cx="16129792" cy="81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5360" rIns="0" bIns="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marL="16934" indent="459340" algn="just">
              <a:lnSpc>
                <a:spcPct val="129000"/>
              </a:lnSpc>
            </a:pPr>
            <a:r>
              <a:rPr lang="en-US" altLang="en-US" sz="3200" dirty="0" err="1" smtClean="0">
                <a:latin typeface="Times New Roman" panose="02020603050405020304" pitchFamily="18" charset="0"/>
              </a:rPr>
              <a:t>Існує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два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різних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види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стійкості</a:t>
            </a:r>
            <a:r>
              <a:rPr lang="en-US" altLang="en-US" sz="3200" dirty="0">
                <a:latin typeface="Times New Roman" panose="02020603050405020304" pitchFamily="18" charset="0"/>
              </a:rPr>
              <a:t> – </a:t>
            </a:r>
            <a:r>
              <a:rPr lang="en-US" altLang="en-US" sz="3200" i="1" dirty="0" err="1">
                <a:latin typeface="Times New Roman" panose="02020603050405020304" pitchFamily="18" charset="0"/>
              </a:rPr>
              <a:t>термодинамічна</a:t>
            </a:r>
            <a:r>
              <a:rPr lang="en-US" altLang="en-US" sz="3200" i="1" dirty="0">
                <a:latin typeface="Times New Roman" panose="02020603050405020304" pitchFamily="18" charset="0"/>
              </a:rPr>
              <a:t> </a:t>
            </a:r>
            <a:r>
              <a:rPr lang="en-US" altLang="en-US" sz="3200" i="1" dirty="0" smtClean="0">
                <a:latin typeface="Times New Roman" panose="02020603050405020304" pitchFamily="18" charset="0"/>
              </a:rPr>
              <a:t>і </a:t>
            </a:r>
            <a:r>
              <a:rPr lang="en-US" altLang="en-US" sz="3200" i="1" dirty="0" err="1" smtClean="0">
                <a:latin typeface="Times New Roman" panose="02020603050405020304" pitchFamily="18" charset="0"/>
              </a:rPr>
              <a:t>кінетична</a:t>
            </a:r>
            <a:r>
              <a:rPr lang="en-US" altLang="en-US" sz="3200" i="1" dirty="0">
                <a:latin typeface="Times New Roman" panose="02020603050405020304" pitchFamily="18" charset="0"/>
              </a:rPr>
              <a:t>.  </a:t>
            </a:r>
            <a:endParaRPr lang="en-US" altLang="en-US" sz="3200" i="1" dirty="0" smtClean="0">
              <a:latin typeface="Times New Roman" panose="02020603050405020304" pitchFamily="18" charset="0"/>
            </a:endParaRPr>
          </a:p>
          <a:p>
            <a:pPr marL="16934" indent="459340" algn="just">
              <a:lnSpc>
                <a:spcPct val="129000"/>
              </a:lnSpc>
            </a:pPr>
            <a:r>
              <a:rPr lang="en-US" altLang="en-US" sz="3200" b="1" i="1" dirty="0" err="1" smtClean="0">
                <a:latin typeface="Times New Roman" panose="02020603050405020304" pitchFamily="18" charset="0"/>
              </a:rPr>
              <a:t>Термодинамічна</a:t>
            </a:r>
            <a:r>
              <a:rPr lang="en-US" altLang="en-US" sz="32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стійкість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>
                <a:latin typeface="Times New Roman" panose="02020603050405020304" pitchFamily="18" charset="0"/>
              </a:rPr>
              <a:t>(</a:t>
            </a:r>
            <a:r>
              <a:rPr lang="en-US" altLang="en-US" sz="3200" dirty="0" err="1">
                <a:latin typeface="Times New Roman" panose="02020603050405020304" pitchFamily="18" charset="0"/>
              </a:rPr>
              <a:t>характеризує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стабілізацію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валентного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стану</a:t>
            </a:r>
            <a:r>
              <a:rPr lang="en-US" altLang="en-US" sz="3200" dirty="0">
                <a:latin typeface="Times New Roman" panose="02020603050405020304" pitchFamily="18" charset="0"/>
              </a:rPr>
              <a:t>) 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визначається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на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основі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енергії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зв’язку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метал-ліганд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константи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рівноваги</a:t>
            </a:r>
            <a:r>
              <a:rPr lang="en-US" altLang="en-US" sz="3200" dirty="0">
                <a:latin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процесів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дисоціації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комплексних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сполук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або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їх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окиснювально-відновних</a:t>
            </a:r>
            <a:r>
              <a:rPr lang="en-US" altLang="en-US" sz="3200" dirty="0">
                <a:latin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потенціалів</a:t>
            </a:r>
            <a:r>
              <a:rPr lang="en-US" altLang="en-US" sz="3200" dirty="0">
                <a:latin typeface="Times New Roman" panose="02020603050405020304" pitchFamily="18" charset="0"/>
              </a:rPr>
              <a:t>. </a:t>
            </a:r>
            <a:endParaRPr lang="en-US" altLang="en-US" sz="3200" dirty="0" smtClean="0">
              <a:latin typeface="Times New Roman" panose="02020603050405020304" pitchFamily="18" charset="0"/>
            </a:endParaRPr>
          </a:p>
          <a:p>
            <a:pPr marL="16934" indent="459340" algn="just">
              <a:lnSpc>
                <a:spcPct val="129000"/>
              </a:lnSpc>
            </a:pPr>
            <a:r>
              <a:rPr lang="en-US" altLang="en-US" sz="3200" b="1" i="1" dirty="0" err="1" smtClean="0">
                <a:latin typeface="Times New Roman" panose="02020603050405020304" pitchFamily="18" charset="0"/>
              </a:rPr>
              <a:t>Кінетична</a:t>
            </a:r>
            <a:r>
              <a:rPr lang="en-US" altLang="en-US" sz="32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стійкість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характеризує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швидкість</a:t>
            </a:r>
            <a:r>
              <a:rPr lang="en-US" altLang="en-US" sz="3200" dirty="0">
                <a:latin typeface="Times New Roman" panose="02020603050405020304" pitchFamily="18" charset="0"/>
              </a:rPr>
              <a:t> і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механізми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хімічних</a:t>
            </a:r>
            <a:r>
              <a:rPr lang="en-US" altLang="en-US" sz="3200" dirty="0">
                <a:latin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реакцій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процеси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заміщення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ізомеризації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рацемізації</a:t>
            </a:r>
            <a:r>
              <a:rPr lang="uk-UA" altLang="en-US" sz="3200" dirty="0">
                <a:latin typeface="Times New Roman" panose="02020603050405020304" pitchFamily="18" charset="0"/>
              </a:rPr>
              <a:t>,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реакції</a:t>
            </a:r>
            <a:r>
              <a:rPr lang="en-US" altLang="en-US" sz="3200" dirty="0">
                <a:latin typeface="Times New Roman" panose="02020603050405020304" pitchFamily="18" charset="0"/>
              </a:rPr>
              <a:t> з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переносом</a:t>
            </a:r>
            <a:r>
              <a:rPr lang="en-US" altLang="en-US" sz="3200" dirty="0">
                <a:latin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заряду</a:t>
            </a:r>
            <a:r>
              <a:rPr lang="en-US" altLang="en-US" sz="3200" dirty="0">
                <a:latin typeface="Times New Roman" panose="02020603050405020304" pitchFamily="18" charset="0"/>
              </a:rPr>
              <a:t> (</a:t>
            </a:r>
            <a:r>
              <a:rPr lang="en-US" altLang="en-US" sz="3200" dirty="0" err="1">
                <a:latin typeface="Times New Roman" panose="02020603050405020304" pitchFamily="18" charset="0"/>
              </a:rPr>
              <a:t>електрона</a:t>
            </a:r>
            <a:r>
              <a:rPr lang="en-US" altLang="en-US" sz="3200" dirty="0">
                <a:latin typeface="Times New Roman" panose="02020603050405020304" pitchFamily="18" charset="0"/>
              </a:rPr>
              <a:t>), а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також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термодинамічні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характеристики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які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описують</a:t>
            </a:r>
            <a:r>
              <a:rPr lang="en-US" altLang="en-US" sz="3200" dirty="0">
                <a:latin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утворення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проміжних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частинок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чи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активних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комплексів</a:t>
            </a:r>
            <a:r>
              <a:rPr lang="en-US" altLang="en-US" sz="3200" dirty="0">
                <a:latin typeface="Times New Roman" panose="02020603050405020304" pitchFamily="18" charset="0"/>
              </a:rPr>
              <a:t>.</a:t>
            </a:r>
          </a:p>
          <a:p>
            <a:pPr marL="16934" indent="459340" algn="just">
              <a:lnSpc>
                <a:spcPts val="2917"/>
              </a:lnSpc>
              <a:spcBef>
                <a:spcPts val="184"/>
              </a:spcBef>
            </a:pPr>
            <a:r>
              <a:rPr lang="en-US" altLang="en-US" sz="3200" dirty="0" err="1">
                <a:latin typeface="Times New Roman" panose="02020603050405020304" pitchFamily="18" charset="0"/>
              </a:rPr>
              <a:t>Термодинамічно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комплексні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сполуки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поділяються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на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</a:rPr>
              <a:t>стійкі</a:t>
            </a:r>
            <a:r>
              <a:rPr lang="en-US" altLang="en-US" sz="3200" i="1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та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</a:rPr>
              <a:t>нестійкі</a:t>
            </a:r>
            <a:r>
              <a:rPr lang="en-US" altLang="en-US" sz="3200" dirty="0">
                <a:latin typeface="Times New Roman" panose="02020603050405020304" pitchFamily="18" charset="0"/>
              </a:rPr>
              <a:t>, з 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кінетичних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позицій</a:t>
            </a:r>
            <a:r>
              <a:rPr lang="en-US" altLang="en-US" sz="3200" dirty="0">
                <a:latin typeface="Times New Roman" panose="02020603050405020304" pitchFamily="18" charset="0"/>
              </a:rPr>
              <a:t> –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на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</a:rPr>
              <a:t>лабільні</a:t>
            </a:r>
            <a:r>
              <a:rPr lang="en-US" altLang="en-US" sz="3200" i="1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та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</a:rPr>
              <a:t>інертні</a:t>
            </a:r>
            <a:r>
              <a:rPr lang="en-US" altLang="en-US" sz="3200" dirty="0">
                <a:latin typeface="Times New Roman" panose="02020603050405020304" pitchFamily="18" charset="0"/>
              </a:rPr>
              <a:t>.</a:t>
            </a:r>
          </a:p>
          <a:p>
            <a:pPr marL="476274" indent="459340" algn="just">
              <a:lnSpc>
                <a:spcPct val="100000"/>
              </a:lnSpc>
              <a:spcBef>
                <a:spcPts val="417"/>
              </a:spcBef>
            </a:pP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Лабільними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називають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комплексні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сполуки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які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порівняно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легко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обмінюють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ліганди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внутрішньої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сфери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на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інші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ліганди</a:t>
            </a:r>
            <a:r>
              <a:rPr lang="en-US" altLang="en-US" sz="3200" dirty="0">
                <a:latin typeface="Times New Roman" panose="02020603050405020304" pitchFamily="18" charset="0"/>
              </a:rPr>
              <a:t>.</a:t>
            </a:r>
          </a:p>
          <a:p>
            <a:pPr marL="16934" indent="459340" algn="just">
              <a:lnSpc>
                <a:spcPct val="128000"/>
              </a:lnSpc>
              <a:spcBef>
                <a:spcPts val="51"/>
              </a:spcBef>
            </a:pPr>
            <a:r>
              <a:rPr lang="en-US" altLang="en-US" sz="3200" i="1" dirty="0" smtClean="0">
                <a:latin typeface="Times New Roman" panose="02020603050405020304" pitchFamily="18" charset="0"/>
              </a:rPr>
              <a:t>	</a:t>
            </a:r>
            <a:r>
              <a:rPr lang="en-US" alt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Інертні</a:t>
            </a:r>
            <a:r>
              <a:rPr lang="en-US" alt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–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комплексні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сполуки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які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важко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обмінюють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ліганди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внутрішньої</a:t>
            </a:r>
            <a:r>
              <a:rPr lang="en-US" altLang="en-US" sz="3200" dirty="0">
                <a:latin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сфери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на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інші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ліганди</a:t>
            </a:r>
            <a:r>
              <a:rPr lang="en-US" altLang="en-US" sz="32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20780" y="1170236"/>
            <a:ext cx="6264696" cy="55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Стійкість комплексних </a:t>
            </a:r>
            <a:r>
              <a:rPr lang="uk-UA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endParaRPr lang="uk-UA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9847" y="1346632"/>
            <a:ext cx="14970615" cy="718957"/>
          </a:xfrm>
        </p:spPr>
        <p:txBody>
          <a:bodyPr>
            <a:normAutofit/>
          </a:bodyPr>
          <a:lstStyle/>
          <a:p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 реакції </a:t>
            </a:r>
            <a:r>
              <a:rPr lang="uk-UA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комплексоноутворення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019847" y="3986920"/>
            <a:ext cx="14970615" cy="135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36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marL="84671" indent="0" algn="just">
              <a:lnSpc>
                <a:spcPct val="129000"/>
              </a:lnSpc>
              <a:spcBef>
                <a:spcPts val="17"/>
              </a:spcBef>
              <a:buNone/>
            </a:pPr>
            <a:endParaRPr lang="en-US" altLang="en-US" sz="1867" dirty="0">
              <a:latin typeface="Times New Roman" panose="02020603050405020304" pitchFamily="18" charset="0"/>
            </a:endParaRPr>
          </a:p>
          <a:p>
            <a:pPr marL="84671" indent="0" algn="just">
              <a:lnSpc>
                <a:spcPct val="129000"/>
              </a:lnSpc>
              <a:spcBef>
                <a:spcPts val="17"/>
              </a:spcBef>
              <a:buNone/>
            </a:pPr>
            <a:endParaRPr lang="en-US" altLang="en-US" sz="1867" dirty="0" smtClean="0">
              <a:latin typeface="Times New Roman" panose="02020603050405020304" pitchFamily="18" charset="0"/>
            </a:endParaRPr>
          </a:p>
          <a:p>
            <a:pPr marL="84671" indent="0" algn="just">
              <a:lnSpc>
                <a:spcPct val="129000"/>
              </a:lnSpc>
              <a:spcBef>
                <a:spcPts val="17"/>
              </a:spcBef>
              <a:buNone/>
            </a:pPr>
            <a:endParaRPr lang="en-US" altLang="en-US" sz="1867" dirty="0">
              <a:latin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636" y="7324140"/>
            <a:ext cx="8280920" cy="17786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56284" y="2466380"/>
            <a:ext cx="16057784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671" indent="0" algn="just">
              <a:lnSpc>
                <a:spcPct val="100000"/>
              </a:lnSpc>
              <a:spcBef>
                <a:spcPts val="133"/>
              </a:spcBef>
              <a:buNone/>
            </a:pPr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altLang="en-US" sz="2800" i="1" baseline="-9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</a:t>
            </a:r>
            <a:r>
              <a:rPr lang="en-US" altLang="en-US" sz="2800" i="1" baseline="-9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мала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протікання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велика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комплекси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лабільні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uk-UA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4671" indent="0" algn="just">
              <a:lnSpc>
                <a:spcPct val="100000"/>
              </a:lnSpc>
              <a:spcBef>
                <a:spcPts val="133"/>
              </a:spcBef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altLang="en-US" sz="2800" i="1" baseline="-9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</a:t>
            </a:r>
            <a:r>
              <a:rPr lang="en-US" altLang="en-US" sz="2800" i="1" baseline="-9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велика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реакцій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мала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комплекси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інертні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4671" indent="0" algn="just">
              <a:lnSpc>
                <a:spcPct val="100000"/>
              </a:lnSpc>
              <a:spcBef>
                <a:spcPts val="184"/>
              </a:spcBef>
              <a:buNone/>
            </a:pPr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ермодинамічно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стійкі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комплекси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бути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інертними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лабільними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uk-UA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4671" indent="0" algn="just">
              <a:lnSpc>
                <a:spcPct val="100000"/>
              </a:lnSpc>
              <a:spcBef>
                <a:spcPts val="184"/>
              </a:spcBef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нестійкі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частіше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лабільні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бути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інертними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4671" indent="0" algn="just">
              <a:lnSpc>
                <a:spcPct val="100000"/>
              </a:lnSpc>
              <a:spcBef>
                <a:spcPts val="184"/>
              </a:spcBef>
              <a:buNone/>
            </a:pPr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84671" indent="0" algn="just">
              <a:lnSpc>
                <a:spcPct val="100000"/>
              </a:lnSpc>
              <a:spcBef>
                <a:spcPts val="184"/>
              </a:spcBef>
              <a:buNone/>
            </a:pPr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[Fe(H</a:t>
            </a:r>
            <a:r>
              <a:rPr lang="en-US" altLang="en-US" sz="2800" baseline="-9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O)</a:t>
            </a:r>
            <a:r>
              <a:rPr lang="en-US" altLang="en-US" sz="2800" baseline="-9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3+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[Cr(H</a:t>
            </a:r>
            <a:r>
              <a:rPr lang="en-US" altLang="en-US" sz="2800" baseline="-9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O)</a:t>
            </a:r>
            <a:r>
              <a:rPr lang="en-US" altLang="en-US" sz="2800" baseline="-9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3+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однакові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(116 і 122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ккал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моль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володіють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однаковою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стійкістю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перший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лабільний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обмінює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ліганди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другий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інертнийі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обмінює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ліганди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повільно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4671" indent="0" algn="just">
              <a:lnSpc>
                <a:spcPct val="100000"/>
              </a:lnSpc>
              <a:spcBef>
                <a:spcPts val="17"/>
              </a:spcBef>
              <a:buNone/>
            </a:pPr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Відмінності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кінетичною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термодинамічною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стійкістю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продемонструвати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прикладі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комплексів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[Co(NH</a:t>
            </a:r>
            <a:r>
              <a:rPr lang="en-US" altLang="en-US" sz="2800" baseline="-9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baseline="-9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3+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]Ni(CN)</a:t>
            </a:r>
            <a:r>
              <a:rPr lang="en-US" altLang="en-US" sz="2800" baseline="-9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2–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приведено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рівноваг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90039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3852" y="4823870"/>
            <a:ext cx="300575" cy="31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219" y="6682355"/>
            <a:ext cx="372544" cy="361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1512268" y="1746300"/>
            <a:ext cx="15625736" cy="734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26881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marL="84671" indent="459340" algn="just">
              <a:lnSpc>
                <a:spcPct val="129000"/>
              </a:lnSpc>
              <a:spcBef>
                <a:spcPts val="217"/>
              </a:spcBef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Термодинамічно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нестійкий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аміачний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(ІІІ) (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uk-UA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–25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кінетичної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інертності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існувати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кислому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розчині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декількох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діб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ціанідний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 (II),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недивлячись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велику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термодинамічну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стійкість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проявляє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велику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кінетичну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лабільність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обмінюючи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ціанід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СN</a:t>
            </a:r>
            <a:r>
              <a:rPr lang="en-US" alt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іони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додані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радіоактивно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помічені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alt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іони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674368" indent="459340" algn="just">
              <a:lnSpc>
                <a:spcPct val="100000"/>
              </a:lnSpc>
              <a:spcBef>
                <a:spcPts val="867"/>
              </a:spcBef>
            </a:pPr>
            <a:endParaRPr lang="uk-UA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74368" indent="459340" algn="just">
              <a:lnSpc>
                <a:spcPct val="100000"/>
              </a:lnSpc>
              <a:spcBef>
                <a:spcPts val="867"/>
              </a:spcBef>
            </a:pPr>
            <a:endParaRPr lang="uk-UA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74368" indent="459340" algn="just">
              <a:lnSpc>
                <a:spcPct val="100000"/>
              </a:lnSpc>
              <a:spcBef>
                <a:spcPts val="867"/>
              </a:spcBef>
            </a:pPr>
            <a:endParaRPr lang="uk-UA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74368" indent="459340" algn="just">
              <a:lnSpc>
                <a:spcPct val="100000"/>
              </a:lnSpc>
              <a:spcBef>
                <a:spcPts val="867"/>
              </a:spcBef>
            </a:pPr>
            <a:r>
              <a:rPr lang="uk-UA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ожна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передбачити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комплекси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лабільні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інертні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74368" indent="459340" algn="just">
              <a:lnSpc>
                <a:spcPct val="100000"/>
              </a:lnSpc>
              <a:spcBef>
                <a:spcPts val="867"/>
              </a:spcBef>
            </a:pPr>
            <a:endParaRPr lang="uk-UA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74368" indent="459340" algn="just">
              <a:lnSpc>
                <a:spcPct val="100000"/>
              </a:lnSpc>
              <a:spcBef>
                <a:spcPts val="867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Таубе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перший</a:t>
            </a:r>
            <a:r>
              <a:rPr lang="uk-UA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звернув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вказавши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електронна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комплексу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істотно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реакцій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вступає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4596" y="5137145"/>
            <a:ext cx="8958510" cy="75029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9849" y="1386261"/>
            <a:ext cx="14970615" cy="792088"/>
          </a:xfrm>
        </p:spPr>
        <p:txBody>
          <a:bodyPr>
            <a:normAutofit/>
          </a:bodyPr>
          <a:lstStyle/>
          <a:p>
            <a:r>
              <a:rPr lang="uk-UA" sz="3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uk-UA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Таубе</a:t>
            </a:r>
            <a:endParaRPr lang="en-US" sz="3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4356" y="2394372"/>
            <a:ext cx="14473608" cy="40139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356" y="6786860"/>
            <a:ext cx="14473608" cy="24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85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748" y="5763696"/>
            <a:ext cx="372544" cy="361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152228" y="1458268"/>
            <a:ext cx="16633848" cy="801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02243" rIns="0" bIns="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marL="664667" indent="459340">
              <a:lnSpc>
                <a:spcPts val="733"/>
              </a:lnSpc>
            </a:pPr>
            <a:endParaRPr lang="uk-UA" altLang="en-US" sz="1200" i="1" dirty="0" smtClean="0">
              <a:latin typeface="Times New Roman" panose="02020603050405020304" pitchFamily="18" charset="0"/>
            </a:endParaRPr>
          </a:p>
          <a:p>
            <a:pPr marL="664667" indent="459340">
              <a:lnSpc>
                <a:spcPts val="733"/>
              </a:lnSpc>
            </a:pPr>
            <a:endParaRPr lang="uk-UA" altLang="en-US" sz="1200" i="1" dirty="0">
              <a:latin typeface="Times New Roman" panose="02020603050405020304" pitchFamily="18" charset="0"/>
            </a:endParaRPr>
          </a:p>
          <a:p>
            <a:pPr marL="135473" indent="459340">
              <a:lnSpc>
                <a:spcPct val="100000"/>
              </a:lnSpc>
              <a:spcBef>
                <a:spcPts val="184"/>
              </a:spcBef>
            </a:pPr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</a:t>
            </a:r>
            <a:r>
              <a:rPr lang="uk-UA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єю</a:t>
            </a:r>
            <a:r>
              <a:rPr lang="uk-U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передбачити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	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октаедричний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інертним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лабільним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відомі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магнітні</a:t>
            </a:r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високоспіновий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низькоспіновий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	і	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електронів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центральному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атомі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35473" indent="459340" algn="just">
              <a:lnSpc>
                <a:spcPct val="100000"/>
              </a:lnSpc>
              <a:spcBef>
                <a:spcPts val="33"/>
              </a:spcBef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Розглядаючи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заряд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розміри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центрального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атома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комплексу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детально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охарактеризувати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реакцій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вступає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даний</a:t>
            </a:r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8373" indent="-342900">
              <a:lnSpc>
                <a:spcPct val="100000"/>
              </a:lnSpc>
              <a:spcBef>
                <a:spcPts val="33"/>
              </a:spcBef>
              <a:buFontTx/>
              <a:buChar char="-"/>
            </a:pP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Невеликі</a:t>
            </a:r>
            <a:r>
              <a:rPr lang="uk-UA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сокозаряджені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іони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стійкі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комплекси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alt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8373" indent="-342900">
              <a:lnSpc>
                <a:spcPct val="100000"/>
              </a:lnSpc>
              <a:spcBef>
                <a:spcPts val="33"/>
              </a:spcBef>
              <a:buFontTx/>
              <a:buChar char="-"/>
            </a:pP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іони</a:t>
            </a:r>
            <a:r>
              <a:rPr lang="uk-UA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комплекси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повільно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вступають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хімічні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alt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8373" indent="-342900">
              <a:lnSpc>
                <a:spcPct val="100000"/>
              </a:lnSpc>
              <a:spcBef>
                <a:spcPts val="33"/>
              </a:spcBef>
              <a:buFontTx/>
              <a:buChar char="-"/>
            </a:pPr>
            <a:r>
              <a:rPr lang="uk-UA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Отже,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лабільність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комплексів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зменшується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збільшенням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заряду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центрального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атома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ізоелектронного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ряду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[AlF</a:t>
            </a:r>
            <a:r>
              <a:rPr lang="en-US" altLang="en-US" sz="2800" i="1" baseline="-9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2800" i="1" baseline="27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3–</a:t>
            </a:r>
            <a:r>
              <a:rPr lang="en-US" altLang="en-US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&gt;[SiF</a:t>
            </a:r>
            <a:r>
              <a:rPr lang="en-US" altLang="en-US" sz="2800" i="1" baseline="-9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2800" i="1" baseline="27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2–</a:t>
            </a:r>
            <a:r>
              <a:rPr lang="en-US" altLang="en-US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&gt;[PF</a:t>
            </a:r>
            <a:r>
              <a:rPr lang="en-US" altLang="en-US" sz="2800" i="1" baseline="-9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2800" i="1" baseline="27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&gt;[SF</a:t>
            </a:r>
            <a:r>
              <a:rPr lang="en-US" altLang="en-US" sz="2800" i="1" baseline="-9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2800" i="1" baseline="27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alt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8373" indent="-342900">
              <a:lnSpc>
                <a:spcPct val="100000"/>
              </a:lnSpc>
              <a:spcBef>
                <a:spcPts val="33"/>
              </a:spcBef>
              <a:buFontTx/>
              <a:buChar char="-"/>
            </a:pP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Аналогічно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обміну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зменшується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збільшенням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заряду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катіона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ряду</a:t>
            </a:r>
            <a:endParaRPr lang="uk-UA" alt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5473">
              <a:lnSpc>
                <a:spcPct val="100000"/>
              </a:lnSpc>
              <a:spcBef>
                <a:spcPts val="33"/>
              </a:spcBef>
            </a:pPr>
            <a:r>
              <a:rPr lang="uk-UA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[Na(H</a:t>
            </a:r>
            <a:r>
              <a:rPr lang="en-US" altLang="en-US" sz="2800" i="1" baseline="-9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O)</a:t>
            </a:r>
            <a:r>
              <a:rPr lang="en-US" altLang="en-US" sz="2800" i="1" baseline="-9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2800" i="1" baseline="27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[Mg(H</a:t>
            </a:r>
            <a:r>
              <a:rPr lang="en-US" altLang="en-US" sz="2800" i="1" baseline="-9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O)</a:t>
            </a:r>
            <a:r>
              <a:rPr lang="en-US" altLang="en-US" sz="2800" i="1" baseline="-9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2800" i="1" baseline="27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r>
              <a:rPr lang="en-US" altLang="en-US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[Al[(H</a:t>
            </a:r>
            <a:r>
              <a:rPr lang="en-US" altLang="en-US" sz="2800" i="1" baseline="-9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O)</a:t>
            </a:r>
            <a:r>
              <a:rPr lang="en-US" altLang="en-US" sz="2800" i="1" baseline="-9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2800" i="1" baseline="27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541010" indent="459340" algn="just">
              <a:lnSpc>
                <a:spcPct val="100000"/>
              </a:lnSpc>
              <a:spcBef>
                <a:spcPts val="833"/>
              </a:spcBef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[M(H</a:t>
            </a:r>
            <a:r>
              <a:rPr lang="en-US" altLang="en-US" sz="2800" baseline="-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O)</a:t>
            </a:r>
            <a:r>
              <a:rPr lang="en-US" altLang="en-US" sz="2800" baseline="-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2800" baseline="29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n+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+ 6H</a:t>
            </a:r>
            <a:r>
              <a:rPr lang="en-US" altLang="en-US" sz="2800" baseline="-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O*  </a:t>
            </a:r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[M(H</a:t>
            </a:r>
            <a:r>
              <a:rPr lang="en-US" altLang="en-US" sz="2800" baseline="-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O*)</a:t>
            </a:r>
            <a:r>
              <a:rPr lang="en-US" altLang="en-US" sz="2800" baseline="-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2800" baseline="29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n+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+ 6H</a:t>
            </a:r>
            <a:r>
              <a:rPr lang="en-US" altLang="en-US" sz="2800" baseline="-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pPr marL="1541010" indent="459340" algn="just">
              <a:lnSpc>
                <a:spcPct val="100000"/>
              </a:lnSpc>
              <a:spcBef>
                <a:spcPts val="833"/>
              </a:spcBef>
            </a:pP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Комплекси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невеликим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іонним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радіусом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центрального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іона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реагують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повільніше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великим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94814" indent="459340" algn="just">
              <a:lnSpc>
                <a:spcPct val="100000"/>
              </a:lnSpc>
              <a:spcBef>
                <a:spcPts val="651"/>
              </a:spcBef>
            </a:pPr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[Mg(H</a:t>
            </a:r>
            <a:r>
              <a:rPr lang="en-US" altLang="en-US" sz="2800" i="1" baseline="-9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O)</a:t>
            </a:r>
            <a:r>
              <a:rPr lang="en-US" altLang="en-US" sz="2800" i="1" baseline="-9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2800" i="1" baseline="2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[Ca(H</a:t>
            </a:r>
            <a:r>
              <a:rPr lang="en-US" altLang="en-US" sz="2800" i="1" baseline="-9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O)</a:t>
            </a:r>
            <a:r>
              <a:rPr lang="en-US" altLang="en-US" sz="2800" i="1" baseline="-9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2800" i="1" baseline="2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[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altLang="en-US" sz="2800" i="1" baseline="-9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O)</a:t>
            </a:r>
            <a:r>
              <a:rPr lang="en-US" altLang="en-US" sz="2800" i="1" baseline="-9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2800" i="1" baseline="2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4814" indent="459340" algn="just">
              <a:lnSpc>
                <a:spcPct val="100000"/>
              </a:lnSpc>
              <a:spcBef>
                <a:spcPts val="651"/>
              </a:spcBef>
            </a:pPr>
            <a:r>
              <a:rPr lang="uk-UA" altLang="en-US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серії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октаедричних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комплексів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однаковими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лігандами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uk-UA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повільно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реагують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комплекси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найбільшим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відношенням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заряду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радіусу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центрального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іона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4236" y="1242244"/>
            <a:ext cx="16561840" cy="8136904"/>
          </a:xfrm>
        </p:spPr>
        <p:txBody>
          <a:bodyPr>
            <a:noAutofit/>
          </a:bodyPr>
          <a:lstStyle/>
          <a:p>
            <a:pPr marL="1510404" lvl="2" indent="0" algn="just">
              <a:lnSpc>
                <a:spcPct val="130000"/>
              </a:lnSpc>
              <a:spcBef>
                <a:spcPts val="133"/>
              </a:spcBef>
              <a:buNone/>
            </a:pPr>
            <a:r>
              <a:rPr lang="uk-UA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Чотирикординаційні</a:t>
            </a:r>
            <a:r>
              <a:rPr lang="uk-UA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комплекси (як тетраедричні, так і плоскі квадратні) реагують в основному швидше, ніж аналогічні </a:t>
            </a:r>
            <a:r>
              <a:rPr lang="uk-UA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шестикоординаційні</a:t>
            </a:r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системи. 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Вище було відзначено, що дуже стійкий комплекс [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Ni(CN)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]2–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  обмінюється з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–.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 же такого обміну для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шестикоординаційних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комплексів, які характеризуються близькою стійкістю, мала, наприклад для  [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(CN)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]4–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[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Co(CN)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]3–.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10404" lvl="2" indent="0" algn="just">
              <a:lnSpc>
                <a:spcPct val="130000"/>
              </a:lnSpc>
              <a:spcBef>
                <a:spcPts val="133"/>
              </a:spcBef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Велика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 реакцій з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чотирикоординаційними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комплексами обумовлена, тим фактом, що в них навколо центрального іона  достатньо місця  для входження в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координаційну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п’ятої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додаткової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буде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витісненню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початкових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лігандів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4671" indent="459340" algn="just">
              <a:lnSpc>
                <a:spcPct val="129000"/>
              </a:lnSpc>
              <a:spcBef>
                <a:spcPts val="17"/>
              </a:spcBef>
            </a:pPr>
            <a:r>
              <a:rPr lang="uk-UA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видкість</a:t>
            </a: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заміщення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механізму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конфігурації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активованого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комплексу</a:t>
            </a:r>
            <a:r>
              <a:rPr lang="uk-UA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октаедричних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енергію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активації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більшій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мірі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розрив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метал-ліганд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Тому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великий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позитивний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заряд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центрального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іона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підвищує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енергію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активації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уповільнює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відрив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ліганду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4671" indent="459340" algn="just">
              <a:lnSpc>
                <a:spcPct val="129000"/>
              </a:lnSpc>
              <a:spcBef>
                <a:spcPts val="17"/>
              </a:spcBef>
            </a:pPr>
            <a:r>
              <a:rPr lang="en-US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чотирикоординаційних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системах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великий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позитивний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заряд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центрального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іона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утворенню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метал-ліганд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обумовлено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зменшенням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активації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3926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1584276" y="892324"/>
            <a:ext cx="16345816" cy="219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09923" rIns="0" bIns="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marL="2370785" algn="ctr">
              <a:lnSpc>
                <a:spcPct val="100000"/>
              </a:lnSpc>
            </a:pPr>
            <a:r>
              <a:rPr lang="en-US" altLang="en-US" sz="2800" b="1" i="1" dirty="0" smtClean="0">
                <a:latin typeface="Times New Roman" panose="02020603050405020304" pitchFamily="18" charset="0"/>
              </a:rPr>
              <a:t>1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.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Швидкість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хімічних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реакцій</a:t>
            </a:r>
            <a:endParaRPr lang="en-US" altLang="en-US" sz="2800" b="1" i="1" dirty="0">
              <a:latin typeface="Times New Roman" panose="02020603050405020304" pitchFamily="18" charset="0"/>
            </a:endParaRPr>
          </a:p>
          <a:p>
            <a:pPr marL="16934" indent="459340" algn="just">
              <a:lnSpc>
                <a:spcPct val="128000"/>
              </a:lnSpc>
              <a:spcBef>
                <a:spcPts val="17"/>
              </a:spcBef>
            </a:pPr>
            <a:r>
              <a:rPr lang="en-US" altLang="en-US" sz="2800" i="1" dirty="0" err="1" smtClean="0">
                <a:latin typeface="Times New Roman" panose="02020603050405020304" pitchFamily="18" charset="0"/>
              </a:rPr>
              <a:t>Швидкість</a:t>
            </a:r>
            <a:r>
              <a:rPr lang="en-US" altLang="en-US" sz="2800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гомогенної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реакції</a:t>
            </a:r>
            <a:r>
              <a:rPr lang="en-US" altLang="en-US" sz="2800" i="1" dirty="0">
                <a:latin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яка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відбувається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при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постійному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об’ємі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та</a:t>
            </a:r>
            <a:r>
              <a:rPr lang="en-US" altLang="en-US" sz="2800" i="1" dirty="0">
                <a:latin typeface="Times New Roman" panose="02020603050405020304" pitchFamily="18" charset="0"/>
              </a:rPr>
              <a:t> 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постійній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температурі</a:t>
            </a:r>
            <a:r>
              <a:rPr lang="en-US" altLang="en-US" sz="2800" i="1" dirty="0">
                <a:latin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називається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фізична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величина</a:t>
            </a:r>
            <a:r>
              <a:rPr lang="en-US" altLang="en-US" sz="2800" i="1" dirty="0">
                <a:latin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що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визначається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зміною</a:t>
            </a:r>
            <a:r>
              <a:rPr lang="en-US" altLang="en-US" sz="2800" i="1" dirty="0">
                <a:latin typeface="Times New Roman" panose="02020603050405020304" pitchFamily="18" charset="0"/>
              </a:rPr>
              <a:t> 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концентрації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реагентів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або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продуктів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реакції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за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одиницю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часу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6984876" y="3056926"/>
            <a:ext cx="10328818" cy="108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5360" rIns="0" bIns="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marL="16934" indent="476274">
              <a:lnSpc>
                <a:spcPct val="131000"/>
              </a:lnSpc>
              <a:spcBef>
                <a:spcPts val="17"/>
              </a:spcBef>
            </a:pPr>
            <a:r>
              <a:rPr lang="en-US" altLang="en-US" sz="2800" dirty="0" err="1" smtClean="0">
                <a:latin typeface="Times New Roman" panose="02020603050405020304" pitchFamily="18" charset="0"/>
              </a:rPr>
              <a:t>Для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реакції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a</a:t>
            </a:r>
            <a:r>
              <a:rPr lang="en-US" altLang="en-US" sz="2800" dirty="0" err="1">
                <a:latin typeface="Times New Roman" panose="02020603050405020304" pitchFamily="18" charset="0"/>
              </a:rPr>
              <a:t>A</a:t>
            </a:r>
            <a:r>
              <a:rPr lang="en-US" altLang="en-US" sz="2800" dirty="0">
                <a:latin typeface="Times New Roman" panose="02020603050405020304" pitchFamily="18" charset="0"/>
              </a:rPr>
              <a:t> +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b</a:t>
            </a:r>
            <a:r>
              <a:rPr lang="en-US" altLang="en-US" sz="2800" dirty="0" err="1">
                <a:latin typeface="Times New Roman" panose="02020603050405020304" pitchFamily="18" charset="0"/>
              </a:rPr>
              <a:t>B</a:t>
            </a:r>
            <a:r>
              <a:rPr lang="en-US" altLang="en-US" sz="2800" dirty="0">
                <a:latin typeface="Times New Roman" panose="02020603050405020304" pitchFamily="18" charset="0"/>
              </a:rPr>
              <a:t> ↔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d</a:t>
            </a:r>
            <a:r>
              <a:rPr lang="en-US" altLang="en-US" sz="2800" dirty="0" err="1">
                <a:latin typeface="Times New Roman" panose="02020603050405020304" pitchFamily="18" charset="0"/>
              </a:rPr>
              <a:t>F</a:t>
            </a:r>
            <a:r>
              <a:rPr lang="en-US" altLang="en-US" sz="2800" dirty="0">
                <a:latin typeface="Times New Roman" panose="02020603050405020304" pitchFamily="18" charset="0"/>
              </a:rPr>
              <a:t> +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d</a:t>
            </a:r>
            <a:r>
              <a:rPr lang="en-US" altLang="en-US" sz="2800" dirty="0" err="1">
                <a:latin typeface="Times New Roman" panose="02020603050405020304" pitchFamily="18" charset="0"/>
              </a:rPr>
              <a:t>D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швидкість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хімічної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реакції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можна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визначити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за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рівянням</a:t>
            </a:r>
            <a:r>
              <a:rPr lang="en-US" altLang="en-US" sz="2800" dirty="0"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3107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340" y="3088891"/>
            <a:ext cx="3975407" cy="308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2188" y="6217841"/>
            <a:ext cx="5983946" cy="8438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34008">
              <a:lnSpc>
                <a:spcPct val="100000"/>
              </a:lnSpc>
              <a:spcBef>
                <a:spcPts val="133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Рис.2.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Залежність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зміни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концентрації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</a:p>
          <a:p>
            <a:pPr marL="834008">
              <a:lnSpc>
                <a:spcPct val="100000"/>
              </a:lnSpc>
              <a:spcBef>
                <a:spcPts val="133"/>
              </a:spcBef>
            </a:pPr>
            <a:r>
              <a:rPr lang="en-US" altLang="en-US" sz="2400" dirty="0" err="1" smtClean="0">
                <a:latin typeface="Times New Roman" panose="02020603050405020304" pitchFamily="18" charset="0"/>
              </a:rPr>
              <a:t>вихідних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речовин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від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часу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997064" y="4535161"/>
                <a:ext cx="9433048" cy="9402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=±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𝐶𝑖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8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064" y="4535161"/>
                <a:ext cx="9433048" cy="9402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1152228" y="5866183"/>
            <a:ext cx="16501139" cy="380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605">
              <a:lnSpc>
                <a:spcPct val="130000"/>
              </a:lnSpc>
              <a:spcBef>
                <a:spcPts val="133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																				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де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a, b, c, d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–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стехіометричні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коефіцієнти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, </a:t>
            </a:r>
          </a:p>
          <a:p>
            <a:pPr marL="101605">
              <a:lnSpc>
                <a:spcPct val="130000"/>
              </a:lnSpc>
              <a:spcBef>
                <a:spcPts val="133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	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																			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Δ</a:t>
            </a:r>
            <a:r>
              <a:rPr lang="en-US" altLang="en-US" sz="2400" i="1" dirty="0" err="1" smtClean="0">
                <a:latin typeface="Times New Roman" panose="02020603050405020304" pitchFamily="18" charset="0"/>
              </a:rPr>
              <a:t>с</a:t>
            </a:r>
            <a:r>
              <a:rPr lang="en-US" altLang="en-US" sz="2400" i="1" baseline="-9000" dirty="0" err="1" smtClean="0">
                <a:latin typeface="Times New Roman" panose="02020603050405020304" pitchFamily="18" charset="0"/>
              </a:rPr>
              <a:t>і</a:t>
            </a:r>
            <a:r>
              <a:rPr lang="en-US" altLang="en-US" sz="2400" i="1" baseline="-90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= 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с</a:t>
            </a:r>
            <a:r>
              <a:rPr lang="en-US" altLang="en-US" sz="2400" i="1" baseline="-9000" dirty="0" smtClean="0">
                <a:latin typeface="Times New Roman" panose="02020603050405020304" pitchFamily="18" charset="0"/>
              </a:rPr>
              <a:t>і2 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– с</a:t>
            </a:r>
            <a:r>
              <a:rPr lang="en-US" altLang="en-US" sz="2400" i="1" baseline="-9000" dirty="0" smtClean="0">
                <a:latin typeface="Times New Roman" panose="02020603050405020304" pitchFamily="18" charset="0"/>
              </a:rPr>
              <a:t>і1	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–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зміна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концентрації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компонента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</a:p>
          <a:p>
            <a:pPr marL="101605">
              <a:lnSpc>
                <a:spcPct val="130000"/>
              </a:lnSpc>
              <a:spcBef>
                <a:spcPts val="133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	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																	(A, B, F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або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D)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за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певний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проміжок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часу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Δ</a:t>
            </a:r>
            <a:r>
              <a:rPr lang="en-US" altLang="en-US" sz="2400" i="1" dirty="0" err="1" smtClean="0">
                <a:latin typeface="Times New Roman" panose="02020603050405020304" pitchFamily="18" charset="0"/>
              </a:rPr>
              <a:t>t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= 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t</a:t>
            </a:r>
            <a:r>
              <a:rPr lang="en-US" altLang="en-US" sz="2400" i="1" baseline="-9000" dirty="0" smtClean="0">
                <a:latin typeface="Times New Roman" panose="02020603050405020304" pitchFamily="18" charset="0"/>
              </a:rPr>
              <a:t>2 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– t</a:t>
            </a:r>
            <a:r>
              <a:rPr lang="en-US" altLang="en-US" sz="2400" i="1" baseline="-9000" dirty="0" smtClean="0">
                <a:latin typeface="Times New Roman" panose="02020603050405020304" pitchFamily="18" charset="0"/>
              </a:rPr>
              <a:t>1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.</a:t>
            </a:r>
          </a:p>
          <a:p>
            <a:pPr marL="101605" indent="476274" algn="just">
              <a:lnSpc>
                <a:spcPct val="130000"/>
              </a:lnSpc>
            </a:pPr>
            <a:r>
              <a:rPr lang="en-US" altLang="en-US" sz="2800" dirty="0" err="1" smtClean="0">
                <a:latin typeface="Times New Roman" panose="02020603050405020304" pitchFamily="18" charset="0"/>
              </a:rPr>
              <a:t>Швидкість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реакції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залежить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від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багатьох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факторів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основними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з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яких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є  </a:t>
            </a:r>
            <a:r>
              <a:rPr lang="en-US" altLang="en-US" sz="2800" i="1" dirty="0" err="1" smtClean="0">
                <a:latin typeface="Times New Roman" panose="02020603050405020304" pitchFamily="18" charset="0"/>
              </a:rPr>
              <a:t>природа</a:t>
            </a:r>
            <a:r>
              <a:rPr lang="en-US" altLang="en-US" sz="2800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Times New Roman" panose="02020603050405020304" pitchFamily="18" charset="0"/>
              </a:rPr>
              <a:t>реагентів</a:t>
            </a:r>
            <a:r>
              <a:rPr lang="en-US" altLang="en-US" sz="2800" i="1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800" i="1" dirty="0" err="1" smtClean="0">
                <a:latin typeface="Times New Roman" panose="02020603050405020304" pitchFamily="18" charset="0"/>
              </a:rPr>
              <a:t>агрегатний</a:t>
            </a:r>
            <a:r>
              <a:rPr lang="en-US" altLang="en-US" sz="2800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latin typeface="Times New Roman" panose="02020603050405020304" pitchFamily="18" charset="0"/>
              </a:rPr>
              <a:t>стан</a:t>
            </a:r>
            <a:r>
              <a:rPr lang="en-US" altLang="en-US" sz="2800" i="1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800" i="1" dirty="0" err="1" smtClean="0">
                <a:latin typeface="Times New Roman" panose="02020603050405020304" pitchFamily="18" charset="0"/>
              </a:rPr>
              <a:t>концентрація</a:t>
            </a:r>
            <a:r>
              <a:rPr lang="en-US" altLang="en-US" sz="2800" i="1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800" i="1" dirty="0" err="1" smtClean="0">
                <a:latin typeface="Times New Roman" panose="02020603050405020304" pitchFamily="18" charset="0"/>
              </a:rPr>
              <a:t>температура</a:t>
            </a:r>
            <a:r>
              <a:rPr lang="en-US" altLang="en-US" sz="2800" i="1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800" i="1" dirty="0" err="1" smtClean="0">
                <a:latin typeface="Times New Roman" panose="02020603050405020304" pitchFamily="18" charset="0"/>
              </a:rPr>
              <a:t>наявність</a:t>
            </a:r>
            <a:r>
              <a:rPr lang="en-US" altLang="en-US" sz="2800" i="1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2800" i="1" dirty="0" err="1" smtClean="0">
                <a:latin typeface="Times New Roman" panose="02020603050405020304" pitchFamily="18" charset="0"/>
              </a:rPr>
              <a:t>каталізатора</a:t>
            </a:r>
            <a:r>
              <a:rPr lang="en-US" altLang="en-US" sz="2800" i="1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тощо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.</a:t>
            </a:r>
          </a:p>
          <a:p>
            <a:pPr marL="101605" indent="476274" algn="just">
              <a:lnSpc>
                <a:spcPts val="2900"/>
              </a:lnSpc>
              <a:spcBef>
                <a:spcPts val="117"/>
              </a:spcBef>
            </a:pPr>
            <a:r>
              <a:rPr lang="en-US" alt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Вплив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природи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реагентів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Під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природою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реагентів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розуміють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агрегатний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стан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реагуючих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речовин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тип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хімічного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зв’язку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між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атомами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хімічних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елементівв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молекулах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реагуючих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речовин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та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енергію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активації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реагуючих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речовин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. 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За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однакових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умов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різні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речовини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реагують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між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собою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 з 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різною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швидкістю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.  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944316" y="1198250"/>
            <a:ext cx="14833648" cy="847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6800" rIns="0" bIns="0">
            <a:spAutoFit/>
          </a:bodyPr>
          <a:lstStyle>
            <a:lvl1pPr marL="614363" indent="-20796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marL="84671" indent="459340">
              <a:lnSpc>
                <a:spcPct val="100000"/>
              </a:lnSpc>
            </a:pPr>
            <a:endParaRPr lang="en-US" altLang="en-US" sz="2000" dirty="0">
              <a:latin typeface="Times New Roman" panose="02020603050405020304" pitchFamily="18" charset="0"/>
            </a:endParaRPr>
          </a:p>
          <a:p>
            <a:pPr marL="544011" indent="459340" algn="just">
              <a:lnSpc>
                <a:spcPct val="100000"/>
              </a:lnSpc>
              <a:spcBef>
                <a:spcPts val="684"/>
              </a:spcBef>
            </a:pPr>
            <a:r>
              <a:rPr lang="en-US" altLang="en-US" sz="2800" dirty="0" err="1" smtClean="0">
                <a:latin typeface="Times New Roman" panose="02020603050405020304" pitchFamily="18" charset="0"/>
              </a:rPr>
              <a:t>Для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комплексних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сполук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найбільш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характерні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наступні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групи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реакцій</a:t>
            </a:r>
            <a:r>
              <a:rPr lang="en-US" altLang="en-US" sz="2800" dirty="0">
                <a:latin typeface="Times New Roman" panose="02020603050405020304" pitchFamily="18" charset="0"/>
              </a:rPr>
              <a:t>:</a:t>
            </a:r>
          </a:p>
          <a:p>
            <a:pPr marL="863600" indent="-457200">
              <a:lnSpc>
                <a:spcPct val="100000"/>
              </a:lnSpc>
              <a:spcBef>
                <a:spcPts val="651"/>
              </a:spcBef>
              <a:buFont typeface="Wingdings" panose="05000000000000000000" pitchFamily="2" charset="2"/>
              <a:buChar char="Ø"/>
            </a:pP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реакції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обміну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іонів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зовнішньої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сфери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;</a:t>
            </a:r>
          </a:p>
          <a:p>
            <a:pPr marL="863600" indent="-457200">
              <a:lnSpc>
                <a:spcPct val="100000"/>
              </a:lnSpc>
              <a:spcBef>
                <a:spcPts val="651"/>
              </a:spcBef>
              <a:buFont typeface="Wingdings" panose="05000000000000000000" pitchFamily="2" charset="2"/>
              <a:buChar char="Ø"/>
            </a:pP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реакції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обміну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приєднання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або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відщеплення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лігандів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;</a:t>
            </a:r>
          </a:p>
          <a:p>
            <a:pPr marL="1001211" indent="-457200">
              <a:lnSpc>
                <a:spcPct val="100000"/>
              </a:lnSpc>
              <a:spcBef>
                <a:spcPts val="684"/>
              </a:spcBef>
              <a:buFont typeface="Wingdings" panose="05000000000000000000" pitchFamily="2" charset="2"/>
              <a:buChar char="Ø"/>
            </a:pP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реакції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відновлення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або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окиснення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комплексоутворювача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;</a:t>
            </a:r>
          </a:p>
          <a:p>
            <a:pPr marL="1001211" indent="-457200">
              <a:lnSpc>
                <a:spcPct val="100000"/>
              </a:lnSpc>
              <a:spcBef>
                <a:spcPts val="684"/>
              </a:spcBef>
              <a:buFont typeface="Wingdings" panose="05000000000000000000" pitchFamily="2" charset="2"/>
              <a:buChar char="Ø"/>
            </a:pP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реакції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перетворення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координованих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молекул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або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іонів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;</a:t>
            </a:r>
          </a:p>
          <a:p>
            <a:pPr marL="1001212" indent="-457200">
              <a:lnSpc>
                <a:spcPct val="100000"/>
              </a:lnSpc>
              <a:spcBef>
                <a:spcPts val="651"/>
              </a:spcBef>
              <a:buFont typeface="Wingdings" panose="05000000000000000000" pitchFamily="2" charset="2"/>
              <a:buChar char="Ø"/>
            </a:pP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ізомеризація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комплексних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сполук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  <a:p>
            <a:pPr marL="84671" indent="459340" algn="just">
              <a:lnSpc>
                <a:spcPct val="129000"/>
              </a:lnSpc>
              <a:spcBef>
                <a:spcPts val="67"/>
              </a:spcBef>
              <a:buClrTx/>
              <a:buSzTx/>
            </a:pPr>
            <a:r>
              <a:rPr lang="en-US" altLang="en-US" sz="2800" i="1" dirty="0" err="1">
                <a:latin typeface="Times New Roman" panose="02020603050405020304" pitchFamily="18" charset="0"/>
              </a:rPr>
              <a:t>Реакції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обміну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іонів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зовнішньої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</a:rPr>
              <a:t>сфери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застосовують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як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під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час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добування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комплексних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сполук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так</a:t>
            </a:r>
            <a:r>
              <a:rPr lang="en-US" altLang="en-US" sz="2800" dirty="0">
                <a:latin typeface="Times New Roman" panose="02020603050405020304" pitchFamily="18" charset="0"/>
              </a:rPr>
              <a:t> і в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хімічному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аналізі</a:t>
            </a:r>
            <a:r>
              <a:rPr lang="en-US" altLang="en-US" sz="2800" dirty="0">
                <a:latin typeface="Times New Roman" panose="02020603050405020304" pitchFamily="18" charset="0"/>
              </a:rPr>
              <a:t>. У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разі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нагрівання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водного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розчину</a:t>
            </a:r>
            <a:r>
              <a:rPr lang="en-US" altLang="en-US" sz="2800" dirty="0">
                <a:latin typeface="Times New Roman" panose="02020603050405020304" pitchFamily="18" charset="0"/>
              </a:rPr>
              <a:t>  [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Со</a:t>
            </a:r>
            <a:r>
              <a:rPr lang="en-US" altLang="en-US" sz="2800" dirty="0">
                <a:latin typeface="Times New Roman" panose="02020603050405020304" pitchFamily="18" charset="0"/>
              </a:rPr>
              <a:t>(NН</a:t>
            </a:r>
            <a:r>
              <a:rPr lang="en-US" altLang="en-US" sz="2800" baseline="-9000" dirty="0">
                <a:latin typeface="Times New Roman" panose="02020603050405020304" pitchFamily="18" charset="0"/>
              </a:rPr>
              <a:t>3</a:t>
            </a:r>
            <a:r>
              <a:rPr lang="en-US" altLang="en-US" sz="2800" dirty="0">
                <a:latin typeface="Times New Roman" panose="02020603050405020304" pitchFamily="18" charset="0"/>
              </a:rPr>
              <a:t>)</a:t>
            </a:r>
            <a:r>
              <a:rPr lang="en-US" altLang="en-US" sz="2800" baseline="-9000" dirty="0">
                <a:latin typeface="Times New Roman" panose="02020603050405020304" pitchFamily="18" charset="0"/>
              </a:rPr>
              <a:t>5</a:t>
            </a:r>
            <a:r>
              <a:rPr lang="en-US" altLang="en-US" sz="2800" dirty="0">
                <a:latin typeface="Times New Roman" panose="02020603050405020304" pitchFamily="18" charset="0"/>
              </a:rPr>
              <a:t>С1]Сl</a:t>
            </a:r>
            <a:r>
              <a:rPr lang="en-US" altLang="en-US" sz="2800" baseline="-9000" dirty="0">
                <a:latin typeface="Times New Roman" panose="02020603050405020304" pitchFamily="18" charset="0"/>
              </a:rPr>
              <a:t>2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утворюється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суміш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сполук</a:t>
            </a:r>
            <a:r>
              <a:rPr lang="en-US" altLang="en-US" sz="2800" dirty="0">
                <a:latin typeface="Times New Roman" panose="02020603050405020304" pitchFamily="18" charset="0"/>
              </a:rPr>
              <a:t>, у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тому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числі</a:t>
            </a:r>
            <a:r>
              <a:rPr lang="en-US" altLang="en-US" sz="2800" dirty="0">
                <a:latin typeface="Times New Roman" panose="02020603050405020304" pitchFamily="18" charset="0"/>
              </a:rPr>
              <a:t> й [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Со</a:t>
            </a:r>
            <a:r>
              <a:rPr lang="en-US" altLang="en-US" sz="2800" dirty="0">
                <a:latin typeface="Times New Roman" panose="02020603050405020304" pitchFamily="18" charset="0"/>
              </a:rPr>
              <a:t>(NН</a:t>
            </a:r>
            <a:r>
              <a:rPr lang="en-US" altLang="en-US" sz="2800" baseline="-9000" dirty="0">
                <a:latin typeface="Times New Roman" panose="02020603050405020304" pitchFamily="18" charset="0"/>
              </a:rPr>
              <a:t>3</a:t>
            </a:r>
            <a:r>
              <a:rPr lang="en-US" altLang="en-US" sz="2800" dirty="0">
                <a:latin typeface="Times New Roman" panose="02020603050405020304" pitchFamily="18" charset="0"/>
              </a:rPr>
              <a:t>)</a:t>
            </a:r>
            <a:r>
              <a:rPr lang="en-US" altLang="en-US" sz="2800" baseline="-9000" dirty="0">
                <a:latin typeface="Times New Roman" panose="02020603050405020304" pitchFamily="18" charset="0"/>
              </a:rPr>
              <a:t>5</a:t>
            </a:r>
            <a:r>
              <a:rPr lang="en-US" altLang="en-US" sz="2800" dirty="0">
                <a:latin typeface="Times New Roman" panose="02020603050405020304" pitchFamily="18" charset="0"/>
              </a:rPr>
              <a:t>Н</a:t>
            </a:r>
            <a:r>
              <a:rPr lang="en-US" altLang="en-US" sz="2800" baseline="-9000" dirty="0"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</a:rPr>
              <a:t>О]С1</a:t>
            </a:r>
            <a:r>
              <a:rPr lang="en-US" altLang="en-US" sz="2800" baseline="-9000" dirty="0">
                <a:latin typeface="Times New Roman" panose="02020603050405020304" pitchFamily="18" charset="0"/>
              </a:rPr>
              <a:t>3</a:t>
            </a:r>
            <a:r>
              <a:rPr lang="en-US" altLang="en-US" sz="2800" dirty="0">
                <a:latin typeface="Times New Roman" panose="02020603050405020304" pitchFamily="18" charset="0"/>
              </a:rPr>
              <a:t>.  </a:t>
            </a:r>
            <a:endParaRPr lang="uk-UA" altLang="en-US" sz="2800" dirty="0" smtClean="0">
              <a:latin typeface="Times New Roman" panose="02020603050405020304" pitchFamily="18" charset="0"/>
            </a:endParaRPr>
          </a:p>
          <a:p>
            <a:pPr marL="84671" indent="459340" algn="just">
              <a:lnSpc>
                <a:spcPct val="129000"/>
              </a:lnSpc>
              <a:spcBef>
                <a:spcPts val="67"/>
              </a:spcBef>
              <a:buClrTx/>
              <a:buSzTx/>
            </a:pPr>
            <a:r>
              <a:rPr lang="en-US" altLang="en-US" sz="2800" dirty="0" err="1" smtClean="0">
                <a:latin typeface="Times New Roman" panose="02020603050405020304" pitchFamily="18" charset="0"/>
              </a:rPr>
              <a:t>Виділити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останню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сполуку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із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суміші</a:t>
            </a:r>
            <a:r>
              <a:rPr lang="en-US" altLang="en-US" sz="2800" dirty="0">
                <a:latin typeface="Times New Roman" panose="02020603050405020304" pitchFamily="18" charset="0"/>
              </a:rPr>
              <a:t> в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чистому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вигляді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важко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тому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суміш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піддають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дії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солі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кислоти</a:t>
            </a:r>
            <a:r>
              <a:rPr lang="en-US" altLang="en-US" sz="2800" dirty="0">
                <a:latin typeface="Times New Roman" panose="02020603050405020304" pitchFamily="18" charset="0"/>
              </a:rPr>
              <a:t> (NН</a:t>
            </a:r>
            <a:r>
              <a:rPr lang="en-US" altLang="en-US" sz="2800" baseline="-9000" dirty="0">
                <a:latin typeface="Times New Roman" panose="02020603050405020304" pitchFamily="18" charset="0"/>
              </a:rPr>
              <a:t>4</a:t>
            </a:r>
            <a:r>
              <a:rPr lang="en-US" altLang="en-US" sz="2800" dirty="0">
                <a:latin typeface="Times New Roman" panose="02020603050405020304" pitchFamily="18" charset="0"/>
              </a:rPr>
              <a:t>)</a:t>
            </a:r>
            <a:r>
              <a:rPr lang="en-US" altLang="en-US" sz="2800" baseline="-9000" dirty="0"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</a:rPr>
              <a:t>С</a:t>
            </a:r>
            <a:r>
              <a:rPr lang="en-US" altLang="en-US" sz="2800" baseline="-9000" dirty="0"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</a:rPr>
              <a:t>О</a:t>
            </a:r>
            <a:r>
              <a:rPr lang="en-US" altLang="en-US" sz="2800" baseline="-9000" dirty="0">
                <a:latin typeface="Times New Roman" panose="02020603050405020304" pitchFamily="18" charset="0"/>
              </a:rPr>
              <a:t>4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внаслідок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чого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іони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Cl</a:t>
            </a:r>
            <a:r>
              <a:rPr lang="en-US" altLang="en-US" sz="2800" baseline="30000" dirty="0" smtClean="0">
                <a:latin typeface="Times New Roman" panose="02020603050405020304" pitchFamily="18" charset="0"/>
              </a:rPr>
              <a:t>-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зовнішньої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сфери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обмінюються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на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іони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C</a:t>
            </a:r>
            <a:r>
              <a:rPr lang="en-US" altLang="en-US" sz="2800" baseline="-9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O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4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aseline="30000" dirty="0">
                <a:latin typeface="Times New Roman" panose="02020603050405020304" pitchFamily="18" charset="0"/>
              </a:rPr>
              <a:t>2–</a:t>
            </a:r>
            <a:r>
              <a:rPr lang="en-US" altLang="en-US" sz="2800" dirty="0">
                <a:latin typeface="Times New Roman" panose="02020603050405020304" pitchFamily="18" charset="0"/>
              </a:rPr>
              <a:t>:</a:t>
            </a:r>
          </a:p>
          <a:p>
            <a:pPr marL="980066" indent="459340" algn="ctr">
              <a:lnSpc>
                <a:spcPts val="733"/>
              </a:lnSpc>
              <a:buClrTx/>
              <a:buSzTx/>
            </a:pPr>
            <a:endParaRPr lang="en-US" altLang="en-US" sz="2800" dirty="0">
              <a:latin typeface="Times New Roman" panose="02020603050405020304" pitchFamily="18" charset="0"/>
            </a:endParaRPr>
          </a:p>
          <a:p>
            <a:pPr marL="323867" indent="459340">
              <a:lnSpc>
                <a:spcPct val="100000"/>
              </a:lnSpc>
              <a:spcBef>
                <a:spcPts val="767"/>
              </a:spcBef>
              <a:buClrTx/>
              <a:buSzTx/>
            </a:pPr>
            <a:r>
              <a:rPr lang="en-US" altLang="en-US" sz="2800" dirty="0">
                <a:latin typeface="Times New Roman" panose="02020603050405020304" pitchFamily="18" charset="0"/>
              </a:rPr>
              <a:t>2[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Со</a:t>
            </a:r>
            <a:r>
              <a:rPr lang="en-US" altLang="en-US" sz="2800" dirty="0">
                <a:latin typeface="Times New Roman" panose="02020603050405020304" pitchFamily="18" charset="0"/>
              </a:rPr>
              <a:t>(NН</a:t>
            </a:r>
            <a:r>
              <a:rPr lang="en-US" altLang="en-US" sz="2800" baseline="-7000" dirty="0">
                <a:latin typeface="Times New Roman" panose="02020603050405020304" pitchFamily="18" charset="0"/>
              </a:rPr>
              <a:t>3</a:t>
            </a:r>
            <a:r>
              <a:rPr lang="en-US" altLang="en-US" sz="2800" dirty="0">
                <a:latin typeface="Times New Roman" panose="02020603050405020304" pitchFamily="18" charset="0"/>
              </a:rPr>
              <a:t>)</a:t>
            </a:r>
            <a:r>
              <a:rPr lang="en-US" altLang="en-US" sz="2800" baseline="-7000" dirty="0">
                <a:latin typeface="Times New Roman" panose="02020603050405020304" pitchFamily="18" charset="0"/>
              </a:rPr>
              <a:t>5</a:t>
            </a:r>
            <a:r>
              <a:rPr lang="en-US" altLang="en-US" sz="2800" dirty="0">
                <a:latin typeface="Times New Roman" panose="02020603050405020304" pitchFamily="18" charset="0"/>
              </a:rPr>
              <a:t>Н</a:t>
            </a:r>
            <a:r>
              <a:rPr lang="en-US" altLang="en-US" sz="2800" baseline="-7000" dirty="0"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</a:rPr>
              <a:t>O]С1</a:t>
            </a:r>
            <a:r>
              <a:rPr lang="en-US" altLang="en-US" sz="2800" baseline="-7000" dirty="0">
                <a:latin typeface="Times New Roman" panose="02020603050405020304" pitchFamily="18" charset="0"/>
              </a:rPr>
              <a:t>3</a:t>
            </a:r>
            <a:r>
              <a:rPr lang="en-US" altLang="en-US" sz="2800" dirty="0">
                <a:latin typeface="Times New Roman" panose="02020603050405020304" pitchFamily="18" charset="0"/>
              </a:rPr>
              <a:t>+3(NН</a:t>
            </a:r>
            <a:r>
              <a:rPr lang="en-US" altLang="en-US" sz="2800" baseline="-7000" dirty="0">
                <a:latin typeface="Times New Roman" panose="02020603050405020304" pitchFamily="18" charset="0"/>
              </a:rPr>
              <a:t>4</a:t>
            </a:r>
            <a:r>
              <a:rPr lang="en-US" altLang="en-US" sz="2800" dirty="0">
                <a:latin typeface="Times New Roman" panose="02020603050405020304" pitchFamily="18" charset="0"/>
              </a:rPr>
              <a:t>)</a:t>
            </a:r>
            <a:r>
              <a:rPr lang="en-US" altLang="en-US" sz="2800" baseline="-7000" dirty="0"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</a:rPr>
              <a:t>С</a:t>
            </a:r>
            <a:r>
              <a:rPr lang="en-US" altLang="en-US" sz="2800" baseline="-7000" dirty="0"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</a:rPr>
              <a:t>O</a:t>
            </a:r>
            <a:r>
              <a:rPr lang="en-US" altLang="en-US" sz="2800" baseline="-7000" dirty="0">
                <a:latin typeface="Times New Roman" panose="02020603050405020304" pitchFamily="18" charset="0"/>
              </a:rPr>
              <a:t>4</a:t>
            </a:r>
            <a:r>
              <a:rPr lang="en-US" altLang="en-US" sz="2800" dirty="0">
                <a:latin typeface="Times New Roman" panose="02020603050405020304" pitchFamily="18" charset="0"/>
              </a:rPr>
              <a:t>=[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Со</a:t>
            </a:r>
            <a:r>
              <a:rPr lang="en-US" altLang="en-US" sz="2800" dirty="0">
                <a:latin typeface="Times New Roman" panose="02020603050405020304" pitchFamily="18" charset="0"/>
              </a:rPr>
              <a:t>(NH</a:t>
            </a:r>
            <a:r>
              <a:rPr lang="en-US" altLang="en-US" sz="2800" baseline="-7000" dirty="0">
                <a:latin typeface="Times New Roman" panose="02020603050405020304" pitchFamily="18" charset="0"/>
              </a:rPr>
              <a:t>3</a:t>
            </a:r>
            <a:r>
              <a:rPr lang="en-US" altLang="en-US" sz="2800" dirty="0">
                <a:latin typeface="Times New Roman" panose="02020603050405020304" pitchFamily="18" charset="0"/>
              </a:rPr>
              <a:t>)</a:t>
            </a:r>
            <a:r>
              <a:rPr lang="en-US" altLang="en-US" sz="2800" baseline="-7000" dirty="0">
                <a:latin typeface="Times New Roman" panose="02020603050405020304" pitchFamily="18" charset="0"/>
              </a:rPr>
              <a:t>5</a:t>
            </a:r>
            <a:r>
              <a:rPr lang="en-US" altLang="en-US" sz="2800" dirty="0">
                <a:latin typeface="Times New Roman" panose="02020603050405020304" pitchFamily="18" charset="0"/>
              </a:rPr>
              <a:t>Н</a:t>
            </a:r>
            <a:r>
              <a:rPr lang="en-US" altLang="en-US" sz="2800" baseline="-7000" dirty="0"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</a:rPr>
              <a:t>О]</a:t>
            </a:r>
            <a:r>
              <a:rPr lang="en-US" altLang="en-US" sz="2800" baseline="-7000" dirty="0"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</a:rPr>
              <a:t>(С</a:t>
            </a:r>
            <a:r>
              <a:rPr lang="en-US" altLang="en-US" sz="2800" baseline="-7000" dirty="0"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</a:rPr>
              <a:t>О</a:t>
            </a:r>
            <a:r>
              <a:rPr lang="en-US" altLang="en-US" sz="2800" baseline="-7000" dirty="0">
                <a:latin typeface="Times New Roman" panose="02020603050405020304" pitchFamily="18" charset="0"/>
              </a:rPr>
              <a:t>4</a:t>
            </a:r>
            <a:r>
              <a:rPr lang="en-US" altLang="en-US" sz="2800" dirty="0">
                <a:latin typeface="Times New Roman" panose="02020603050405020304" pitchFamily="18" charset="0"/>
              </a:rPr>
              <a:t>)</a:t>
            </a:r>
            <a:r>
              <a:rPr lang="en-US" altLang="en-US" sz="2800" baseline="-7000" dirty="0">
                <a:latin typeface="Times New Roman" panose="02020603050405020304" pitchFamily="18" charset="0"/>
              </a:rPr>
              <a:t>3	</a:t>
            </a:r>
            <a:r>
              <a:rPr lang="en-US" altLang="en-US" sz="2800" dirty="0">
                <a:latin typeface="Times New Roman" panose="02020603050405020304" pitchFamily="18" charset="0"/>
              </a:rPr>
              <a:t>+6NH</a:t>
            </a:r>
            <a:r>
              <a:rPr lang="en-US" altLang="en-US" sz="2800" baseline="-7000" dirty="0">
                <a:latin typeface="Times New Roman" panose="02020603050405020304" pitchFamily="18" charset="0"/>
              </a:rPr>
              <a:t>4</a:t>
            </a:r>
            <a:r>
              <a:rPr lang="en-US" altLang="en-US" sz="2800" dirty="0">
                <a:latin typeface="Times New Roman" panose="02020603050405020304" pitchFamily="18" charset="0"/>
              </a:rPr>
              <a:t>Cl.</a:t>
            </a:r>
          </a:p>
          <a:p>
            <a:pPr marL="544011" indent="459340" algn="just">
              <a:lnSpc>
                <a:spcPct val="100000"/>
              </a:lnSpc>
              <a:spcBef>
                <a:spcPts val="784"/>
              </a:spcBef>
              <a:buClrTx/>
              <a:buSzTx/>
            </a:pPr>
            <a:r>
              <a:rPr lang="en-US" altLang="en-US" sz="2800" dirty="0" err="1">
                <a:latin typeface="Times New Roman" panose="02020603050405020304" pitchFamily="18" charset="0"/>
              </a:rPr>
              <a:t>Малорозчинна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комплексна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сполука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що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утворилася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легко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відокремлюється</a:t>
            </a:r>
            <a:endParaRPr lang="uk-UA" altLang="en-US" sz="2800" dirty="0" smtClean="0">
              <a:latin typeface="Times New Roman" panose="02020603050405020304" pitchFamily="18" charset="0"/>
            </a:endParaRPr>
          </a:p>
          <a:p>
            <a:pPr marL="544011" indent="459340" algn="just">
              <a:lnSpc>
                <a:spcPct val="100000"/>
              </a:lnSpc>
              <a:spcBef>
                <a:spcPts val="784"/>
              </a:spcBef>
              <a:buClrTx/>
              <a:buSzTx/>
            </a:pPr>
            <a:endParaRPr lang="uk-UA" altLang="en-US" sz="2800" dirty="0">
              <a:latin typeface="Times New Roman" panose="02020603050405020304" pitchFamily="18" charset="0"/>
            </a:endParaRPr>
          </a:p>
          <a:p>
            <a:pPr marL="544011" indent="459340" algn="just">
              <a:lnSpc>
                <a:spcPct val="100000"/>
              </a:lnSpc>
              <a:spcBef>
                <a:spcPts val="784"/>
              </a:spcBef>
              <a:buClrTx/>
              <a:buSzTx/>
            </a:pPr>
            <a:endParaRPr lang="uk-UA" altLang="en-US" sz="2800" dirty="0" smtClean="0">
              <a:latin typeface="Times New Roman" panose="02020603050405020304" pitchFamily="18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2974470" y="10242689"/>
            <a:ext cx="472029" cy="3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360" rIns="0" bIns="0">
            <a:spAutoFit/>
          </a:bodyPr>
          <a:lstStyle/>
          <a:p>
            <a:pPr marL="16934">
              <a:lnSpc>
                <a:spcPct val="100000"/>
              </a:lnSpc>
              <a:spcBef>
                <a:spcPts val="133"/>
              </a:spcBef>
            </a:pPr>
            <a:r>
              <a:rPr lang="en-US" altLang="en-US" sz="1867">
                <a:solidFill>
                  <a:srgbClr val="000000"/>
                </a:solidFill>
                <a:latin typeface="Times New Roman" panose="02020603050405020304" pitchFamily="18" charset="0"/>
              </a:rPr>
              <a:t>інші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688732" y="1023266"/>
            <a:ext cx="9073008" cy="55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Хімічні</a:t>
            </a:r>
            <a:r>
              <a:rPr lang="ru-RU" sz="3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</a:t>
            </a:r>
            <a:r>
              <a:rPr lang="ru-RU" sz="3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2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участю</a:t>
            </a:r>
            <a:r>
              <a:rPr lang="ru-RU" sz="3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комплексних</a:t>
            </a:r>
            <a:r>
              <a:rPr lang="ru-RU" sz="3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endParaRPr lang="ru-RU" sz="32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049" y="8809326"/>
            <a:ext cx="12024021" cy="74956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9849" y="1242245"/>
            <a:ext cx="14970615" cy="648071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Хімічні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</a:t>
            </a:r>
            <a:r>
              <a:rPr lang="ru-RU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участю</a:t>
            </a:r>
            <a:r>
              <a:rPr lang="ru-RU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комплексних</a:t>
            </a:r>
            <a:r>
              <a:rPr lang="ru-RU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ru-RU" sz="7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8293" y="1890316"/>
            <a:ext cx="16201800" cy="7826894"/>
          </a:xfrm>
        </p:spPr>
        <p:txBody>
          <a:bodyPr/>
          <a:lstStyle/>
          <a:p>
            <a:pPr marL="0" indent="0" algn="just"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 в розчинах іонів К+ використовують розчин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комплексної  сполуки , </a:t>
            </a:r>
          </a:p>
          <a:p>
            <a:pPr marL="0" indent="0" algn="just"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яка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вступає в реакцію обміну із солями калію з  утворенням </a:t>
            </a:r>
            <a:r>
              <a:rPr lang="uk-UA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осаду жовтого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кольору:</a:t>
            </a:r>
          </a:p>
          <a:p>
            <a:pPr marL="0" indent="0" algn="just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Комплексні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сполуки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0" indent="0" algn="just"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легко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обмінюють іони К+  зовнішньої сфери на іони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d-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елементів, внаслідок чого утворюються  </a:t>
            </a:r>
            <a:r>
              <a:rPr lang="uk-UA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малорозчинні сполуки.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Такі реакції використовують, зокрема, для виявлення  в розчинах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іонів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576" y="3443888"/>
            <a:ext cx="3168352" cy="7046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788" y="4266309"/>
            <a:ext cx="9319516" cy="6262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507" y="6424574"/>
            <a:ext cx="5328592" cy="642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3268" y="7490114"/>
            <a:ext cx="1712557" cy="5978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2788" y="8249979"/>
            <a:ext cx="7783524" cy="13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47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1368252" y="2754412"/>
            <a:ext cx="16417824" cy="506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8721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marL="169342" indent="459340" algn="just">
              <a:lnSpc>
                <a:spcPct val="129000"/>
              </a:lnSpc>
              <a:spcBef>
                <a:spcPts val="151"/>
              </a:spcBef>
            </a:pPr>
            <a:r>
              <a:rPr lang="en-US" altLang="en-US" sz="3200" i="1" dirty="0" err="1">
                <a:latin typeface="Times New Roman" panose="02020603050405020304" pitchFamily="18" charset="0"/>
              </a:rPr>
              <a:t>Реакції</a:t>
            </a:r>
            <a:r>
              <a:rPr lang="en-US" altLang="en-US" sz="3200" i="1" dirty="0"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</a:rPr>
              <a:t>обміну</a:t>
            </a:r>
            <a:r>
              <a:rPr lang="en-US" altLang="en-US" sz="3200" i="1" dirty="0"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</a:rPr>
              <a:t>лігандів</a:t>
            </a:r>
            <a:r>
              <a:rPr lang="en-US" altLang="en-US" sz="3200" dirty="0">
                <a:latin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Реакції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добування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комплексних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сполук</a:t>
            </a:r>
            <a:r>
              <a:rPr lang="en-US" altLang="en-US" sz="3200" dirty="0">
                <a:latin typeface="Times New Roman" panose="02020603050405020304" pitchFamily="18" charset="0"/>
              </a:rPr>
              <a:t> у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розчинах</a:t>
            </a:r>
            <a:r>
              <a:rPr lang="en-US" altLang="en-US" sz="3200" dirty="0">
                <a:latin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із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звичайних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солей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найчастіше</a:t>
            </a:r>
            <a:r>
              <a:rPr lang="en-US" altLang="en-US" sz="3200" dirty="0">
                <a:latin typeface="Times New Roman" panose="02020603050405020304" pitchFamily="18" charset="0"/>
              </a:rPr>
              <a:t> є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реакціями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обміну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координованих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молекул</a:t>
            </a:r>
            <a:r>
              <a:rPr lang="en-US" altLang="en-US" sz="3200" dirty="0">
                <a:latin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розчинника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на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інші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ліганди</a:t>
            </a:r>
            <a:r>
              <a:rPr lang="en-US" altLang="en-US" sz="3200" dirty="0">
                <a:latin typeface="Times New Roman" panose="02020603050405020304" pitchFamily="18" charset="0"/>
              </a:rPr>
              <a:t>.</a:t>
            </a:r>
          </a:p>
          <a:p>
            <a:pPr marL="169342" indent="459340" algn="just">
              <a:lnSpc>
                <a:spcPct val="129000"/>
              </a:lnSpc>
              <a:spcBef>
                <a:spcPts val="17"/>
              </a:spcBef>
            </a:pPr>
            <a:endParaRPr lang="uk-UA" altLang="en-US" sz="3200" dirty="0" smtClean="0">
              <a:latin typeface="Times New Roman" panose="02020603050405020304" pitchFamily="18" charset="0"/>
            </a:endParaRPr>
          </a:p>
          <a:p>
            <a:pPr marL="169342" indent="459340" algn="just">
              <a:lnSpc>
                <a:spcPct val="129000"/>
              </a:lnSpc>
              <a:spcBef>
                <a:spcPts val="17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</a:rPr>
              <a:t>У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разі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розчинення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>
                <a:latin typeface="Times New Roman" panose="02020603050405020304" pitchFamily="18" charset="0"/>
              </a:rPr>
              <a:t>NіSO</a:t>
            </a:r>
            <a:r>
              <a:rPr lang="en-US" altLang="en-US" sz="3200" baseline="-9000" dirty="0">
                <a:latin typeface="Times New Roman" panose="02020603050405020304" pitchFamily="18" charset="0"/>
              </a:rPr>
              <a:t>4 </a:t>
            </a:r>
            <a:r>
              <a:rPr lang="en-US" altLang="en-US" sz="3200" dirty="0">
                <a:latin typeface="Times New Roman" panose="02020603050405020304" pitchFamily="18" charset="0"/>
              </a:rPr>
              <a:t>у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воді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іон</a:t>
            </a:r>
            <a:r>
              <a:rPr lang="en-US" altLang="en-US" sz="3200" dirty="0">
                <a:latin typeface="Times New Roman" panose="02020603050405020304" pitchFamily="18" charset="0"/>
              </a:rPr>
              <a:t> Ni</a:t>
            </a:r>
            <a:r>
              <a:rPr lang="en-US" altLang="en-US" sz="3200" baseline="30000" dirty="0">
                <a:latin typeface="Times New Roman" panose="02020603050405020304" pitchFamily="18" charset="0"/>
              </a:rPr>
              <a:t>2+ 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координує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молекули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води</a:t>
            </a:r>
            <a:r>
              <a:rPr lang="uk-UA" altLang="en-US" sz="3200" dirty="0" smtClean="0">
                <a:latin typeface="Times New Roman" panose="02020603050405020304" pitchFamily="18" charset="0"/>
              </a:rPr>
              <a:t>, утворює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>
                <a:latin typeface="Times New Roman" panose="02020603050405020304" pitchFamily="18" charset="0"/>
              </a:rPr>
              <a:t>[Ni(Н</a:t>
            </a:r>
            <a:r>
              <a:rPr lang="en-US" altLang="en-US" sz="3200" baseline="-9000" dirty="0">
                <a:latin typeface="Times New Roman" panose="02020603050405020304" pitchFamily="18" charset="0"/>
              </a:rPr>
              <a:t>2</a:t>
            </a:r>
            <a:r>
              <a:rPr lang="en-US" altLang="en-US" sz="3200" dirty="0">
                <a:latin typeface="Times New Roman" panose="02020603050405020304" pitchFamily="18" charset="0"/>
              </a:rPr>
              <a:t>О)</a:t>
            </a:r>
            <a:r>
              <a:rPr lang="en-US" altLang="en-US" sz="3200" baseline="-9000" dirty="0">
                <a:latin typeface="Times New Roman" panose="02020603050405020304" pitchFamily="18" charset="0"/>
              </a:rPr>
              <a:t>6</a:t>
            </a:r>
            <a:r>
              <a:rPr lang="en-US" altLang="en-US" sz="3200" dirty="0">
                <a:latin typeface="Times New Roman" panose="02020603050405020304" pitchFamily="18" charset="0"/>
              </a:rPr>
              <a:t>]</a:t>
            </a:r>
            <a:r>
              <a:rPr lang="en-US" altLang="en-US" sz="3200" baseline="30000" dirty="0">
                <a:latin typeface="Times New Roman" panose="02020603050405020304" pitchFamily="18" charset="0"/>
              </a:rPr>
              <a:t>2+</a:t>
            </a:r>
            <a:r>
              <a:rPr lang="en-US" altLang="en-US" sz="3200" dirty="0">
                <a:latin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Під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дією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аміаку</a:t>
            </a:r>
            <a:r>
              <a:rPr lang="en-US" altLang="en-US" sz="3200" dirty="0">
                <a:latin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молекули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води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обмінюються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на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молекули</a:t>
            </a:r>
            <a:r>
              <a:rPr lang="en-US" altLang="en-US" sz="3200" dirty="0">
                <a:latin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аміаку</a:t>
            </a:r>
            <a:r>
              <a:rPr lang="en-US" altLang="en-US" sz="3200" dirty="0">
                <a:latin typeface="Times New Roman" panose="02020603050405020304" pitchFamily="18" charset="0"/>
              </a:rPr>
              <a:t>:</a:t>
            </a:r>
          </a:p>
          <a:p>
            <a:pPr marL="46569" indent="459340" algn="ctr">
              <a:lnSpc>
                <a:spcPct val="100000"/>
              </a:lnSpc>
              <a:spcBef>
                <a:spcPts val="667"/>
              </a:spcBef>
            </a:pPr>
            <a:r>
              <a:rPr lang="en-US" altLang="en-US" sz="3200" dirty="0">
                <a:latin typeface="Times New Roman" panose="02020603050405020304" pitchFamily="18" charset="0"/>
              </a:rPr>
              <a:t>[Ni(Н</a:t>
            </a:r>
            <a:r>
              <a:rPr lang="en-US" altLang="en-US" sz="3200" baseline="-7000" dirty="0">
                <a:latin typeface="Times New Roman" panose="02020603050405020304" pitchFamily="18" charset="0"/>
              </a:rPr>
              <a:t>2</a:t>
            </a:r>
            <a:r>
              <a:rPr lang="en-US" altLang="en-US" sz="3200" dirty="0">
                <a:latin typeface="Times New Roman" panose="02020603050405020304" pitchFamily="18" charset="0"/>
              </a:rPr>
              <a:t>О)</a:t>
            </a:r>
            <a:r>
              <a:rPr lang="en-US" altLang="en-US" sz="3200" baseline="-7000" dirty="0">
                <a:latin typeface="Times New Roman" panose="02020603050405020304" pitchFamily="18" charset="0"/>
              </a:rPr>
              <a:t>6</a:t>
            </a:r>
            <a:r>
              <a:rPr lang="en-US" altLang="en-US" sz="3200" dirty="0">
                <a:latin typeface="Times New Roman" panose="02020603050405020304" pitchFamily="18" charset="0"/>
              </a:rPr>
              <a:t>]SО</a:t>
            </a:r>
            <a:r>
              <a:rPr lang="en-US" altLang="en-US" sz="3200" baseline="-7000" dirty="0">
                <a:latin typeface="Times New Roman" panose="02020603050405020304" pitchFamily="18" charset="0"/>
              </a:rPr>
              <a:t>4 </a:t>
            </a:r>
            <a:r>
              <a:rPr lang="en-US" altLang="en-US" sz="3200" dirty="0">
                <a:latin typeface="Times New Roman" panose="02020603050405020304" pitchFamily="18" charset="0"/>
              </a:rPr>
              <a:t>+ 6NH</a:t>
            </a:r>
            <a:r>
              <a:rPr lang="en-US" altLang="en-US" sz="3200" baseline="-7000" dirty="0">
                <a:latin typeface="Times New Roman" panose="02020603050405020304" pitchFamily="18" charset="0"/>
              </a:rPr>
              <a:t>3 </a:t>
            </a:r>
            <a:r>
              <a:rPr lang="en-US" altLang="en-US" sz="3200" dirty="0">
                <a:latin typeface="Times New Roman" panose="02020603050405020304" pitchFamily="18" charset="0"/>
              </a:rPr>
              <a:t>= [Ni(NH</a:t>
            </a:r>
            <a:r>
              <a:rPr lang="en-US" altLang="en-US" sz="3200" baseline="-7000" dirty="0">
                <a:latin typeface="Times New Roman" panose="02020603050405020304" pitchFamily="18" charset="0"/>
              </a:rPr>
              <a:t>3</a:t>
            </a:r>
            <a:r>
              <a:rPr lang="en-US" altLang="en-US" sz="3200" dirty="0">
                <a:latin typeface="Times New Roman" panose="02020603050405020304" pitchFamily="18" charset="0"/>
              </a:rPr>
              <a:t>)</a:t>
            </a:r>
            <a:r>
              <a:rPr lang="en-US" altLang="en-US" sz="3200" baseline="-7000" dirty="0">
                <a:latin typeface="Times New Roman" panose="02020603050405020304" pitchFamily="18" charset="0"/>
              </a:rPr>
              <a:t>6</a:t>
            </a:r>
            <a:r>
              <a:rPr lang="en-US" altLang="en-US" sz="3200" dirty="0">
                <a:latin typeface="Times New Roman" panose="02020603050405020304" pitchFamily="18" charset="0"/>
              </a:rPr>
              <a:t>]SО</a:t>
            </a:r>
            <a:r>
              <a:rPr lang="en-US" altLang="en-US" sz="3200" baseline="-7000" dirty="0">
                <a:latin typeface="Times New Roman" panose="02020603050405020304" pitchFamily="18" charset="0"/>
              </a:rPr>
              <a:t>4 </a:t>
            </a:r>
            <a:r>
              <a:rPr lang="en-US" altLang="en-US" sz="3200" dirty="0">
                <a:latin typeface="Times New Roman" panose="02020603050405020304" pitchFamily="18" charset="0"/>
              </a:rPr>
              <a:t>+ 6Н</a:t>
            </a:r>
            <a:r>
              <a:rPr lang="en-US" altLang="en-US" sz="3200" baseline="-7000" dirty="0">
                <a:latin typeface="Times New Roman" panose="02020603050405020304" pitchFamily="18" charset="0"/>
              </a:rPr>
              <a:t>2</a:t>
            </a:r>
            <a:r>
              <a:rPr lang="en-US" altLang="en-US" sz="3200" dirty="0">
                <a:latin typeface="Times New Roman" panose="02020603050405020304" pitchFamily="18" charset="0"/>
              </a:rPr>
              <a:t>О.</a:t>
            </a:r>
          </a:p>
          <a:p>
            <a:pPr marL="169342" indent="459340" algn="just">
              <a:lnSpc>
                <a:spcPct val="129000"/>
              </a:lnSpc>
              <a:spcBef>
                <a:spcPts val="133"/>
              </a:spcBef>
            </a:pPr>
            <a:r>
              <a:rPr lang="en-US" altLang="en-US" sz="3200" dirty="0" err="1">
                <a:latin typeface="Times New Roman" panose="02020603050405020304" pitchFamily="18" charset="0"/>
              </a:rPr>
              <a:t>Ця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реакція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відбувається</a:t>
            </a:r>
            <a:r>
              <a:rPr lang="en-US" altLang="en-US" sz="3200" dirty="0">
                <a:latin typeface="Times New Roman" panose="02020603050405020304" pitchFamily="18" charset="0"/>
              </a:rPr>
              <a:t> в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кілька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стадій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послідовно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утворюються</a:t>
            </a:r>
            <a:r>
              <a:rPr lang="en-US" altLang="en-US" sz="3200" dirty="0">
                <a:latin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комплексні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сполуки</a:t>
            </a:r>
            <a:r>
              <a:rPr lang="en-US" altLang="en-US" sz="3200" dirty="0">
                <a:latin typeface="Times New Roman" panose="02020603050405020304" pitchFamily="18" charset="0"/>
              </a:rPr>
              <a:t> [Ni(NH</a:t>
            </a:r>
            <a:r>
              <a:rPr lang="en-US" altLang="en-US" sz="3200" baseline="-9000" dirty="0">
                <a:latin typeface="Times New Roman" panose="02020603050405020304" pitchFamily="18" charset="0"/>
              </a:rPr>
              <a:t>3</a:t>
            </a:r>
            <a:r>
              <a:rPr lang="en-US" altLang="en-US" sz="3200" dirty="0">
                <a:latin typeface="Times New Roman" panose="02020603050405020304" pitchFamily="18" charset="0"/>
              </a:rPr>
              <a:t>)(Н</a:t>
            </a:r>
            <a:r>
              <a:rPr lang="en-US" altLang="en-US" sz="3200" baseline="-9000" dirty="0">
                <a:latin typeface="Times New Roman" panose="02020603050405020304" pitchFamily="18" charset="0"/>
              </a:rPr>
              <a:t>2</a:t>
            </a:r>
            <a:r>
              <a:rPr lang="en-US" altLang="en-US" sz="3200" dirty="0">
                <a:latin typeface="Times New Roman" panose="02020603050405020304" pitchFamily="18" charset="0"/>
              </a:rPr>
              <a:t>О)</a:t>
            </a:r>
            <a:r>
              <a:rPr lang="en-US" altLang="en-US" sz="3200" baseline="-9000" dirty="0">
                <a:latin typeface="Times New Roman" panose="02020603050405020304" pitchFamily="18" charset="0"/>
              </a:rPr>
              <a:t>5</a:t>
            </a:r>
            <a:r>
              <a:rPr lang="en-US" altLang="en-US" sz="3200" dirty="0">
                <a:latin typeface="Times New Roman" panose="02020603050405020304" pitchFamily="18" charset="0"/>
              </a:rPr>
              <a:t>]SО</a:t>
            </a:r>
            <a:r>
              <a:rPr lang="en-US" altLang="en-US" sz="3200" baseline="-9000" dirty="0">
                <a:latin typeface="Times New Roman" panose="02020603050405020304" pitchFamily="18" charset="0"/>
              </a:rPr>
              <a:t>4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uk-UA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[</a:t>
            </a:r>
            <a:r>
              <a:rPr lang="en-US" altLang="en-US" sz="3200" dirty="0">
                <a:latin typeface="Times New Roman" panose="02020603050405020304" pitchFamily="18" charset="0"/>
              </a:rPr>
              <a:t>Ni(NН</a:t>
            </a:r>
            <a:r>
              <a:rPr lang="en-US" altLang="en-US" sz="3200" baseline="-9000" dirty="0">
                <a:latin typeface="Times New Roman" panose="02020603050405020304" pitchFamily="18" charset="0"/>
              </a:rPr>
              <a:t>3</a:t>
            </a:r>
            <a:r>
              <a:rPr lang="en-US" altLang="en-US" sz="3200" dirty="0">
                <a:latin typeface="Times New Roman" panose="02020603050405020304" pitchFamily="18" charset="0"/>
              </a:rPr>
              <a:t>)</a:t>
            </a:r>
            <a:r>
              <a:rPr lang="en-US" altLang="en-US" sz="3200" baseline="-9000" dirty="0">
                <a:latin typeface="Times New Roman" panose="02020603050405020304" pitchFamily="18" charset="0"/>
              </a:rPr>
              <a:t>2</a:t>
            </a:r>
            <a:r>
              <a:rPr lang="en-US" altLang="en-US" sz="3200" dirty="0">
                <a:latin typeface="Times New Roman" panose="02020603050405020304" pitchFamily="18" charset="0"/>
              </a:rPr>
              <a:t>(Н</a:t>
            </a:r>
            <a:r>
              <a:rPr lang="en-US" altLang="en-US" sz="3200" baseline="-9000" dirty="0">
                <a:latin typeface="Times New Roman" panose="02020603050405020304" pitchFamily="18" charset="0"/>
              </a:rPr>
              <a:t>2</a:t>
            </a:r>
            <a:r>
              <a:rPr lang="en-US" altLang="en-US" sz="3200" dirty="0">
                <a:latin typeface="Times New Roman" panose="02020603050405020304" pitchFamily="18" charset="0"/>
              </a:rPr>
              <a:t>О)</a:t>
            </a:r>
            <a:r>
              <a:rPr lang="en-US" altLang="en-US" sz="3200" baseline="-9000" dirty="0">
                <a:latin typeface="Times New Roman" panose="02020603050405020304" pitchFamily="18" charset="0"/>
              </a:rPr>
              <a:t>4</a:t>
            </a:r>
            <a:r>
              <a:rPr lang="en-US" altLang="en-US" sz="3200" dirty="0">
                <a:latin typeface="Times New Roman" panose="02020603050405020304" pitchFamily="18" charset="0"/>
              </a:rPr>
              <a:t>]SО</a:t>
            </a:r>
            <a:r>
              <a:rPr lang="en-US" altLang="en-US" sz="3200" baseline="-9000" dirty="0">
                <a:latin typeface="Times New Roman" panose="02020603050405020304" pitchFamily="18" charset="0"/>
              </a:rPr>
              <a:t>4 </a:t>
            </a:r>
            <a:r>
              <a:rPr lang="en-US" altLang="en-US" sz="3200" dirty="0">
                <a:latin typeface="Times New Roman" panose="02020603050405020304" pitchFamily="18" charset="0"/>
              </a:rPr>
              <a:t>і </a:t>
            </a:r>
            <a:r>
              <a:rPr lang="en-US" altLang="en-US" sz="3200" dirty="0" err="1">
                <a:latin typeface="Times New Roman" panose="02020603050405020304" pitchFamily="18" charset="0"/>
              </a:rPr>
              <a:t>т.д</a:t>
            </a:r>
            <a:r>
              <a:rPr lang="en-US" altLang="en-US" sz="3200" dirty="0">
                <a:latin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Times New Roman" panose="02020603050405020304" pitchFamily="18" charset="0"/>
              </a:rPr>
              <a:t>до</a:t>
            </a:r>
            <a:r>
              <a:rPr lang="en-US" altLang="en-US" sz="3200" dirty="0">
                <a:latin typeface="Times New Roman" panose="02020603050405020304" pitchFamily="18" charset="0"/>
              </a:rPr>
              <a:t>  </a:t>
            </a:r>
            <a:r>
              <a:rPr lang="uk-UA" altLang="en-US" sz="3200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[</a:t>
            </a:r>
            <a:r>
              <a:rPr lang="en-US" altLang="en-US" sz="3200" dirty="0">
                <a:latin typeface="Times New Roman" panose="02020603050405020304" pitchFamily="18" charset="0"/>
              </a:rPr>
              <a:t>Ni(NH</a:t>
            </a:r>
            <a:r>
              <a:rPr lang="en-US" altLang="en-US" sz="3200" baseline="-9000" dirty="0">
                <a:latin typeface="Times New Roman" panose="02020603050405020304" pitchFamily="18" charset="0"/>
              </a:rPr>
              <a:t>3</a:t>
            </a:r>
            <a:r>
              <a:rPr lang="en-US" altLang="en-US" sz="3200" dirty="0">
                <a:latin typeface="Times New Roman" panose="02020603050405020304" pitchFamily="18" charset="0"/>
              </a:rPr>
              <a:t>)</a:t>
            </a:r>
            <a:r>
              <a:rPr lang="en-US" altLang="en-US" sz="3200" baseline="-9000" dirty="0">
                <a:latin typeface="Times New Roman" panose="02020603050405020304" pitchFamily="18" charset="0"/>
              </a:rPr>
              <a:t>6</a:t>
            </a:r>
            <a:r>
              <a:rPr lang="en-US" altLang="en-US" sz="3200" dirty="0">
                <a:latin typeface="Times New Roman" panose="02020603050405020304" pitchFamily="18" charset="0"/>
              </a:rPr>
              <a:t>]SO</a:t>
            </a:r>
            <a:r>
              <a:rPr lang="en-US" altLang="en-US" sz="3200" baseline="-9000" dirty="0">
                <a:latin typeface="Times New Roman" panose="02020603050405020304" pitchFamily="18" charset="0"/>
              </a:rPr>
              <a:t>4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.</a:t>
            </a:r>
            <a:endParaRPr lang="en-US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36604" y="1170236"/>
            <a:ext cx="9502775" cy="10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Хімічні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участю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комплексних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9846" y="1098229"/>
            <a:ext cx="14970615" cy="504056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Хімічні</a:t>
            </a:r>
            <a:r>
              <a:rPr lang="ru-RU" sz="3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</a:t>
            </a:r>
            <a:r>
              <a:rPr lang="ru-RU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2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участю</a:t>
            </a:r>
            <a:r>
              <a:rPr lang="ru-RU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комплексних</a:t>
            </a:r>
            <a:r>
              <a:rPr lang="ru-RU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ru-RU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2268" y="1890316"/>
            <a:ext cx="16273807" cy="79928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 відновлення або окиснення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комплексоутворювача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Прикладом може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бути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</a:t>
            </a:r>
          </a:p>
          <a:p>
            <a:pPr marL="0" indent="0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хлором, внаслідок якої одночасно з  процесом приєднання лігандів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Cl–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змінюється ступінь окиснення платини від +2  до +4:</a:t>
            </a:r>
          </a:p>
          <a:p>
            <a:pPr marL="0" indent="0">
              <a:buNone/>
            </a:pP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Зворотна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реакція – відновлення комплексних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платини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IV) – 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супроводжується відщепленням лігандів: 	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4671" indent="0" algn="just">
              <a:lnSpc>
                <a:spcPct val="130000"/>
              </a:lnSpc>
              <a:spcBef>
                <a:spcPts val="133"/>
              </a:spcBef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окиснення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комплексоутворювача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відбуватися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оточення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лігандів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Такою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реакцією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добування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калій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гексаціаноферрату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(ІІІ):</a:t>
            </a:r>
          </a:p>
          <a:p>
            <a:pPr marL="8467" indent="0" algn="ctr">
              <a:lnSpc>
                <a:spcPct val="100000"/>
              </a:lnSpc>
              <a:spcBef>
                <a:spcPts val="633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2K</a:t>
            </a:r>
            <a:r>
              <a:rPr lang="en-US" altLang="en-US" sz="2800" baseline="-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[Fe(CN)</a:t>
            </a:r>
            <a:r>
              <a:rPr lang="en-US" altLang="en-US" sz="2800" baseline="-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+ Cl</a:t>
            </a:r>
            <a:r>
              <a:rPr lang="en-US" altLang="en-US" sz="2800" baseline="-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2K</a:t>
            </a:r>
            <a:r>
              <a:rPr lang="en-US" altLang="en-US" sz="2800" baseline="-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[Fe(CN)</a:t>
            </a:r>
            <a:r>
              <a:rPr lang="en-US" altLang="en-US" sz="2800" baseline="-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+ 2KCl</a:t>
            </a:r>
          </a:p>
          <a:p>
            <a:pPr marL="84671" indent="0">
              <a:lnSpc>
                <a:spcPct val="100000"/>
              </a:lnSpc>
              <a:spcBef>
                <a:spcPts val="751"/>
              </a:spcBef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aбо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комплексних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кобальту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(ІІІ):</a:t>
            </a:r>
          </a:p>
          <a:p>
            <a:pPr marL="4234" indent="0" algn="ctr">
              <a:lnSpc>
                <a:spcPct val="100000"/>
              </a:lnSpc>
              <a:spcBef>
                <a:spcPts val="633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4[Co(NH</a:t>
            </a:r>
            <a:r>
              <a:rPr lang="en-US" altLang="en-US" sz="2800" baseline="-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baseline="-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2800" baseline="29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O</a:t>
            </a:r>
            <a:r>
              <a:rPr lang="en-US" altLang="en-US" sz="2800" baseline="-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+ 2H</a:t>
            </a:r>
            <a:r>
              <a:rPr lang="en-US" altLang="en-US" sz="2800" baseline="-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=4[Co(NH</a:t>
            </a:r>
            <a:r>
              <a:rPr lang="en-US" altLang="en-US" sz="2800" baseline="-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baseline="-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2800" baseline="29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3+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+ 4OH</a:t>
            </a:r>
            <a:r>
              <a:rPr lang="en-US" altLang="en-US" sz="2800" baseline="29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234" indent="0" algn="r">
              <a:lnSpc>
                <a:spcPts val="717"/>
              </a:lnSpc>
              <a:spcBef>
                <a:spcPts val="817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 marL="544011" indent="0">
              <a:lnSpc>
                <a:spcPts val="1517"/>
              </a:lnSpc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реакцію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розчині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іони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</a:t>
            </a:r>
            <a:r>
              <a:rPr lang="en-US" altLang="en-US" sz="2800" baseline="-9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зв’язування</a:t>
            </a:r>
            <a:r>
              <a:rPr lang="uk-UA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іонів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en-US" alt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740" y="3114452"/>
            <a:ext cx="6809090" cy="8751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0562" y="1890316"/>
            <a:ext cx="2304255" cy="4949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484" y="4925749"/>
            <a:ext cx="8599173" cy="70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41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296244" y="1026220"/>
            <a:ext cx="14977664" cy="817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6800" rIns="0" bIns="0">
            <a:spAutoFit/>
          </a:bodyPr>
          <a:lstStyle>
            <a:lvl1pPr marL="242888" indent="-179388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marL="84671" indent="459340">
              <a:lnSpc>
                <a:spcPct val="100000"/>
              </a:lnSpc>
              <a:spcBef>
                <a:spcPts val="17"/>
              </a:spcBef>
            </a:pPr>
            <a:endParaRPr lang="en-US" altLang="en-US" sz="3200" dirty="0">
              <a:latin typeface="Times New Roman" panose="02020603050405020304" pitchFamily="18" charset="0"/>
            </a:endParaRPr>
          </a:p>
          <a:p>
            <a:pPr marL="2117" indent="459340" algn="ctr">
              <a:lnSpc>
                <a:spcPct val="100000"/>
              </a:lnSpc>
            </a:pP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самоконтролю</a:t>
            </a:r>
            <a:endParaRPr lang="uk-UA" altLang="en-US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1167"/>
              </a:spcBef>
              <a:buFont typeface="Times New Roman" panose="02020603050405020304" pitchFamily="18" charset="0"/>
              <a:buAutoNum type="arabicPeriod"/>
            </a:pP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комплексоутворення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</a:p>
          <a:p>
            <a:pPr algn="just">
              <a:lnSpc>
                <a:spcPct val="100000"/>
              </a:lnSpc>
              <a:spcBef>
                <a:spcPts val="684"/>
              </a:spcBef>
              <a:buFont typeface="Times New Roman" panose="02020603050405020304" pitchFamily="18" charset="0"/>
              <a:buAutoNum type="arabicPeriod"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реакцій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комплексоутворення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0000"/>
              </a:lnSpc>
              <a:spcBef>
                <a:spcPts val="651"/>
              </a:spcBef>
              <a:buFont typeface="Times New Roman" panose="02020603050405020304" pitchFamily="18" charset="0"/>
              <a:buAutoNum type="arabicPeriod"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розумієте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поняттям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енергія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активації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</a:p>
          <a:p>
            <a:pPr algn="just">
              <a:lnSpc>
                <a:spcPct val="100000"/>
              </a:lnSpc>
              <a:spcBef>
                <a:spcPts val="684"/>
              </a:spcBef>
              <a:buFont typeface="Times New Roman" panose="02020603050405020304" pitchFamily="18" charset="0"/>
              <a:buAutoNum type="arabicPeriod"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Каталізатори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реакцій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комплексоутворення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651"/>
              </a:spcBef>
              <a:buFont typeface="Times New Roman" panose="02020603050405020304" pitchFamily="18" charset="0"/>
              <a:buAutoNum type="arabicPeriod"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знаєте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механізми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реакцій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комплексоутворення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0000"/>
              </a:lnSpc>
              <a:spcBef>
                <a:spcPts val="684"/>
              </a:spcBef>
              <a:buFont typeface="Times New Roman" panose="02020603050405020304" pitchFamily="18" charset="0"/>
              <a:buAutoNum type="arabicPeriod"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комплекси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являються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лабільними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інертними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0000"/>
              </a:lnSpc>
              <a:spcBef>
                <a:spcPts val="651"/>
              </a:spcBef>
              <a:buFont typeface="Times New Roman" panose="02020603050405020304" pitchFamily="18" charset="0"/>
              <a:buAutoNum type="arabicPeriod"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суть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Пейроне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0000"/>
              </a:lnSpc>
              <a:spcBef>
                <a:spcPts val="684"/>
              </a:spcBef>
              <a:buFont typeface="Times New Roman" panose="02020603050405020304" pitchFamily="18" charset="0"/>
              <a:buAutoNum type="arabicPeriod"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Йоргенсена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реакціях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комплексоутворення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684"/>
              </a:spcBef>
              <a:buFont typeface="Times New Roman" panose="02020603050405020304" pitchFamily="18" charset="0"/>
              <a:buAutoNum type="arabicPeriod"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транс-впливу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синтезі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комплексних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684"/>
              </a:spcBef>
              <a:buFont typeface="Times New Roman" panose="02020603050405020304" pitchFamily="18" charset="0"/>
              <a:buAutoNum type="arabicPeriod"/>
            </a:pPr>
            <a:endParaRPr lang="uk-UA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684"/>
              </a:spcBef>
              <a:buFont typeface="Times New Roman" panose="02020603050405020304" pitchFamily="18" charset="0"/>
              <a:buAutoNum type="arabicPeriod"/>
            </a:pPr>
            <a:endParaRPr lang="uk-UA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0" indent="0" algn="ctr">
              <a:lnSpc>
                <a:spcPct val="100000"/>
              </a:lnSpc>
              <a:spcBef>
                <a:spcPts val="684"/>
              </a:spcBef>
            </a:pPr>
            <a:r>
              <a:rPr lang="uk-UA" alt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Щиро дякую за увагу!!!</a:t>
            </a:r>
            <a:endParaRPr lang="en-US" alt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152228" y="882204"/>
            <a:ext cx="16921880" cy="847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5360" rIns="0" bIns="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marL="101605" indent="476274" algn="just">
              <a:lnSpc>
                <a:spcPts val="2900"/>
              </a:lnSpc>
              <a:spcBef>
                <a:spcPts val="184"/>
              </a:spcBef>
            </a:pPr>
            <a:r>
              <a:rPr lang="en-US" alt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Вплив</a:t>
            </a:r>
            <a:r>
              <a:rPr lang="en-US" alt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концентрації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Збільшення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кількості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частинок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реагентів</a:t>
            </a:r>
            <a:r>
              <a:rPr lang="en-US" altLang="en-US" sz="2400" dirty="0">
                <a:latin typeface="Times New Roman" panose="02020603050405020304" pitchFamily="18" charset="0"/>
              </a:rPr>
              <a:t> в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одиниці</a:t>
            </a:r>
            <a:r>
              <a:rPr lang="en-US" altLang="en-US" sz="2400" dirty="0">
                <a:latin typeface="Times New Roman" panose="02020603050405020304" pitchFamily="18" charset="0"/>
              </a:rPr>
              <a:t> 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об’єму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збільшує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частоту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зіткнень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між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ними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при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цьому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зростає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площа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стикання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. І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хоча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не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кожне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зіткнення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веде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до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утворення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продукту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однак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ймовірність</a:t>
            </a:r>
            <a:r>
              <a:rPr lang="en-US" altLang="en-US" sz="2400" dirty="0">
                <a:latin typeface="Times New Roman" panose="02020603050405020304" pitchFamily="18" charset="0"/>
              </a:rPr>
              <a:t> 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взаємодії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зростає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тому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зростає</a:t>
            </a:r>
            <a:r>
              <a:rPr lang="en-US" altLang="en-US" sz="2400" dirty="0">
                <a:latin typeface="Times New Roman" panose="02020603050405020304" pitchFamily="18" charset="0"/>
              </a:rPr>
              <a:t> і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швидкість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реакції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.</a:t>
            </a:r>
          </a:p>
          <a:p>
            <a:pPr marL="101605" indent="476274">
              <a:lnSpc>
                <a:spcPts val="2900"/>
              </a:lnSpc>
              <a:spcBef>
                <a:spcPts val="184"/>
              </a:spcBef>
            </a:pPr>
            <a:r>
              <a:rPr lang="en-US" altLang="en-US" sz="2400" dirty="0" err="1" smtClean="0">
                <a:latin typeface="Times New Roman" panose="02020603050405020304" pitchFamily="18" charset="0"/>
              </a:rPr>
              <a:t>Кількісно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вплив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концентрації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на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швидкість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хімічної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реакції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описується</a:t>
            </a:r>
            <a:endParaRPr lang="en-US" altLang="en-US" sz="2400" dirty="0">
              <a:latin typeface="Times New Roman" panose="02020603050405020304" pitchFamily="18" charset="0"/>
            </a:endParaRPr>
          </a:p>
          <a:p>
            <a:pPr marL="101605" indent="476274">
              <a:lnSpc>
                <a:spcPts val="2900"/>
              </a:lnSpc>
              <a:spcBef>
                <a:spcPts val="184"/>
              </a:spcBef>
            </a:pP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законом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діючих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мас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:	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швидкість</a:t>
            </a:r>
            <a:r>
              <a:rPr lang="en-US" altLang="en-US" sz="2400" i="1" dirty="0">
                <a:latin typeface="Times New Roman" panose="02020603050405020304" pitchFamily="18" charset="0"/>
              </a:rPr>
              <a:t>	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гомогенної</a:t>
            </a:r>
            <a:r>
              <a:rPr lang="en-US" altLang="en-US" sz="2400" i="1" dirty="0">
                <a:latin typeface="Times New Roman" panose="02020603050405020304" pitchFamily="18" charset="0"/>
              </a:rPr>
              <a:t>	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хімічної</a:t>
            </a:r>
            <a:r>
              <a:rPr lang="en-US" altLang="en-US" sz="2400" i="1" dirty="0">
                <a:latin typeface="Times New Roman" panose="02020603050405020304" pitchFamily="18" charset="0"/>
              </a:rPr>
              <a:t>	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реакції</a:t>
            </a:r>
            <a:r>
              <a:rPr lang="en-US" altLang="en-US" sz="2400" i="1" dirty="0">
                <a:latin typeface="Times New Roman" panose="02020603050405020304" pitchFamily="18" charset="0"/>
              </a:rPr>
              <a:t>	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latin typeface="Times New Roman" panose="02020603050405020304" pitchFamily="18" charset="0"/>
              </a:rPr>
              <a:t>за</a:t>
            </a:r>
            <a:r>
              <a:rPr lang="en-US" altLang="en-US" sz="2400" i="1" dirty="0">
                <a:latin typeface="Times New Roman" panose="02020603050405020304" pitchFamily="18" charset="0"/>
              </a:rPr>
              <a:t>	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даної</a:t>
            </a:r>
            <a:r>
              <a:rPr lang="en-US" altLang="en-US" sz="2400" i="1" dirty="0">
                <a:latin typeface="Times New Roman" panose="02020603050405020304" pitchFamily="18" charset="0"/>
              </a:rPr>
              <a:t> 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температури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пропорційна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добутку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концентрацій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реагуючих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речовин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</a:rPr>
              <a:t>(</a:t>
            </a:r>
            <a:r>
              <a:rPr lang="en-US" altLang="en-US" sz="2400" dirty="0" err="1">
                <a:latin typeface="Times New Roman" panose="02020603050405020304" pitchFamily="18" charset="0"/>
              </a:rPr>
              <a:t>для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рідких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і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газоподібних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речовин</a:t>
            </a:r>
            <a:r>
              <a:rPr lang="en-US" altLang="en-US" sz="2400" dirty="0">
                <a:latin typeface="Times New Roman" panose="02020603050405020304" pitchFamily="18" charset="0"/>
              </a:rPr>
              <a:t>) </a:t>
            </a:r>
            <a:r>
              <a:rPr lang="en-US" altLang="en-US" sz="2400" i="1" dirty="0">
                <a:latin typeface="Times New Roman" panose="02020603050405020304" pitchFamily="18" charset="0"/>
              </a:rPr>
              <a:t>у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ступенях</a:t>
            </a:r>
            <a:r>
              <a:rPr lang="en-US" altLang="en-US" sz="2400" i="1" dirty="0">
                <a:latin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які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відповідають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їх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стехіометричним</a:t>
            </a:r>
            <a:r>
              <a:rPr lang="en-US" altLang="en-US" sz="2400" i="1" dirty="0">
                <a:latin typeface="Times New Roman" panose="02020603050405020304" pitchFamily="18" charset="0"/>
              </a:rPr>
              <a:t> 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коефіцієнтам</a:t>
            </a:r>
            <a:r>
              <a:rPr lang="en-US" altLang="en-US" sz="2400" i="1" dirty="0">
                <a:latin typeface="Times New Roman" panose="02020603050405020304" pitchFamily="18" charset="0"/>
              </a:rPr>
              <a:t>.</a:t>
            </a:r>
          </a:p>
          <a:p>
            <a:pPr marL="575762" indent="476274">
              <a:lnSpc>
                <a:spcPct val="100000"/>
              </a:lnSpc>
              <a:spcBef>
                <a:spcPts val="467"/>
              </a:spcBef>
            </a:pPr>
            <a:endParaRPr lang="uk-UA" altLang="en-US" sz="2400" dirty="0" smtClean="0">
              <a:latin typeface="Times New Roman" panose="02020603050405020304" pitchFamily="18" charset="0"/>
            </a:endParaRPr>
          </a:p>
          <a:p>
            <a:pPr marL="575762" indent="476274">
              <a:lnSpc>
                <a:spcPct val="100000"/>
              </a:lnSpc>
              <a:spcBef>
                <a:spcPts val="467"/>
              </a:spcBef>
            </a:pPr>
            <a:r>
              <a:rPr lang="en-US" altLang="en-US" sz="2400" dirty="0" err="1" smtClean="0">
                <a:latin typeface="Times New Roman" panose="02020603050405020304" pitchFamily="18" charset="0"/>
              </a:rPr>
              <a:t>Для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реакції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a</a:t>
            </a:r>
            <a:r>
              <a:rPr lang="en-US" altLang="en-US" sz="2400" dirty="0" err="1">
                <a:latin typeface="Times New Roman" panose="02020603050405020304" pitchFamily="18" charset="0"/>
              </a:rPr>
              <a:t>A</a:t>
            </a:r>
            <a:r>
              <a:rPr lang="en-US" altLang="en-US" sz="2400" dirty="0">
                <a:latin typeface="Times New Roman" panose="02020603050405020304" pitchFamily="18" charset="0"/>
              </a:rPr>
              <a:t> +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b</a:t>
            </a:r>
            <a:r>
              <a:rPr lang="en-US" altLang="en-US" sz="2400" dirty="0" err="1">
                <a:latin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Times New Roman" panose="02020603050405020304" pitchFamily="18" charset="0"/>
              </a:rPr>
              <a:t> ↔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c</a:t>
            </a:r>
            <a:r>
              <a:rPr lang="en-US" altLang="en-US" sz="2400" dirty="0" err="1">
                <a:latin typeface="Times New Roman" panose="02020603050405020304" pitchFamily="18" charset="0"/>
              </a:rPr>
              <a:t>F</a:t>
            </a:r>
            <a:r>
              <a:rPr lang="en-US" altLang="en-US" sz="2400" dirty="0">
                <a:latin typeface="Times New Roman" panose="02020603050405020304" pitchFamily="18" charset="0"/>
              </a:rPr>
              <a:t> +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d</a:t>
            </a:r>
            <a:r>
              <a:rPr lang="en-US" altLang="en-US" sz="2400" dirty="0" err="1">
                <a:latin typeface="Times New Roman" panose="02020603050405020304" pitchFamily="18" charset="0"/>
              </a:rPr>
              <a:t>D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математично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цей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закон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записує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т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ься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: </a:t>
            </a:r>
            <a:endParaRPr lang="uk-UA" altLang="en-US" sz="2400" dirty="0" smtClean="0">
              <a:latin typeface="Times New Roman" panose="02020603050405020304" pitchFamily="18" charset="0"/>
            </a:endParaRPr>
          </a:p>
          <a:p>
            <a:pPr marL="575762" indent="476274" algn="ctr">
              <a:lnSpc>
                <a:spcPct val="100000"/>
              </a:lnSpc>
              <a:spcBef>
                <a:spcPts val="467"/>
              </a:spcBef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smtClean="0">
                <a:latin typeface="Times New Roman" panose="02020603050405020304" pitchFamily="18" charset="0"/>
              </a:rPr>
              <a:t>V </a:t>
            </a:r>
            <a:r>
              <a:rPr lang="en-US" altLang="en-US" sz="3600" i="1" dirty="0">
                <a:latin typeface="Times New Roman" panose="02020603050405020304" pitchFamily="18" charset="0"/>
              </a:rPr>
              <a:t>= </a:t>
            </a:r>
            <a:r>
              <a:rPr lang="en-US" altLang="en-US" sz="3600" i="1" dirty="0" err="1" smtClean="0">
                <a:latin typeface="Times New Roman" panose="02020603050405020304" pitchFamily="18" charset="0"/>
              </a:rPr>
              <a:t>kС</a:t>
            </a:r>
            <a:r>
              <a:rPr lang="en-US" altLang="en-US" sz="3600" i="1" dirty="0" smtClean="0">
                <a:latin typeface="Times New Roman" panose="02020603050405020304" pitchFamily="18" charset="0"/>
              </a:rPr>
              <a:t>(A) </a:t>
            </a:r>
            <a:r>
              <a:rPr lang="en-US" altLang="en-US" sz="3600" i="1" baseline="31000" dirty="0" err="1" smtClean="0">
                <a:latin typeface="Times New Roman" panose="02020603050405020304" pitchFamily="18" charset="0"/>
              </a:rPr>
              <a:t>a</a:t>
            </a:r>
            <a:r>
              <a:rPr lang="en-US" altLang="en-US" sz="3600" i="1" dirty="0" err="1" smtClean="0">
                <a:latin typeface="Times New Roman" panose="02020603050405020304" pitchFamily="18" charset="0"/>
              </a:rPr>
              <a:t>С</a:t>
            </a:r>
            <a:r>
              <a:rPr lang="en-US" altLang="en-US" sz="3600" i="1" dirty="0" smtClean="0">
                <a:latin typeface="Times New Roman" panose="02020603050405020304" pitchFamily="18" charset="0"/>
              </a:rPr>
              <a:t>(B)</a:t>
            </a:r>
            <a:r>
              <a:rPr lang="en-US" altLang="en-US" sz="3600" i="1" baseline="31000" dirty="0" smtClean="0">
                <a:latin typeface="Times New Roman" panose="02020603050405020304" pitchFamily="18" charset="0"/>
              </a:rPr>
              <a:t>b</a:t>
            </a:r>
            <a:r>
              <a:rPr lang="en-US" altLang="en-US" sz="3600" dirty="0">
                <a:latin typeface="Times New Roman" panose="02020603050405020304" pitchFamily="18" charset="0"/>
              </a:rPr>
              <a:t>,</a:t>
            </a:r>
          </a:p>
          <a:p>
            <a:pPr marL="101605" indent="476274" algn="just">
              <a:lnSpc>
                <a:spcPct val="129000"/>
              </a:lnSpc>
              <a:spcBef>
                <a:spcPts val="251"/>
              </a:spcBef>
            </a:pPr>
            <a:r>
              <a:rPr lang="en-US" altLang="en-US" sz="2400" dirty="0" err="1" smtClean="0">
                <a:latin typeface="Times New Roman" panose="02020603050405020304" pitchFamily="18" charset="0"/>
              </a:rPr>
              <a:t>де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</a:rPr>
              <a:t>С</a:t>
            </a:r>
            <a:r>
              <a:rPr lang="en-US" altLang="en-US" sz="2400" i="1" baseline="-9000" dirty="0">
                <a:latin typeface="Times New Roman" panose="02020603050405020304" pitchFamily="18" charset="0"/>
              </a:rPr>
              <a:t>А</a:t>
            </a:r>
            <a:r>
              <a:rPr lang="en-US" altLang="en-US" sz="2400" i="1" dirty="0">
                <a:latin typeface="Times New Roman" panose="02020603050405020304" pitchFamily="18" charset="0"/>
              </a:rPr>
              <a:t>, С</a:t>
            </a:r>
            <a:r>
              <a:rPr lang="en-US" altLang="en-US" sz="2400" i="1" baseline="-9000" dirty="0">
                <a:latin typeface="Times New Roman" panose="02020603050405020304" pitchFamily="18" charset="0"/>
              </a:rPr>
              <a:t>В </a:t>
            </a:r>
            <a:r>
              <a:rPr lang="en-US" altLang="en-US" sz="2400" dirty="0">
                <a:latin typeface="Times New Roman" panose="02020603050405020304" pitchFamily="18" charset="0"/>
              </a:rPr>
              <a:t>–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концентрації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речовин</a:t>
            </a:r>
            <a:r>
              <a:rPr lang="en-US" altLang="en-US" sz="2400" dirty="0">
                <a:latin typeface="Times New Roman" panose="02020603050405020304" pitchFamily="18" charset="0"/>
              </a:rPr>
              <a:t> А, В (</a:t>
            </a:r>
            <a:r>
              <a:rPr lang="en-US" altLang="en-US" sz="2400" dirty="0" err="1">
                <a:latin typeface="Times New Roman" panose="02020603050405020304" pitchFamily="18" charset="0"/>
              </a:rPr>
              <a:t>моль</a:t>
            </a:r>
            <a:r>
              <a:rPr lang="en-US" altLang="en-US" sz="2400" dirty="0">
                <a:latin typeface="Times New Roman" panose="02020603050405020304" pitchFamily="18" charset="0"/>
              </a:rPr>
              <a:t>/л), </a:t>
            </a:r>
            <a:r>
              <a:rPr lang="en-US" altLang="en-US" sz="2400" i="1" dirty="0">
                <a:latin typeface="Times New Roman" panose="02020603050405020304" pitchFamily="18" charset="0"/>
              </a:rPr>
              <a:t>а, b </a:t>
            </a:r>
            <a:r>
              <a:rPr lang="en-US" altLang="en-US" sz="2400" dirty="0">
                <a:latin typeface="Times New Roman" panose="02020603050405020304" pitchFamily="18" charset="0"/>
              </a:rPr>
              <a:t>–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стехіометричні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коефіцієнти</a:t>
            </a:r>
            <a:r>
              <a:rPr lang="en-US" altLang="en-US" sz="2400" dirty="0">
                <a:latin typeface="Times New Roman" panose="02020603050405020304" pitchFamily="18" charset="0"/>
              </a:rPr>
              <a:t>  у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рівнянні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реакції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</a:rPr>
              <a:t>k </a:t>
            </a:r>
            <a:r>
              <a:rPr lang="en-US" altLang="en-US" sz="2400" dirty="0">
                <a:latin typeface="Times New Roman" panose="02020603050405020304" pitchFamily="18" charset="0"/>
              </a:rPr>
              <a:t>–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константа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швидкості</a:t>
            </a:r>
            <a:r>
              <a:rPr lang="en-US" altLang="en-US" sz="2400" dirty="0">
                <a:latin typeface="Times New Roman" panose="02020603050405020304" pitchFamily="18" charset="0"/>
              </a:rPr>
              <a:t> (</a:t>
            </a:r>
            <a:r>
              <a:rPr lang="en-US" altLang="en-US" sz="2400" dirty="0" err="1">
                <a:latin typeface="Times New Roman" panose="02020603050405020304" pitchFamily="18" charset="0"/>
              </a:rPr>
              <a:t>не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залежить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від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концентрації</a:t>
            </a:r>
            <a:r>
              <a:rPr lang="en-US" altLang="en-US" sz="2400" dirty="0">
                <a:latin typeface="Times New Roman" panose="02020603050405020304" pitchFamily="18" charset="0"/>
              </a:rPr>
              <a:t>, а 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залежить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від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температури</a:t>
            </a:r>
            <a:r>
              <a:rPr lang="en-US" altLang="en-US" sz="2400" dirty="0">
                <a:latin typeface="Times New Roman" panose="02020603050405020304" pitchFamily="18" charset="0"/>
              </a:rPr>
              <a:t> і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природи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реагентів</a:t>
            </a:r>
            <a:r>
              <a:rPr lang="en-US" altLang="en-US" sz="2400" dirty="0">
                <a:latin typeface="Times New Roman" panose="02020603050405020304" pitchFamily="18" charset="0"/>
              </a:rPr>
              <a:t>).</a:t>
            </a:r>
          </a:p>
          <a:p>
            <a:pPr marL="101605" indent="476274">
              <a:lnSpc>
                <a:spcPct val="100000"/>
              </a:lnSpc>
              <a:spcBef>
                <a:spcPts val="67"/>
              </a:spcBef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marL="101605" indent="476274" algn="just">
              <a:lnSpc>
                <a:spcPct val="129000"/>
              </a:lnSpc>
            </a:pPr>
            <a:r>
              <a:rPr lang="en-US" altLang="en-US" sz="2400" dirty="0" err="1">
                <a:latin typeface="Times New Roman" panose="02020603050405020304" pitchFamily="18" charset="0"/>
              </a:rPr>
              <a:t>Описана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залежність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вірна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для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реакцій</a:t>
            </a:r>
            <a:r>
              <a:rPr lang="en-US" altLang="en-US" sz="2400" dirty="0">
                <a:latin typeface="Times New Roman" panose="02020603050405020304" pitchFamily="18" charset="0"/>
              </a:rPr>
              <a:t> в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гомогенному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стані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Якщо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реакція</a:t>
            </a:r>
            <a:r>
              <a:rPr lang="en-US" altLang="en-US" sz="2400" dirty="0">
                <a:latin typeface="Times New Roman" panose="02020603050405020304" pitchFamily="18" charset="0"/>
              </a:rPr>
              <a:t> 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відбувається</a:t>
            </a:r>
            <a:r>
              <a:rPr lang="en-US" altLang="en-US" sz="2400" dirty="0">
                <a:latin typeface="Times New Roman" panose="02020603050405020304" pitchFamily="18" charset="0"/>
              </a:rPr>
              <a:t> в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гетерогенній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системі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то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її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швидкість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залежить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від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площі</a:t>
            </a:r>
            <a:r>
              <a:rPr lang="en-US" altLang="en-US" sz="2400" dirty="0">
                <a:latin typeface="Times New Roman" panose="02020603050405020304" pitchFamily="18" charset="0"/>
              </a:rPr>
              <a:t> 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стикання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реагентів</a:t>
            </a:r>
            <a:r>
              <a:rPr lang="en-US" altLang="en-US" sz="2400" dirty="0">
                <a:latin typeface="Times New Roman" panose="02020603050405020304" pitchFamily="18" charset="0"/>
              </a:rPr>
              <a:t>. У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вираз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швидкості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гетерогенної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хімічної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реакції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не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входять</a:t>
            </a:r>
            <a:r>
              <a:rPr lang="en-US" altLang="en-US" sz="2400" dirty="0">
                <a:latin typeface="Times New Roman" panose="02020603050405020304" pitchFamily="18" charset="0"/>
              </a:rPr>
              <a:t> 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значення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концентрацій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реагентів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що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перебувають</a:t>
            </a:r>
            <a:r>
              <a:rPr lang="en-US" altLang="en-US" sz="2400" dirty="0">
                <a:latin typeface="Times New Roman" panose="02020603050405020304" pitchFamily="18" charset="0"/>
              </a:rPr>
              <a:t> у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твердій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фазі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але</a:t>
            </a:r>
            <a:r>
              <a:rPr lang="en-US" altLang="en-US" sz="2400" dirty="0">
                <a:latin typeface="Times New Roman" panose="02020603050405020304" pitchFamily="18" charset="0"/>
              </a:rPr>
              <a:t> 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враховуються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концентрації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рідких</a:t>
            </a:r>
            <a:r>
              <a:rPr lang="en-US" altLang="en-US" sz="2400" dirty="0">
                <a:latin typeface="Times New Roman" panose="02020603050405020304" pitchFamily="18" charset="0"/>
              </a:rPr>
              <a:t> і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газоподібних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компонентів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</a:endParaRPr>
          </a:p>
          <a:p>
            <a:pPr marL="101605" indent="476274" algn="just">
              <a:lnSpc>
                <a:spcPts val="2917"/>
              </a:lnSpc>
              <a:spcBef>
                <a:spcPts val="200"/>
              </a:spcBef>
            </a:pPr>
            <a:r>
              <a:rPr lang="en-US" altLang="en-US" sz="2400" dirty="0" err="1">
                <a:latin typeface="Times New Roman" panose="02020603050405020304" pitchFamily="18" charset="0"/>
              </a:rPr>
              <a:t>Існують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реакції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які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відбуваються</a:t>
            </a:r>
            <a:r>
              <a:rPr lang="en-US" altLang="en-US" sz="2400" dirty="0">
                <a:latin typeface="Times New Roman" panose="02020603050405020304" pitchFamily="18" charset="0"/>
              </a:rPr>
              <a:t> в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одну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стадію</a:t>
            </a:r>
            <a:r>
              <a:rPr lang="en-US" altLang="en-US" sz="2400" dirty="0">
                <a:latin typeface="Times New Roman" panose="02020603050405020304" pitchFamily="18" charset="0"/>
              </a:rPr>
              <a:t> –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елементарні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реакції</a:t>
            </a:r>
            <a:r>
              <a:rPr lang="en-US" altLang="en-US" sz="2400" dirty="0">
                <a:latin typeface="Times New Roman" panose="02020603050405020304" pitchFamily="18" charset="0"/>
              </a:rPr>
              <a:t>, і 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реакції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що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відбуваються</a:t>
            </a:r>
            <a:r>
              <a:rPr lang="en-US" altLang="en-US" sz="2400" dirty="0">
                <a:latin typeface="Times New Roman" panose="02020603050405020304" pitchFamily="18" charset="0"/>
              </a:rPr>
              <a:t> у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кілька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стадій</a:t>
            </a:r>
            <a:r>
              <a:rPr lang="en-US" altLang="en-US" sz="2400" dirty="0">
                <a:latin typeface="Times New Roman" panose="02020603050405020304" pitchFamily="18" charset="0"/>
              </a:rPr>
              <a:t> – </a:t>
            </a:r>
            <a:r>
              <a:rPr lang="en-US" altLang="en-US" sz="2400" i="1" dirty="0" err="1" smtClean="0">
                <a:latin typeface="Times New Roman" panose="02020603050405020304" pitchFamily="18" charset="0"/>
              </a:rPr>
              <a:t>складні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.</a:t>
            </a:r>
            <a:r>
              <a:rPr lang="uk-UA" altLang="en-US" sz="2400" b="1" dirty="0" smtClean="0">
                <a:latin typeface="Times New Roman" panose="02020603050405020304" pitchFamily="18" charset="0"/>
              </a:rPr>
              <a:t> </a:t>
            </a:r>
          </a:p>
          <a:p>
            <a:pPr marL="101605" indent="476274" algn="just">
              <a:lnSpc>
                <a:spcPts val="2917"/>
              </a:lnSpc>
              <a:spcBef>
                <a:spcPts val="200"/>
              </a:spcBef>
            </a:pPr>
            <a:r>
              <a:rPr lang="en-US" altLang="en-US" sz="2400" dirty="0" err="1" smtClean="0">
                <a:latin typeface="Times New Roman" panose="02020603050405020304" pitchFamily="18" charset="0"/>
              </a:rPr>
              <a:t>Для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складних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багатостадійних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реакцій</a:t>
            </a:r>
            <a:r>
              <a:rPr lang="en-US" altLang="en-US" sz="2400" dirty="0">
                <a:latin typeface="Times New Roman" panose="02020603050405020304" pitchFamily="18" charset="0"/>
              </a:rPr>
              <a:t> у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хімічному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рівнянні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часто</a:t>
            </a:r>
            <a:r>
              <a:rPr lang="uk-UA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об’єднують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кілька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стадій</a:t>
            </a:r>
            <a:r>
              <a:rPr lang="en-US" altLang="en-US" sz="2400" dirty="0">
                <a:latin typeface="Times New Roman" panose="02020603050405020304" pitchFamily="18" charset="0"/>
              </a:rPr>
              <a:t> і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воно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показує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лише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реагенти</a:t>
            </a:r>
            <a:r>
              <a:rPr lang="en-US" altLang="en-US" sz="2400" dirty="0">
                <a:latin typeface="Times New Roman" panose="02020603050405020304" pitchFamily="18" charset="0"/>
              </a:rPr>
              <a:t> і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продукти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але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не</a:t>
            </a:r>
            <a:r>
              <a:rPr lang="en-US" altLang="en-US" sz="2400" dirty="0">
                <a:latin typeface="Times New Roman" panose="02020603050405020304" pitchFamily="18" charset="0"/>
              </a:rPr>
              <a:t> 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відображає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реального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механізму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проходження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процесу</a:t>
            </a:r>
            <a:r>
              <a:rPr lang="en-US" altLang="en-US" sz="2400" dirty="0"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Для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кожної</a:t>
            </a:r>
            <a:r>
              <a:rPr lang="en-US" altLang="en-US" sz="2400" dirty="0">
                <a:latin typeface="Times New Roman" panose="02020603050405020304" pitchFamily="18" charset="0"/>
              </a:rPr>
              <a:t> з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цих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стадій</a:t>
            </a:r>
            <a:r>
              <a:rPr lang="en-US" altLang="en-US" sz="2400" dirty="0">
                <a:latin typeface="Times New Roman" panose="02020603050405020304" pitchFamily="18" charset="0"/>
              </a:rPr>
              <a:t> 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можна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визначити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швидкість</a:t>
            </a:r>
            <a:r>
              <a:rPr lang="en-US" altLang="en-US" sz="2400" dirty="0"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Стадія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яка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відбувається</a:t>
            </a:r>
            <a:r>
              <a:rPr lang="en-US" altLang="en-US" sz="2400" dirty="0">
                <a:latin typeface="Times New Roman" panose="02020603050405020304" pitchFamily="18" charset="0"/>
              </a:rPr>
              <a:t> з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найменшою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швидкістю</a:t>
            </a:r>
            <a:r>
              <a:rPr lang="en-US" altLang="en-US" sz="2400" dirty="0">
                <a:latin typeface="Times New Roman" panose="02020603050405020304" pitchFamily="18" charset="0"/>
              </a:rPr>
              <a:t>, 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визначає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загальну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швидкість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процесу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та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називається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лімітуючою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125" name="Rectangle 5"/>
              <p:cNvSpPr>
                <a:spLocks noChangeArrowheads="1"/>
              </p:cNvSpPr>
              <p:nvPr/>
            </p:nvSpPr>
            <p:spPr bwMode="auto">
              <a:xfrm>
                <a:off x="1440260" y="1084278"/>
                <a:ext cx="16201800" cy="29506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0" tIns="15360" rIns="0" bIns="0">
                <a:spAutoFit/>
              </a:bodyPr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SC Regular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SC Regular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SC Regular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SC Regular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SC Regular" charset="0"/>
                  </a:defRPr>
                </a:lvl5pPr>
                <a:lvl6pPr marL="25146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SC Regular" charset="0"/>
                  </a:defRPr>
                </a:lvl6pPr>
                <a:lvl7pPr marL="29718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SC Regular" charset="0"/>
                  </a:defRPr>
                </a:lvl7pPr>
                <a:lvl8pPr marL="34290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SC Regular" charset="0"/>
                  </a:defRPr>
                </a:lvl8pPr>
                <a:lvl9pPr marL="38862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SC Regular" charset="0"/>
                  </a:defRPr>
                </a:lvl9pPr>
              </a:lstStyle>
              <a:p>
                <a:pPr marL="50803" indent="476274" algn="just">
                  <a:lnSpc>
                    <a:spcPct val="129000"/>
                  </a:lnSpc>
                  <a:spcBef>
                    <a:spcPts val="133"/>
                  </a:spcBef>
                </a:pPr>
                <a:r>
                  <a:rPr lang="en-US" alt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Вплив</a:t>
                </a:r>
                <a:r>
                  <a:rPr lang="en-US" alt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температури</a:t>
                </a:r>
                <a:r>
                  <a:rPr lang="en-US" alt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швидкість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хімічної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реакції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описується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правилом</a:t>
                </a:r>
                <a:r>
                  <a:rPr lang="en-US" altLang="en-US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Вант-Гоффа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uk-UA" alt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0803" indent="476274" algn="just">
                  <a:lnSpc>
                    <a:spcPct val="129000"/>
                  </a:lnSpc>
                  <a:spcBef>
                    <a:spcPts val="133"/>
                  </a:spcBef>
                </a:pP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збільшення</a:t>
                </a:r>
                <a:r>
                  <a:rPr lang="en-US" alt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температури</a:t>
                </a:r>
                <a:r>
                  <a:rPr lang="en-US" alt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</a:t>
                </a:r>
                <a:r>
                  <a:rPr lang="en-US" alt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кожні</a:t>
                </a:r>
                <a:r>
                  <a:rPr lang="en-US" alt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</a:t>
                </a:r>
                <a:r>
                  <a:rPr lang="en-US" altLang="en-US" sz="2800" i="1" baseline="27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 </a:t>
                </a:r>
                <a:r>
                  <a:rPr lang="en-US" alt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веде</a:t>
                </a:r>
                <a:r>
                  <a:rPr lang="en-US" alt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</a:t>
                </a:r>
                <a:r>
                  <a:rPr lang="en-US" alt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зростання</a:t>
                </a:r>
                <a:r>
                  <a:rPr lang="en-US" alt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швидкості</a:t>
                </a:r>
                <a:r>
                  <a:rPr lang="en-US" alt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реакції</a:t>
                </a:r>
                <a:r>
                  <a:rPr lang="en-US" alt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 2–4 </a:t>
                </a:r>
                <a:r>
                  <a:rPr lang="en-US" alt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рази</a:t>
                </a:r>
                <a:r>
                  <a:rPr lang="en-US" alt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𝑽</m:t>
                    </m:r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3200" b="1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𝜸</m:t>
                        </m:r>
                      </m:e>
                      <m:sup>
                        <m:f>
                          <m:f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sup>
                    </m:sSup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0803" indent="476274" algn="ctr">
                  <a:lnSpc>
                    <a:spcPct val="129000"/>
                  </a:lnSpc>
                  <a:spcBef>
                    <a:spcPts val="133"/>
                  </a:spcBef>
                </a:pPr>
                <a:endParaRPr lang="en-US" altLang="en-US" sz="1867" i="1" dirty="0">
                  <a:latin typeface="Times New Roman" panose="02020603050405020304" pitchFamily="18" charset="0"/>
                </a:endParaRPr>
              </a:p>
              <a:p>
                <a:pPr marL="50803" indent="476274" algn="just">
                  <a:lnSpc>
                    <a:spcPct val="129000"/>
                  </a:lnSpc>
                  <a:spcBef>
                    <a:spcPts val="133"/>
                  </a:spcBef>
                </a:pPr>
                <a:endParaRPr lang="en-US" altLang="en-US" sz="1867" i="1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125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0260" y="1084278"/>
                <a:ext cx="16201800" cy="2950609"/>
              </a:xfrm>
              <a:prstGeom prst="rect">
                <a:avLst/>
              </a:prstGeom>
              <a:blipFill>
                <a:blip r:embed="rId3"/>
                <a:stretch>
                  <a:fillRect t="-8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2520380" y="2999477"/>
            <a:ext cx="16014291" cy="38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5360" rIns="0" bIns="0">
            <a:spAutoFit/>
          </a:bodyPr>
          <a:lstStyle>
            <a:lvl1pPr>
              <a:tabLst>
                <a:tab pos="1082675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tabLst>
                <a:tab pos="1082675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tabLst>
                <a:tab pos="1082675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tabLst>
                <a:tab pos="1082675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tabLst>
                <a:tab pos="1082675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82675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82675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82675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82675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marL="67737">
              <a:lnSpc>
                <a:spcPct val="100000"/>
              </a:lnSpc>
              <a:spcBef>
                <a:spcPts val="133"/>
              </a:spcBef>
            </a:pPr>
            <a:r>
              <a:rPr lang="en-US" altLang="en-US" sz="2400" dirty="0" err="1">
                <a:latin typeface="Times New Roman" panose="02020603050405020304" pitchFamily="18" charset="0"/>
              </a:rPr>
              <a:t>де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</a:rPr>
              <a:t>V</a:t>
            </a:r>
            <a:r>
              <a:rPr lang="en-US" altLang="en-US" sz="2400" i="1" baseline="-9000" dirty="0">
                <a:latin typeface="Times New Roman" panose="02020603050405020304" pitchFamily="18" charset="0"/>
              </a:rPr>
              <a:t>T1</a:t>
            </a:r>
            <a:r>
              <a:rPr lang="en-US" altLang="en-US" sz="2400" dirty="0">
                <a:latin typeface="Times New Roman" panose="02020603050405020304" pitchFamily="18" charset="0"/>
              </a:rPr>
              <a:t>,	</a:t>
            </a:r>
            <a:r>
              <a:rPr lang="en-US" altLang="en-US" sz="2400" i="1" dirty="0">
                <a:latin typeface="Times New Roman" panose="02020603050405020304" pitchFamily="18" charset="0"/>
              </a:rPr>
              <a:t>–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швидкість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реакції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відповідно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за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температури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</a:rPr>
              <a:t>T</a:t>
            </a:r>
            <a:r>
              <a:rPr lang="en-US" altLang="en-US" sz="2400" i="1" baseline="-9000" dirty="0">
                <a:latin typeface="Times New Roman" panose="02020603050405020304" pitchFamily="18" charset="0"/>
              </a:rPr>
              <a:t>1 </a:t>
            </a:r>
            <a:r>
              <a:rPr lang="en-US" altLang="en-US" sz="2400" dirty="0" err="1">
                <a:latin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</a:rPr>
              <a:t>T</a:t>
            </a:r>
            <a:r>
              <a:rPr lang="en-US" altLang="en-US" sz="2400" i="1" baseline="-9000" dirty="0">
                <a:latin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</a:rPr>
              <a:t>, γ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–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температурний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коефіцієнт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швидкості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реакції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1440261" y="3030868"/>
            <a:ext cx="16489832" cy="174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6800" rIns="0" bIns="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marL="16934" indent="459340" algn="just">
              <a:lnSpc>
                <a:spcPct val="100000"/>
              </a:lnSpc>
            </a:pPr>
            <a:endParaRPr lang="en-US" altLang="en-US" sz="2800" dirty="0" smtClean="0">
              <a:latin typeface="Times New Roman" panose="02020603050405020304" pitchFamily="18" charset="0"/>
            </a:endParaRPr>
          </a:p>
          <a:p>
            <a:pPr marL="16934" indent="459340" algn="just">
              <a:lnSpc>
                <a:spcPct val="100000"/>
              </a:lnSpc>
            </a:pPr>
            <a:r>
              <a:rPr lang="en-US" altLang="en-US" sz="2800" dirty="0" err="1" smtClean="0">
                <a:latin typeface="Times New Roman" panose="02020603050405020304" pitchFamily="18" charset="0"/>
              </a:rPr>
              <a:t>Взагалі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комплекси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можуть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взаємодіяти</a:t>
            </a:r>
            <a:r>
              <a:rPr lang="en-US" altLang="en-US" sz="2800" dirty="0">
                <a:latin typeface="Times New Roman" panose="02020603050405020304" pitchFamily="18" charset="0"/>
              </a:rPr>
              <a:t> з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іншими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лігандами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Комплекси</a:t>
            </a:r>
            <a:r>
              <a:rPr lang="en-US" altLang="en-US" sz="2800" dirty="0">
                <a:latin typeface="Times New Roman" panose="02020603050405020304" pitchFamily="18" charset="0"/>
              </a:rPr>
              <a:t>,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ліганди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яких</a:t>
            </a:r>
            <a:r>
              <a:rPr lang="en-US" altLang="en-US" sz="2800" dirty="0">
                <a:latin typeface="Times New Roman" panose="02020603050405020304" pitchFamily="18" charset="0"/>
              </a:rPr>
              <a:t> у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внутрішній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сфері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швидко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зміщуються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іншими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лігандами</a:t>
            </a:r>
            <a:r>
              <a:rPr lang="en-US" altLang="en-US" sz="2800" dirty="0">
                <a:latin typeface="Times New Roman" panose="02020603050405020304" pitchFamily="18" charset="0"/>
              </a:rPr>
              <a:t>,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називаються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лабільними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Комплекси</a:t>
            </a:r>
            <a:r>
              <a:rPr lang="en-US" altLang="en-US" sz="2800" dirty="0">
                <a:latin typeface="Times New Roman" panose="02020603050405020304" pitchFamily="18" charset="0"/>
              </a:rPr>
              <a:t>, у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яких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ліганди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заміщуються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повільно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називаються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інертними</a:t>
            </a:r>
            <a:r>
              <a:rPr lang="en-US" alt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37" name="Rectangle 17"/>
              <p:cNvSpPr>
                <a:spLocks noChangeArrowheads="1"/>
              </p:cNvSpPr>
              <p:nvPr/>
            </p:nvSpPr>
            <p:spPr bwMode="auto">
              <a:xfrm>
                <a:off x="1440260" y="4986660"/>
                <a:ext cx="16345816" cy="43045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0" tIns="102243" rIns="0" bIns="0">
                <a:spAutoFit/>
              </a:bodyPr>
              <a:lstStyle>
                <a:lvl1pPr>
                  <a:tabLst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SC Regular" charset="0"/>
                  </a:defRPr>
                </a:lvl1pPr>
                <a:lvl2pPr>
                  <a:tabLst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SC Regular" charset="0"/>
                  </a:defRPr>
                </a:lvl2pPr>
                <a:lvl3pPr>
                  <a:tabLst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SC Regular" charset="0"/>
                  </a:defRPr>
                </a:lvl3pPr>
                <a:lvl4pPr>
                  <a:tabLst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SC Regular" charset="0"/>
                  </a:defRPr>
                </a:lvl4pPr>
                <a:lvl5pPr>
                  <a:tabLst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SC Regular" charset="0"/>
                  </a:defRPr>
                </a:lvl5pPr>
                <a:lvl6pPr marL="25146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SC Regular" charset="0"/>
                  </a:defRPr>
                </a:lvl6pPr>
                <a:lvl7pPr marL="29718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SC Regular" charset="0"/>
                  </a:defRPr>
                </a:lvl7pPr>
                <a:lvl8pPr marL="34290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SC Regular" charset="0"/>
                  </a:defRPr>
                </a:lvl8pPr>
                <a:lvl9pPr marL="38862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SC Regular" charset="0"/>
                  </a:defRPr>
                </a:lvl9pPr>
              </a:lstStyle>
              <a:p>
                <a:pPr marL="510143" algn="just">
                  <a:lnSpc>
                    <a:spcPct val="100000"/>
                  </a:lnSpc>
                  <a:spcBef>
                    <a:spcPts val="684"/>
                  </a:spcBef>
                </a:pPr>
                <a:r>
                  <a:rPr lang="en-US" altLang="en-US" sz="2800" dirty="0" err="1" smtClean="0">
                    <a:latin typeface="Times New Roman" panose="02020603050405020304" pitchFamily="18" charset="0"/>
                  </a:rPr>
                  <a:t>Реакції</a:t>
                </a:r>
                <a:r>
                  <a:rPr lang="en-US" altLang="en-US" sz="2800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комплексоутворення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характеризуються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певною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i="1" dirty="0" err="1">
                    <a:latin typeface="Times New Roman" panose="02020603050405020304" pitchFamily="18" charset="0"/>
                  </a:rPr>
                  <a:t>енергією</a:t>
                </a:r>
                <a:r>
                  <a:rPr lang="en-US" altLang="en-US" sz="2800" i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i="1" dirty="0" err="1" smtClean="0">
                    <a:latin typeface="Times New Roman" panose="02020603050405020304" pitchFamily="18" charset="0"/>
                  </a:rPr>
                  <a:t>активації</a:t>
                </a:r>
                <a:r>
                  <a:rPr lang="uk-UA" altLang="en-US" sz="2800" i="1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smtClean="0">
                    <a:latin typeface="Times New Roman" panose="02020603050405020304" pitchFamily="18" charset="0"/>
                  </a:rPr>
                  <a:t>(</a:t>
                </a:r>
                <a:r>
                  <a:rPr lang="en-US" altLang="en-US" sz="2800" i="1" dirty="0" err="1" smtClean="0">
                    <a:latin typeface="Times New Roman" panose="02020603050405020304" pitchFamily="18" charset="0"/>
                  </a:rPr>
                  <a:t>Е</a:t>
                </a:r>
                <a:r>
                  <a:rPr lang="en-US" altLang="en-US" sz="2800" i="1" baseline="-9000" dirty="0" err="1" smtClean="0">
                    <a:latin typeface="Times New Roman" panose="02020603050405020304" pitchFamily="18" charset="0"/>
                  </a:rPr>
                  <a:t>ак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).</a:t>
                </a:r>
              </a:p>
              <a:p>
                <a:pPr marL="50803" indent="459340" algn="just">
                  <a:lnSpc>
                    <a:spcPct val="128000"/>
                  </a:lnSpc>
                  <a:spcBef>
                    <a:spcPts val="33"/>
                  </a:spcBef>
                </a:pPr>
                <a:r>
                  <a:rPr lang="en-US" altLang="en-US" sz="2800" i="1" dirty="0" err="1">
                    <a:latin typeface="Times New Roman" panose="02020603050405020304" pitchFamily="18" charset="0"/>
                  </a:rPr>
                  <a:t>Енергія</a:t>
                </a:r>
                <a:r>
                  <a:rPr lang="en-US" altLang="en-US" sz="2800" i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i="1" dirty="0" err="1">
                    <a:latin typeface="Times New Roman" panose="02020603050405020304" pitchFamily="18" charset="0"/>
                  </a:rPr>
                  <a:t>активації</a:t>
                </a:r>
                <a:r>
                  <a:rPr lang="en-US" altLang="en-US" sz="2800" i="1" dirty="0">
                    <a:latin typeface="Times New Roman" panose="02020603050405020304" pitchFamily="18" charset="0"/>
                  </a:rPr>
                  <a:t> – </a:t>
                </a:r>
                <a:r>
                  <a:rPr lang="en-US" altLang="en-US" sz="2800" b="1" i="1" dirty="0" err="1">
                    <a:latin typeface="Times New Roman" panose="02020603050405020304" pitchFamily="18" charset="0"/>
                  </a:rPr>
                  <a:t>це</a:t>
                </a:r>
                <a:r>
                  <a:rPr lang="en-US" altLang="en-US" sz="2800" b="1" i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i="1" dirty="0" err="1">
                    <a:latin typeface="Times New Roman" panose="02020603050405020304" pitchFamily="18" charset="0"/>
                  </a:rPr>
                  <a:t>та</a:t>
                </a:r>
                <a:r>
                  <a:rPr lang="en-US" altLang="en-US" sz="2800" b="1" i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i="1" dirty="0" err="1">
                    <a:latin typeface="Times New Roman" panose="02020603050405020304" pitchFamily="18" charset="0"/>
                  </a:rPr>
                  <a:t>енергія</a:t>
                </a:r>
                <a:r>
                  <a:rPr lang="en-US" altLang="en-US" sz="2800" b="1" i="1" dirty="0">
                    <a:latin typeface="Times New Roman" panose="02020603050405020304" pitchFamily="18" charset="0"/>
                  </a:rPr>
                  <a:t>, </a:t>
                </a:r>
                <a:r>
                  <a:rPr lang="en-US" altLang="en-US" sz="2800" b="1" i="1" dirty="0" err="1">
                    <a:latin typeface="Times New Roman" panose="02020603050405020304" pitchFamily="18" charset="0"/>
                  </a:rPr>
                  <a:t>яку</a:t>
                </a:r>
                <a:r>
                  <a:rPr lang="en-US" altLang="en-US" sz="2800" b="1" i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i="1" dirty="0" err="1">
                    <a:latin typeface="Times New Roman" panose="02020603050405020304" pitchFamily="18" charset="0"/>
                  </a:rPr>
                  <a:t>необхідно</a:t>
                </a:r>
                <a:r>
                  <a:rPr lang="en-US" altLang="en-US" sz="2800" b="1" i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i="1" dirty="0" err="1">
                    <a:latin typeface="Times New Roman" panose="02020603050405020304" pitchFamily="18" charset="0"/>
                  </a:rPr>
                  <a:t>надати</a:t>
                </a:r>
                <a:r>
                  <a:rPr lang="en-US" altLang="en-US" sz="2800" b="1" i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i="1" dirty="0" err="1">
                    <a:latin typeface="Times New Roman" panose="02020603050405020304" pitchFamily="18" charset="0"/>
                  </a:rPr>
                  <a:t>молекулам</a:t>
                </a:r>
                <a:r>
                  <a:rPr lang="en-US" altLang="en-US" sz="2800" b="1" i="1" dirty="0">
                    <a:latin typeface="Times New Roman" panose="02020603050405020304" pitchFamily="18" charset="0"/>
                  </a:rPr>
                  <a:t>  </a:t>
                </a:r>
                <a:r>
                  <a:rPr lang="en-US" altLang="en-US" sz="2800" b="1" i="1" dirty="0" err="1">
                    <a:latin typeface="Times New Roman" panose="02020603050405020304" pitchFamily="18" charset="0"/>
                  </a:rPr>
                  <a:t>реагуючих</a:t>
                </a:r>
                <a:r>
                  <a:rPr lang="en-US" altLang="en-US" sz="2800" b="1" i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i="1" dirty="0" err="1">
                    <a:latin typeface="Times New Roman" panose="02020603050405020304" pitchFamily="18" charset="0"/>
                  </a:rPr>
                  <a:t>речовин</a:t>
                </a:r>
                <a:r>
                  <a:rPr lang="en-US" altLang="en-US" sz="2800" b="1" i="1" dirty="0">
                    <a:latin typeface="Times New Roman" panose="02020603050405020304" pitchFamily="18" charset="0"/>
                  </a:rPr>
                  <a:t>, </a:t>
                </a:r>
                <a:r>
                  <a:rPr lang="en-US" altLang="en-US" sz="2800" b="1" i="1" dirty="0" err="1">
                    <a:latin typeface="Times New Roman" panose="02020603050405020304" pitchFamily="18" charset="0"/>
                  </a:rPr>
                  <a:t>щоб</a:t>
                </a:r>
                <a:r>
                  <a:rPr lang="en-US" altLang="en-US" sz="2800" b="1" i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i="1" dirty="0" err="1">
                    <a:latin typeface="Times New Roman" panose="02020603050405020304" pitchFamily="18" charset="0"/>
                  </a:rPr>
                  <a:t>перевести</a:t>
                </a:r>
                <a:r>
                  <a:rPr lang="en-US" altLang="en-US" sz="2800" b="1" i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i="1" dirty="0" err="1">
                    <a:latin typeface="Times New Roman" panose="02020603050405020304" pitchFamily="18" charset="0"/>
                  </a:rPr>
                  <a:t>їх</a:t>
                </a:r>
                <a:r>
                  <a:rPr lang="en-US" altLang="en-US" sz="2800" b="1" i="1" dirty="0">
                    <a:latin typeface="Times New Roman" panose="02020603050405020304" pitchFamily="18" charset="0"/>
                  </a:rPr>
                  <a:t> в </a:t>
                </a:r>
                <a:r>
                  <a:rPr lang="en-US" altLang="en-US" sz="2800" b="1" i="1" dirty="0" err="1">
                    <a:latin typeface="Times New Roman" panose="02020603050405020304" pitchFamily="18" charset="0"/>
                  </a:rPr>
                  <a:t>активний</a:t>
                </a:r>
                <a:r>
                  <a:rPr lang="en-US" altLang="en-US" sz="2800" b="1" i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i="1" dirty="0" err="1">
                    <a:latin typeface="Times New Roman" panose="02020603050405020304" pitchFamily="18" charset="0"/>
                  </a:rPr>
                  <a:t>стан</a:t>
                </a:r>
                <a:r>
                  <a:rPr lang="en-US" altLang="en-US" sz="2800" b="1" i="1" dirty="0">
                    <a:latin typeface="Times New Roman" panose="02020603050405020304" pitchFamily="18" charset="0"/>
                  </a:rPr>
                  <a:t> (</a:t>
                </a:r>
                <a:r>
                  <a:rPr lang="en-US" altLang="en-US" sz="2800" b="1" i="1" dirty="0" err="1">
                    <a:latin typeface="Times New Roman" panose="02020603050405020304" pitchFamily="18" charset="0"/>
                  </a:rPr>
                  <a:t>Е</a:t>
                </a:r>
                <a:r>
                  <a:rPr lang="en-US" altLang="en-US" sz="2800" b="1" i="1" baseline="-9000" dirty="0" err="1">
                    <a:latin typeface="Times New Roman" panose="02020603050405020304" pitchFamily="18" charset="0"/>
                  </a:rPr>
                  <a:t>ак</a:t>
                </a:r>
                <a:r>
                  <a:rPr lang="en-US" altLang="en-US" sz="2800" b="1" i="1" dirty="0">
                    <a:latin typeface="Times New Roman" panose="02020603050405020304" pitchFamily="18" charset="0"/>
                  </a:rPr>
                  <a:t>, </a:t>
                </a:r>
                <a:r>
                  <a:rPr lang="en-US" altLang="en-US" sz="2800" b="1" i="1" dirty="0" err="1">
                    <a:latin typeface="Times New Roman" panose="02020603050405020304" pitchFamily="18" charset="0"/>
                  </a:rPr>
                  <a:t>Дж</a:t>
                </a:r>
                <a:r>
                  <a:rPr lang="en-US" altLang="en-US" sz="2800" b="1" i="1" dirty="0">
                    <a:latin typeface="Times New Roman" panose="02020603050405020304" pitchFamily="18" charset="0"/>
                  </a:rPr>
                  <a:t>/</a:t>
                </a:r>
                <a:r>
                  <a:rPr lang="en-US" altLang="en-US" sz="2800" b="1" i="1" dirty="0" err="1">
                    <a:latin typeface="Times New Roman" panose="02020603050405020304" pitchFamily="18" charset="0"/>
                  </a:rPr>
                  <a:t>моль</a:t>
                </a:r>
                <a:r>
                  <a:rPr lang="en-US" altLang="en-US" sz="2800" b="1" i="1" dirty="0" smtClean="0">
                    <a:latin typeface="Times New Roman" panose="02020603050405020304" pitchFamily="18" charset="0"/>
                  </a:rPr>
                  <a:t>)</a:t>
                </a:r>
                <a:r>
                  <a:rPr lang="en-US" altLang="en-US" sz="2800" b="1" dirty="0" smtClean="0">
                    <a:latin typeface="Times New Roman" panose="02020603050405020304" pitchFamily="18" charset="0"/>
                  </a:rPr>
                  <a:t>. </a:t>
                </a:r>
                <a:r>
                  <a:rPr lang="en-US" altLang="en-US" sz="2800" dirty="0" err="1" smtClean="0">
                    <a:latin typeface="Times New Roman" panose="02020603050405020304" pitchFamily="18" charset="0"/>
                  </a:rPr>
                  <a:t>Залежність</a:t>
                </a:r>
                <a:r>
                  <a:rPr lang="en-US" altLang="en-US" sz="2800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константи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швидкості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від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енергії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активації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latin typeface="Times New Roman" panose="02020603050405020304" pitchFamily="18" charset="0"/>
                  </a:rPr>
                  <a:t>описується</a:t>
                </a:r>
                <a:r>
                  <a:rPr lang="uk-UA" altLang="en-US" sz="2800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latin typeface="Times New Roman" panose="02020603050405020304" pitchFamily="18" charset="0"/>
                  </a:rPr>
                  <a:t>рівнянням</a:t>
                </a:r>
                <a:r>
                  <a:rPr lang="en-US" altLang="en-US" sz="2800" dirty="0" smtClean="0">
                    <a:latin typeface="Times New Roman" panose="02020603050405020304" pitchFamily="18" charset="0"/>
                  </a:rPr>
                  <a:t> 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Арреніуса</a:t>
                </a:r>
                <a:r>
                  <a:rPr lang="en-US" altLang="en-US" sz="2800" dirty="0" smtClean="0">
                    <a:latin typeface="Times New Roman" panose="02020603050405020304" pitchFamily="18" charset="0"/>
                  </a:rPr>
                  <a:t>:</a:t>
                </a:r>
                <a:r>
                  <a:rPr lang="en-US" sz="2800" dirty="0">
                    <a:latin typeface="Times New Roman" panose="02020603050405020304" pitchFamily="18" charset="0"/>
                  </a:rPr>
                  <a:t>	</a:t>
                </a:r>
                <a:r>
                  <a:rPr lang="en-US" sz="2800" dirty="0" smtClean="0">
                    <a:latin typeface="Times New Roman" panose="02020603050405020304" pitchFamily="18" charset="0"/>
                  </a:rPr>
                  <a:t>							</a:t>
                </a:r>
                <a:r>
                  <a:rPr lang="uk-UA" sz="3600" dirty="0" smtClean="0"/>
                  <a:t> </a:t>
                </a:r>
                <a14:m>
                  <m:oMath xmlns:m="http://schemas.openxmlformats.org/officeDocument/2006/math">
                    <m:r>
                      <a:rPr lang="uk-UA" sz="3600" b="1" i="0">
                        <a:latin typeface="Cambria Math" panose="02040503050406030204" pitchFamily="18" charset="0"/>
                      </a:rPr>
                      <m:t>𝐤</m:t>
                    </m:r>
                    <m:r>
                      <a:rPr lang="uk-UA" sz="3600" b="1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600" b="1" i="0">
                            <a:latin typeface="Cambria Math" panose="02040503050406030204" pitchFamily="18" charset="0"/>
                          </a:rPr>
                          <m:t>𝐤</m:t>
                        </m:r>
                      </m:e>
                      <m:sub>
                        <m:r>
                          <a:rPr lang="uk-UA" sz="3600" b="1" i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uk-UA" sz="3600" b="1" i="0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600" b="1" i="0"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p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k-UA" sz="3600" b="1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3600" b="1" i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e>
                              <m:sub>
                                <m:r>
                                  <a:rPr lang="uk-UA" sz="3600" b="1" i="0"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</m:sub>
                            </m:sSub>
                          </m:num>
                          <m:den>
                            <m:r>
                              <a:rPr lang="uk-UA" sz="3600" b="1" i="0">
                                <a:latin typeface="Cambria Math" panose="02040503050406030204" pitchFamily="18" charset="0"/>
                              </a:rPr>
                              <m:t>𝐑𝐓</m:t>
                            </m:r>
                          </m:den>
                        </m:f>
                      </m:sup>
                    </m:sSup>
                  </m:oMath>
                </a14:m>
                <a:endParaRPr lang="en-US" alt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0803" indent="459340" algn="just">
                  <a:lnSpc>
                    <a:spcPct val="128000"/>
                  </a:lnSpc>
                  <a:spcBef>
                    <a:spcPts val="33"/>
                  </a:spcBef>
                </a:pPr>
                <a:r>
                  <a:rPr lang="en-US" altLang="en-US" sz="2800" i="1" dirty="0" err="1" smtClean="0">
                    <a:latin typeface="Times New Roman" panose="02020603050405020304" pitchFamily="18" charset="0"/>
                  </a:rPr>
                  <a:t>де</a:t>
                </a:r>
                <a:r>
                  <a:rPr lang="en-US" altLang="en-US" sz="2800" i="1" dirty="0" smtClean="0">
                    <a:latin typeface="Times New Roman" panose="02020603050405020304" pitchFamily="18" charset="0"/>
                  </a:rPr>
                  <a:t> k</a:t>
                </a:r>
                <a:r>
                  <a:rPr lang="en-US" altLang="en-US" sz="2800" i="1" baseline="-9000" dirty="0" smtClean="0">
                    <a:latin typeface="Times New Roman" panose="02020603050405020304" pitchFamily="18" charset="0"/>
                  </a:rPr>
                  <a:t>0 </a:t>
                </a:r>
                <a:r>
                  <a:rPr lang="en-US" altLang="en-US" sz="2800" i="1" dirty="0" smtClean="0">
                    <a:latin typeface="Times New Roman" panose="02020603050405020304" pitchFamily="18" charset="0"/>
                  </a:rPr>
                  <a:t>– </a:t>
                </a:r>
                <a:r>
                  <a:rPr lang="en-US" altLang="en-US" sz="2800" i="1" dirty="0" err="1" smtClean="0">
                    <a:latin typeface="Times New Roman" panose="02020603050405020304" pitchFamily="18" charset="0"/>
                  </a:rPr>
                  <a:t>передекспоненційний</a:t>
                </a:r>
                <a:r>
                  <a:rPr lang="en-US" altLang="en-US" sz="2800" i="1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i="1" dirty="0" err="1" smtClean="0">
                    <a:latin typeface="Times New Roman" panose="02020603050405020304" pitchFamily="18" charset="0"/>
                  </a:rPr>
                  <a:t>множник</a:t>
                </a:r>
                <a:r>
                  <a:rPr lang="en-US" altLang="en-US" sz="2800" i="1" dirty="0" smtClean="0">
                    <a:latin typeface="Times New Roman" panose="02020603050405020304" pitchFamily="18" charset="0"/>
                  </a:rPr>
                  <a:t>, </a:t>
                </a:r>
                <a:r>
                  <a:rPr lang="en-US" altLang="en-US" sz="2800" i="1" dirty="0" err="1" smtClean="0">
                    <a:latin typeface="Times New Roman" panose="02020603050405020304" pitchFamily="18" charset="0"/>
                  </a:rPr>
                  <a:t>Eа</a:t>
                </a:r>
                <a:r>
                  <a:rPr lang="en-US" altLang="en-US" sz="2800" i="1" dirty="0" smtClean="0">
                    <a:latin typeface="Times New Roman" panose="02020603050405020304" pitchFamily="18" charset="0"/>
                  </a:rPr>
                  <a:t> – </a:t>
                </a:r>
                <a:r>
                  <a:rPr lang="en-US" altLang="en-US" sz="2800" i="1" dirty="0" err="1" smtClean="0">
                    <a:latin typeface="Times New Roman" panose="02020603050405020304" pitchFamily="18" charset="0"/>
                  </a:rPr>
                  <a:t>енергія</a:t>
                </a:r>
                <a:r>
                  <a:rPr lang="en-US" altLang="en-US" sz="2800" i="1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i="1" dirty="0" err="1" smtClean="0">
                    <a:latin typeface="Times New Roman" panose="02020603050405020304" pitchFamily="18" charset="0"/>
                  </a:rPr>
                  <a:t>активації</a:t>
                </a:r>
                <a:r>
                  <a:rPr lang="en-US" altLang="en-US" sz="2800" i="1" dirty="0" smtClean="0">
                    <a:latin typeface="Times New Roman" panose="02020603050405020304" pitchFamily="18" charset="0"/>
                  </a:rPr>
                  <a:t>, R– </a:t>
                </a:r>
                <a:r>
                  <a:rPr lang="en-US" altLang="en-US" sz="2800" i="1" dirty="0" err="1" smtClean="0">
                    <a:latin typeface="Times New Roman" panose="02020603050405020304" pitchFamily="18" charset="0"/>
                  </a:rPr>
                  <a:t>універсальна</a:t>
                </a:r>
                <a:r>
                  <a:rPr lang="en-US" altLang="en-US" sz="2800" i="1" dirty="0" smtClean="0">
                    <a:latin typeface="Times New Roman" panose="02020603050405020304" pitchFamily="18" charset="0"/>
                  </a:rPr>
                  <a:t>  </a:t>
                </a:r>
                <a:r>
                  <a:rPr lang="en-US" altLang="en-US" sz="2800" i="1" dirty="0" err="1" smtClean="0">
                    <a:latin typeface="Times New Roman" panose="02020603050405020304" pitchFamily="18" charset="0"/>
                  </a:rPr>
                  <a:t>газова</a:t>
                </a:r>
                <a:r>
                  <a:rPr lang="en-US" altLang="en-US" sz="2800" i="1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i="1" dirty="0" err="1" smtClean="0">
                    <a:latin typeface="Times New Roman" panose="02020603050405020304" pitchFamily="18" charset="0"/>
                  </a:rPr>
                  <a:t>стала</a:t>
                </a:r>
                <a:r>
                  <a:rPr lang="en-US" altLang="en-US" sz="2800" i="1" dirty="0" smtClean="0">
                    <a:latin typeface="Times New Roman" panose="02020603050405020304" pitchFamily="18" charset="0"/>
                  </a:rPr>
                  <a:t>, Т – </a:t>
                </a:r>
                <a:r>
                  <a:rPr lang="en-US" altLang="en-US" sz="2800" i="1" dirty="0" err="1" smtClean="0">
                    <a:latin typeface="Times New Roman" panose="02020603050405020304" pitchFamily="18" charset="0"/>
                  </a:rPr>
                  <a:t>температура</a:t>
                </a:r>
                <a:endParaRPr lang="en-US" alt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03863" indent="476274" algn="just">
                  <a:lnSpc>
                    <a:spcPct val="100000"/>
                  </a:lnSpc>
                  <a:spcBef>
                    <a:spcPts val="1067"/>
                  </a:spcBef>
                </a:pPr>
                <a:r>
                  <a:rPr lang="en-US" altLang="en-US" sz="2800" i="1" u="sng" dirty="0">
                    <a:latin typeface="Times New Roman" panose="02020603050405020304" pitchFamily="18" charset="0"/>
                  </a:rPr>
                  <a:t>    </a:t>
                </a:r>
                <a:r>
                  <a:rPr lang="en-US" altLang="en-US" sz="2800" i="1" u="sng" baseline="-16000" dirty="0" smtClean="0">
                    <a:latin typeface="Times New Roman" panose="02020603050405020304" pitchFamily="18" charset="0"/>
                  </a:rPr>
                  <a:t> </a:t>
                </a:r>
                <a:endParaRPr lang="en-US" altLang="en-US" sz="2800" i="1" u="sng" baseline="-16000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137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0260" y="4986660"/>
                <a:ext cx="16345816" cy="4304584"/>
              </a:xfrm>
              <a:prstGeom prst="rect">
                <a:avLst/>
              </a:prstGeom>
              <a:blipFill>
                <a:blip r:embed="rId4"/>
                <a:stretch>
                  <a:fillRect l="-1007" t="-142" r="-130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0" y="457200"/>
            <a:ext cx="295275" cy="6350"/>
            <a:chOff x="0" y="0"/>
            <a:chExt cx="464" cy="9"/>
          </a:xfrm>
        </p:grpSpPr>
        <p:sp>
          <p:nvSpPr>
            <p:cNvPr id="4" name="Line 23"/>
            <p:cNvSpPr>
              <a:spLocks noChangeShapeType="1"/>
            </p:cNvSpPr>
            <p:nvPr/>
          </p:nvSpPr>
          <p:spPr bwMode="auto">
            <a:xfrm>
              <a:off x="0" y="4"/>
              <a:ext cx="463" cy="0"/>
            </a:xfrm>
            <a:prstGeom prst="line">
              <a:avLst/>
            </a:prstGeom>
            <a:noFill/>
            <a:ln w="534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9849" y="1242245"/>
            <a:ext cx="14970615" cy="864096"/>
          </a:xfrm>
        </p:spPr>
        <p:txBody>
          <a:bodyPr>
            <a:normAutofit/>
          </a:bodyPr>
          <a:lstStyle/>
          <a:p>
            <a:r>
              <a:rPr lang="uk-UA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Каталізатори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8252" y="2106341"/>
            <a:ext cx="16417824" cy="7632847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altLang="en-US" sz="4000" dirty="0" err="1" smtClean="0">
                <a:latin typeface="Times New Roman" panose="02020603050405020304" pitchFamily="18" charset="0"/>
              </a:rPr>
              <a:t>Однак</a:t>
            </a:r>
            <a:r>
              <a:rPr lang="en-US" altLang="en-US" sz="40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швидкість</a:t>
            </a:r>
            <a:r>
              <a:rPr lang="en-US" altLang="en-US" sz="4000" dirty="0">
                <a:latin typeface="Times New Roman" panose="02020603050405020304" pitchFamily="18" charset="0"/>
              </a:rPr>
              <a:t>  </a:t>
            </a:r>
            <a:r>
              <a:rPr lang="en-US" altLang="en-US" sz="4000" dirty="0" err="1">
                <a:latin typeface="Times New Roman" panose="02020603050405020304" pitchFamily="18" charset="0"/>
              </a:rPr>
              <a:t>реакції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комплексоутворення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також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можна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збільшити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за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рахунок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використання</a:t>
            </a:r>
            <a:r>
              <a:rPr lang="en-US" altLang="en-US" sz="4800" dirty="0">
                <a:latin typeface="Times New Roman" panose="02020603050405020304" pitchFamily="18" charset="0"/>
              </a:rPr>
              <a:t>  </a:t>
            </a:r>
            <a:r>
              <a:rPr lang="en-US" altLang="en-US" sz="4800" i="1" dirty="0" err="1">
                <a:latin typeface="Times New Roman" panose="02020603050405020304" pitchFamily="18" charset="0"/>
              </a:rPr>
              <a:t>каталізаторів</a:t>
            </a:r>
            <a:r>
              <a:rPr lang="en-US" altLang="en-US" sz="4800" dirty="0">
                <a:latin typeface="Times New Roman" panose="02020603050405020304" pitchFamily="18" charset="0"/>
              </a:rPr>
              <a:t>.</a:t>
            </a:r>
            <a:r>
              <a:rPr lang="uk-UA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Речовини</a:t>
            </a:r>
            <a:r>
              <a:rPr lang="en-US" altLang="en-US" sz="4800" dirty="0">
                <a:latin typeface="Times New Roman" panose="02020603050405020304" pitchFamily="18" charset="0"/>
              </a:rPr>
              <a:t>, </a:t>
            </a:r>
            <a:r>
              <a:rPr lang="en-US" altLang="en-US" sz="4800" dirty="0" err="1">
                <a:latin typeface="Times New Roman" panose="02020603050405020304" pitchFamily="18" charset="0"/>
              </a:rPr>
              <a:t>які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збільшують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швидкість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хімічних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реакції</a:t>
            </a:r>
            <a:r>
              <a:rPr lang="en-US" altLang="en-US" sz="4800" dirty="0">
                <a:latin typeface="Times New Roman" panose="02020603050405020304" pitchFamily="18" charset="0"/>
              </a:rPr>
              <a:t>, </a:t>
            </a:r>
            <a:r>
              <a:rPr lang="en-US" altLang="en-US" sz="4800" dirty="0" err="1">
                <a:latin typeface="Times New Roman" panose="02020603050405020304" pitchFamily="18" charset="0"/>
              </a:rPr>
              <a:t>беручи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участь</a:t>
            </a:r>
            <a:r>
              <a:rPr lang="en-US" altLang="en-US" sz="4800" dirty="0">
                <a:latin typeface="Times New Roman" panose="02020603050405020304" pitchFamily="18" charset="0"/>
              </a:rPr>
              <a:t> у  </a:t>
            </a:r>
            <a:r>
              <a:rPr lang="en-US" altLang="en-US" sz="4800" dirty="0" err="1">
                <a:latin typeface="Times New Roman" panose="02020603050405020304" pitchFamily="18" charset="0"/>
              </a:rPr>
              <a:t>проміжних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стадіях</a:t>
            </a:r>
            <a:r>
              <a:rPr lang="en-US" altLang="en-US" sz="4800" dirty="0">
                <a:latin typeface="Times New Roman" panose="02020603050405020304" pitchFamily="18" charset="0"/>
              </a:rPr>
              <a:t>, </a:t>
            </a:r>
            <a:r>
              <a:rPr lang="en-US" altLang="en-US" sz="4800" dirty="0" err="1">
                <a:latin typeface="Times New Roman" panose="02020603050405020304" pitchFamily="18" charset="0"/>
              </a:rPr>
              <a:t>але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не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витрачаються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на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утворення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продуктів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реакції</a:t>
            </a:r>
            <a:r>
              <a:rPr lang="en-US" altLang="en-US" sz="4800" dirty="0">
                <a:latin typeface="Times New Roman" panose="02020603050405020304" pitchFamily="18" charset="0"/>
              </a:rPr>
              <a:t>  </a:t>
            </a:r>
            <a:r>
              <a:rPr lang="en-US" altLang="en-US" sz="4800" dirty="0" err="1">
                <a:latin typeface="Times New Roman" panose="02020603050405020304" pitchFamily="18" charset="0"/>
              </a:rPr>
              <a:t>називають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каталізаторами</a:t>
            </a:r>
            <a:r>
              <a:rPr lang="en-US" altLang="en-US" sz="4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uk-UA" altLang="en-US" sz="48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152408" indent="0" algn="just">
              <a:lnSpc>
                <a:spcPct val="129000"/>
              </a:lnSpc>
              <a:spcBef>
                <a:spcPts val="133"/>
              </a:spcBef>
              <a:buNone/>
            </a:pPr>
            <a:r>
              <a:rPr lang="uk-UA" altLang="en-US" sz="4800" dirty="0" smtClean="0">
                <a:latin typeface="Times New Roman" panose="02020603050405020304" pitchFamily="18" charset="0"/>
              </a:rPr>
              <a:t>	</a:t>
            </a:r>
            <a:r>
              <a:rPr lang="en-US" altLang="en-US" sz="4800" dirty="0" err="1" smtClean="0">
                <a:latin typeface="Times New Roman" panose="02020603050405020304" pitchFamily="18" charset="0"/>
              </a:rPr>
              <a:t>Каталіз</a:t>
            </a:r>
            <a:r>
              <a:rPr lang="en-US" altLang="en-US" sz="4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реакцій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комплексоутворення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може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бути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гомогенним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та</a:t>
            </a:r>
            <a:r>
              <a:rPr lang="en-US" altLang="en-US" sz="4800" dirty="0">
                <a:latin typeface="Times New Roman" panose="02020603050405020304" pitchFamily="18" charset="0"/>
              </a:rPr>
              <a:t>  </a:t>
            </a:r>
            <a:r>
              <a:rPr lang="en-US" altLang="en-US" sz="4800" dirty="0" err="1">
                <a:latin typeface="Times New Roman" panose="02020603050405020304" pitchFamily="18" charset="0"/>
              </a:rPr>
              <a:t>гетерогенним</a:t>
            </a:r>
            <a:r>
              <a:rPr lang="en-US" altLang="en-US" sz="4800" dirty="0">
                <a:latin typeface="Times New Roman" panose="02020603050405020304" pitchFamily="18" charset="0"/>
              </a:rPr>
              <a:t>. </a:t>
            </a:r>
            <a:r>
              <a:rPr lang="en-US" altLang="en-US" sz="4800" dirty="0" err="1">
                <a:latin typeface="Times New Roman" panose="02020603050405020304" pitchFamily="18" charset="0"/>
              </a:rPr>
              <a:t>Якщо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реагенти</a:t>
            </a:r>
            <a:r>
              <a:rPr lang="en-US" altLang="en-US" sz="4800" dirty="0">
                <a:latin typeface="Times New Roman" panose="02020603050405020304" pitchFamily="18" charset="0"/>
              </a:rPr>
              <a:t> і </a:t>
            </a:r>
            <a:r>
              <a:rPr lang="en-US" altLang="en-US" sz="4800" dirty="0" err="1">
                <a:latin typeface="Times New Roman" panose="02020603050405020304" pitchFamily="18" charset="0"/>
              </a:rPr>
              <a:t>каталізатор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перебувають</a:t>
            </a:r>
            <a:r>
              <a:rPr lang="en-US" altLang="en-US" sz="4800" dirty="0">
                <a:latin typeface="Times New Roman" panose="02020603050405020304" pitchFamily="18" charset="0"/>
              </a:rPr>
              <a:t> в </a:t>
            </a:r>
            <a:r>
              <a:rPr lang="en-US" altLang="en-US" sz="4800" dirty="0" err="1">
                <a:latin typeface="Times New Roman" panose="02020603050405020304" pitchFamily="18" charset="0"/>
              </a:rPr>
              <a:t>одній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фазі</a:t>
            </a:r>
            <a:r>
              <a:rPr lang="en-US" altLang="en-US" sz="4800" dirty="0">
                <a:latin typeface="Times New Roman" panose="02020603050405020304" pitchFamily="18" charset="0"/>
              </a:rPr>
              <a:t>, </a:t>
            </a:r>
            <a:r>
              <a:rPr lang="en-US" altLang="en-US" sz="4800" dirty="0" err="1">
                <a:latin typeface="Times New Roman" panose="02020603050405020304" pitchFamily="18" charset="0"/>
              </a:rPr>
              <a:t>каталіз</a:t>
            </a:r>
            <a:r>
              <a:rPr lang="en-US" altLang="en-US" sz="4800" dirty="0">
                <a:latin typeface="Times New Roman" panose="02020603050405020304" pitchFamily="18" charset="0"/>
              </a:rPr>
              <a:t>  </a:t>
            </a:r>
            <a:r>
              <a:rPr lang="en-US" altLang="en-US" sz="4800" dirty="0" err="1">
                <a:latin typeface="Times New Roman" panose="02020603050405020304" pitchFamily="18" charset="0"/>
              </a:rPr>
              <a:t>називають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гомогенним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  <a:r>
              <a:rPr lang="en-US" altLang="en-US" sz="4800" dirty="0">
                <a:latin typeface="Times New Roman" panose="02020603050405020304" pitchFamily="18" charset="0"/>
              </a:rPr>
              <a:t> а </a:t>
            </a:r>
            <a:r>
              <a:rPr lang="en-US" altLang="en-US" sz="4800" dirty="0" err="1">
                <a:latin typeface="Times New Roman" panose="02020603050405020304" pitchFamily="18" charset="0"/>
              </a:rPr>
              <a:t>коли</a:t>
            </a:r>
            <a:r>
              <a:rPr lang="en-US" altLang="en-US" sz="4800" dirty="0">
                <a:latin typeface="Times New Roman" panose="02020603050405020304" pitchFamily="18" charset="0"/>
              </a:rPr>
              <a:t> в </a:t>
            </a:r>
            <a:r>
              <a:rPr lang="en-US" altLang="en-US" sz="4800" dirty="0" err="1">
                <a:latin typeface="Times New Roman" panose="02020603050405020304" pitchFamily="18" charset="0"/>
              </a:rPr>
              <a:t>різних</a:t>
            </a:r>
            <a:r>
              <a:rPr lang="en-US" altLang="en-US" sz="4800" dirty="0">
                <a:latin typeface="Times New Roman" panose="02020603050405020304" pitchFamily="18" charset="0"/>
              </a:rPr>
              <a:t> – </a:t>
            </a:r>
            <a:r>
              <a:rPr lang="en-US" altLang="en-US" sz="48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гетерогенним</a:t>
            </a:r>
            <a:r>
              <a:rPr lang="uk-UA" altLang="en-US" sz="48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4800" i="1" dirty="0" smtClean="0">
                <a:latin typeface="Times New Roman" panose="02020603050405020304" pitchFamily="18" charset="0"/>
              </a:rPr>
              <a:t> </a:t>
            </a:r>
            <a:endParaRPr lang="uk-UA" altLang="en-US" sz="4800" i="1" dirty="0" smtClean="0">
              <a:latin typeface="Times New Roman" panose="02020603050405020304" pitchFamily="18" charset="0"/>
            </a:endParaRPr>
          </a:p>
          <a:p>
            <a:pPr marL="152408" indent="0" algn="just">
              <a:lnSpc>
                <a:spcPct val="129000"/>
              </a:lnSpc>
              <a:spcBef>
                <a:spcPts val="133"/>
              </a:spcBef>
              <a:buNone/>
            </a:pPr>
            <a:r>
              <a:rPr lang="en-US" altLang="en-US" sz="4800" dirty="0" smtClean="0">
                <a:latin typeface="Times New Roman" panose="02020603050405020304" pitchFamily="18" charset="0"/>
              </a:rPr>
              <a:t>В </a:t>
            </a:r>
            <a:r>
              <a:rPr lang="en-US" altLang="en-US" sz="4800" dirty="0" err="1">
                <a:latin typeface="Times New Roman" panose="02020603050405020304" pitchFamily="18" charset="0"/>
              </a:rPr>
              <a:t>останньому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випадку</a:t>
            </a:r>
            <a:r>
              <a:rPr lang="en-US" altLang="en-US" sz="4800" dirty="0">
                <a:latin typeface="Times New Roman" panose="02020603050405020304" pitchFamily="18" charset="0"/>
              </a:rPr>
              <a:t>  </a:t>
            </a:r>
            <a:r>
              <a:rPr lang="en-US" altLang="en-US" sz="4800" dirty="0" err="1">
                <a:latin typeface="Times New Roman" panose="02020603050405020304" pitchFamily="18" charset="0"/>
              </a:rPr>
              <a:t>швидкість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реакції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залежить</a:t>
            </a:r>
            <a:r>
              <a:rPr lang="en-US" altLang="en-US" sz="4800" dirty="0">
                <a:latin typeface="Times New Roman" panose="02020603050405020304" pitchFamily="18" charset="0"/>
              </a:rPr>
              <a:t> і </a:t>
            </a:r>
            <a:r>
              <a:rPr lang="en-US" altLang="en-US" sz="4800" dirty="0" err="1">
                <a:latin typeface="Times New Roman" panose="02020603050405020304" pitchFamily="18" charset="0"/>
              </a:rPr>
              <a:t>від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площі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стикання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реагентів</a:t>
            </a:r>
            <a:r>
              <a:rPr lang="en-US" altLang="en-US" sz="4800" dirty="0">
                <a:latin typeface="Times New Roman" panose="02020603050405020304" pitchFamily="18" charset="0"/>
              </a:rPr>
              <a:t>, </a:t>
            </a:r>
            <a:r>
              <a:rPr lang="en-US" altLang="en-US" sz="4800" dirty="0" err="1">
                <a:latin typeface="Times New Roman" panose="02020603050405020304" pitchFamily="18" charset="0"/>
              </a:rPr>
              <a:t>оскільки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реакція</a:t>
            </a:r>
            <a:r>
              <a:rPr lang="en-US" altLang="en-US" sz="4800" dirty="0">
                <a:latin typeface="Times New Roman" panose="02020603050405020304" pitchFamily="18" charset="0"/>
              </a:rPr>
              <a:t>  </a:t>
            </a:r>
            <a:r>
              <a:rPr lang="en-US" altLang="en-US" sz="4800" dirty="0" err="1">
                <a:latin typeface="Times New Roman" panose="02020603050405020304" pitchFamily="18" charset="0"/>
              </a:rPr>
              <a:t>відбувається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на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поверхні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latin typeface="Times New Roman" panose="02020603050405020304" pitchFamily="18" charset="0"/>
              </a:rPr>
              <a:t>каталізатора</a:t>
            </a:r>
            <a:r>
              <a:rPr lang="en-US" altLang="en-US" sz="4800" dirty="0" smtClean="0">
                <a:latin typeface="Times New Roman" panose="02020603050405020304" pitchFamily="18" charset="0"/>
              </a:rPr>
              <a:t>.</a:t>
            </a:r>
            <a:r>
              <a:rPr lang="uk-UA" altLang="en-US" sz="4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latin typeface="Times New Roman" panose="02020603050405020304" pitchFamily="18" charset="0"/>
              </a:rPr>
              <a:t>Прикладом</a:t>
            </a:r>
            <a:r>
              <a:rPr lang="en-US" altLang="en-US" sz="4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використання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гетерогенного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каталізу</a:t>
            </a:r>
            <a:r>
              <a:rPr lang="en-US" altLang="en-US" sz="4800" dirty="0">
                <a:latin typeface="Times New Roman" panose="02020603050405020304" pitchFamily="18" charset="0"/>
              </a:rPr>
              <a:t> в </a:t>
            </a:r>
            <a:r>
              <a:rPr lang="en-US" altLang="en-US" sz="4800" dirty="0" err="1">
                <a:latin typeface="Times New Roman" panose="02020603050405020304" pitchFamily="18" charset="0"/>
              </a:rPr>
              <a:t>реакції</a:t>
            </a:r>
            <a:r>
              <a:rPr lang="en-US" altLang="en-US" sz="4800" dirty="0">
                <a:latin typeface="Times New Roman" panose="02020603050405020304" pitchFamily="18" charset="0"/>
              </a:rPr>
              <a:t>  </a:t>
            </a:r>
            <a:r>
              <a:rPr lang="en-US" altLang="en-US" sz="4800" dirty="0" err="1">
                <a:latin typeface="Times New Roman" panose="02020603050405020304" pitchFamily="18" charset="0"/>
              </a:rPr>
              <a:t>комплексоутворення</a:t>
            </a:r>
            <a:r>
              <a:rPr lang="en-US" altLang="en-US" sz="4800" dirty="0">
                <a:latin typeface="Times New Roman" panose="02020603050405020304" pitchFamily="18" charset="0"/>
              </a:rPr>
              <a:t> є </a:t>
            </a:r>
            <a:r>
              <a:rPr lang="en-US" altLang="en-US" sz="4800" dirty="0" err="1">
                <a:latin typeface="Times New Roman" panose="02020603050405020304" pitchFamily="18" charset="0"/>
              </a:rPr>
              <a:t>одержання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гексаамінкобальтихлориду</a:t>
            </a:r>
            <a:r>
              <a:rPr lang="en-US" altLang="en-US" sz="4800" dirty="0">
                <a:latin typeface="Times New Roman" panose="02020603050405020304" pitchFamily="18" charset="0"/>
              </a:rPr>
              <a:t> [Co(NH</a:t>
            </a:r>
            <a:r>
              <a:rPr lang="en-US" altLang="en-US" sz="4800" baseline="-9000" dirty="0">
                <a:latin typeface="Times New Roman" panose="02020603050405020304" pitchFamily="18" charset="0"/>
              </a:rPr>
              <a:t>3</a:t>
            </a:r>
            <a:r>
              <a:rPr lang="en-US" altLang="en-US" sz="4800" dirty="0">
                <a:latin typeface="Times New Roman" panose="02020603050405020304" pitchFamily="18" charset="0"/>
              </a:rPr>
              <a:t>)</a:t>
            </a:r>
            <a:r>
              <a:rPr lang="en-US" altLang="en-US" sz="4800" baseline="-9000" dirty="0">
                <a:latin typeface="Times New Roman" panose="02020603050405020304" pitchFamily="18" charset="0"/>
              </a:rPr>
              <a:t>6</a:t>
            </a:r>
            <a:r>
              <a:rPr lang="en-US" altLang="en-US" sz="4800" dirty="0">
                <a:latin typeface="Times New Roman" panose="02020603050405020304" pitchFamily="18" charset="0"/>
              </a:rPr>
              <a:t>]Cl</a:t>
            </a:r>
            <a:r>
              <a:rPr lang="en-US" altLang="en-US" sz="4800" baseline="-9000" dirty="0">
                <a:latin typeface="Times New Roman" panose="02020603050405020304" pitchFamily="18" charset="0"/>
              </a:rPr>
              <a:t>3</a:t>
            </a:r>
            <a:r>
              <a:rPr lang="en-US" altLang="en-US" sz="4800" dirty="0">
                <a:latin typeface="Times New Roman" panose="02020603050405020304" pitchFamily="18" charset="0"/>
              </a:rPr>
              <a:t>.</a:t>
            </a:r>
          </a:p>
          <a:p>
            <a:pPr marL="152408" indent="0" algn="just">
              <a:lnSpc>
                <a:spcPct val="130000"/>
              </a:lnSpc>
              <a:spcBef>
                <a:spcPts val="167"/>
              </a:spcBef>
              <a:buNone/>
            </a:pPr>
            <a:r>
              <a:rPr lang="en-US" altLang="en-US" sz="4800" dirty="0" err="1">
                <a:latin typeface="Times New Roman" panose="02020603050405020304" pitchFamily="18" charset="0"/>
              </a:rPr>
              <a:t>Якщо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до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реакційної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суміші</a:t>
            </a:r>
            <a:r>
              <a:rPr lang="en-US" altLang="en-US" sz="4800" dirty="0">
                <a:latin typeface="Times New Roman" panose="02020603050405020304" pitchFamily="18" charset="0"/>
              </a:rPr>
              <a:t>, </a:t>
            </a:r>
            <a:r>
              <a:rPr lang="en-US" altLang="en-US" sz="4800" dirty="0" err="1">
                <a:latin typeface="Times New Roman" panose="02020603050405020304" pitchFamily="18" charset="0"/>
              </a:rPr>
              <a:t>що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містить</a:t>
            </a:r>
            <a:r>
              <a:rPr lang="en-US" altLang="en-US" sz="4800" dirty="0">
                <a:latin typeface="Times New Roman" panose="02020603050405020304" pitchFamily="18" charset="0"/>
              </a:rPr>
              <a:t> CoCl</a:t>
            </a:r>
            <a:r>
              <a:rPr lang="en-US" altLang="en-US" sz="4800" baseline="-9000" dirty="0">
                <a:latin typeface="Times New Roman" panose="02020603050405020304" pitchFamily="18" charset="0"/>
              </a:rPr>
              <a:t>2 </a:t>
            </a:r>
            <a:r>
              <a:rPr lang="en-US" altLang="en-US" sz="4800" baseline="-900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4800" dirty="0" smtClean="0">
                <a:latin typeface="Times New Roman" panose="02020603050405020304" pitchFamily="18" charset="0"/>
              </a:rPr>
              <a:t>6H</a:t>
            </a:r>
            <a:r>
              <a:rPr lang="en-US" altLang="en-US" sz="4800" baseline="-9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4800" dirty="0" smtClean="0">
                <a:latin typeface="Times New Roman" panose="02020603050405020304" pitchFamily="18" charset="0"/>
              </a:rPr>
              <a:t>O</a:t>
            </a:r>
            <a:r>
              <a:rPr lang="en-US" altLang="en-US" sz="4800" dirty="0">
                <a:latin typeface="Times New Roman" panose="02020603050405020304" pitchFamily="18" charset="0"/>
              </a:rPr>
              <a:t>, NH</a:t>
            </a:r>
            <a:r>
              <a:rPr lang="en-US" altLang="en-US" sz="4800" baseline="-9000" dirty="0">
                <a:latin typeface="Times New Roman" panose="02020603050405020304" pitchFamily="18" charset="0"/>
              </a:rPr>
              <a:t>4</a:t>
            </a:r>
            <a:r>
              <a:rPr lang="en-US" altLang="en-US" sz="4800" dirty="0">
                <a:latin typeface="Times New Roman" panose="02020603050405020304" pitchFamily="18" charset="0"/>
              </a:rPr>
              <a:t>Cl, </a:t>
            </a:r>
            <a:r>
              <a:rPr lang="en-US" altLang="en-US" sz="4800" dirty="0" err="1">
                <a:latin typeface="Times New Roman" panose="02020603050405020304" pitchFamily="18" charset="0"/>
              </a:rPr>
              <a:t>надлишок</a:t>
            </a:r>
            <a:r>
              <a:rPr lang="en-US" altLang="en-US" sz="4800" dirty="0">
                <a:latin typeface="Times New Roman" panose="02020603050405020304" pitchFamily="18" charset="0"/>
              </a:rPr>
              <a:t>  </a:t>
            </a:r>
            <a:r>
              <a:rPr lang="en-US" altLang="en-US" sz="4800" dirty="0" err="1">
                <a:latin typeface="Times New Roman" panose="02020603050405020304" pitchFamily="18" charset="0"/>
              </a:rPr>
              <a:t>аміаку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додати</a:t>
            </a:r>
            <a:r>
              <a:rPr lang="en-US" altLang="en-US" sz="4800" dirty="0">
                <a:latin typeface="Times New Roman" panose="02020603050405020304" pitchFamily="18" charset="0"/>
              </a:rPr>
              <a:t> «</a:t>
            </a:r>
            <a:r>
              <a:rPr lang="en-US" altLang="en-US" sz="4800" dirty="0" err="1">
                <a:latin typeface="Times New Roman" panose="02020603050405020304" pitchFamily="18" charset="0"/>
              </a:rPr>
              <a:t>деревного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вугілля</a:t>
            </a:r>
            <a:r>
              <a:rPr lang="en-US" altLang="en-US" sz="4800" dirty="0">
                <a:latin typeface="Times New Roman" panose="02020603050405020304" pitchFamily="18" charset="0"/>
              </a:rPr>
              <a:t>», </a:t>
            </a:r>
            <a:r>
              <a:rPr lang="en-US" altLang="en-US" sz="4800" dirty="0" err="1">
                <a:latin typeface="Times New Roman" panose="02020603050405020304" pitchFamily="18" charset="0"/>
              </a:rPr>
              <a:t>то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одержується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виключно</a:t>
            </a:r>
            <a:r>
              <a:rPr lang="en-US" altLang="en-US" sz="4800" dirty="0">
                <a:latin typeface="Times New Roman" panose="02020603050405020304" pitchFamily="18" charset="0"/>
              </a:rPr>
              <a:t> [Co(NH</a:t>
            </a:r>
            <a:r>
              <a:rPr lang="en-US" altLang="en-US" sz="4800" baseline="-9000" dirty="0">
                <a:latin typeface="Times New Roman" panose="02020603050405020304" pitchFamily="18" charset="0"/>
              </a:rPr>
              <a:t>3</a:t>
            </a:r>
            <a:r>
              <a:rPr lang="en-US" altLang="en-US" sz="4800" dirty="0">
                <a:latin typeface="Times New Roman" panose="02020603050405020304" pitchFamily="18" charset="0"/>
              </a:rPr>
              <a:t>)</a:t>
            </a:r>
            <a:r>
              <a:rPr lang="en-US" altLang="en-US" sz="4800" baseline="-9000" dirty="0">
                <a:latin typeface="Times New Roman" panose="02020603050405020304" pitchFamily="18" charset="0"/>
              </a:rPr>
              <a:t>6</a:t>
            </a:r>
            <a:r>
              <a:rPr lang="en-US" altLang="en-US" sz="4800" dirty="0">
                <a:latin typeface="Times New Roman" panose="02020603050405020304" pitchFamily="18" charset="0"/>
              </a:rPr>
              <a:t>]Cl</a:t>
            </a:r>
            <a:r>
              <a:rPr lang="en-US" altLang="en-US" sz="4800" baseline="-9000" dirty="0">
                <a:latin typeface="Times New Roman" panose="02020603050405020304" pitchFamily="18" charset="0"/>
              </a:rPr>
              <a:t>3</a:t>
            </a:r>
            <a:r>
              <a:rPr lang="en-US" altLang="en-US" sz="4800" dirty="0">
                <a:latin typeface="Times New Roman" panose="02020603050405020304" pitchFamily="18" charset="0"/>
              </a:rPr>
              <a:t>:</a:t>
            </a:r>
          </a:p>
          <a:p>
            <a:pPr marL="19052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sz="5400" dirty="0">
                <a:latin typeface="Times New Roman" panose="02020603050405020304" pitchFamily="18" charset="0"/>
              </a:rPr>
              <a:t>4[Co(H</a:t>
            </a:r>
            <a:r>
              <a:rPr lang="en-US" altLang="en-US" sz="5400" baseline="-7000" dirty="0">
                <a:latin typeface="Times New Roman" panose="02020603050405020304" pitchFamily="18" charset="0"/>
              </a:rPr>
              <a:t>2</a:t>
            </a:r>
            <a:r>
              <a:rPr lang="en-US" altLang="en-US" sz="5400" dirty="0">
                <a:latin typeface="Times New Roman" panose="02020603050405020304" pitchFamily="18" charset="0"/>
              </a:rPr>
              <a:t>O)</a:t>
            </a:r>
            <a:r>
              <a:rPr lang="en-US" altLang="en-US" sz="5400" baseline="-7000" dirty="0">
                <a:latin typeface="Times New Roman" panose="02020603050405020304" pitchFamily="18" charset="0"/>
              </a:rPr>
              <a:t>6</a:t>
            </a:r>
            <a:r>
              <a:rPr lang="en-US" altLang="en-US" sz="5400" dirty="0">
                <a:latin typeface="Times New Roman" panose="02020603050405020304" pitchFamily="18" charset="0"/>
              </a:rPr>
              <a:t>]Cl</a:t>
            </a:r>
            <a:r>
              <a:rPr lang="en-US" altLang="en-US" sz="5400" baseline="-7000" dirty="0">
                <a:latin typeface="Times New Roman" panose="02020603050405020304" pitchFamily="18" charset="0"/>
              </a:rPr>
              <a:t>2 </a:t>
            </a:r>
            <a:r>
              <a:rPr lang="en-US" altLang="en-US" sz="5400" dirty="0">
                <a:latin typeface="Times New Roman" panose="02020603050405020304" pitchFamily="18" charset="0"/>
              </a:rPr>
              <a:t>+ 4NH</a:t>
            </a:r>
            <a:r>
              <a:rPr lang="en-US" altLang="en-US" sz="5400" baseline="-7000" dirty="0">
                <a:latin typeface="Times New Roman" panose="02020603050405020304" pitchFamily="18" charset="0"/>
              </a:rPr>
              <a:t>4</a:t>
            </a:r>
            <a:r>
              <a:rPr lang="en-US" altLang="en-US" sz="5400" dirty="0">
                <a:latin typeface="Times New Roman" panose="02020603050405020304" pitchFamily="18" charset="0"/>
              </a:rPr>
              <a:t>Cl + 20NH</a:t>
            </a:r>
            <a:r>
              <a:rPr lang="en-US" altLang="en-US" sz="5400" baseline="-7000" dirty="0">
                <a:latin typeface="Times New Roman" panose="02020603050405020304" pitchFamily="18" charset="0"/>
              </a:rPr>
              <a:t>3 </a:t>
            </a:r>
            <a:r>
              <a:rPr lang="en-US" altLang="en-US" sz="5400" dirty="0">
                <a:latin typeface="Times New Roman" panose="02020603050405020304" pitchFamily="18" charset="0"/>
              </a:rPr>
              <a:t>+ O</a:t>
            </a:r>
            <a:r>
              <a:rPr lang="en-US" altLang="en-US" sz="5400" baseline="-7000" dirty="0">
                <a:latin typeface="Times New Roman" panose="02020603050405020304" pitchFamily="18" charset="0"/>
              </a:rPr>
              <a:t>2 </a:t>
            </a:r>
            <a:r>
              <a:rPr lang="en-US" altLang="en-US" sz="5400" dirty="0">
                <a:latin typeface="Times New Roman" panose="02020603050405020304" pitchFamily="18" charset="0"/>
              </a:rPr>
              <a:t>→ 4[Co(NH</a:t>
            </a:r>
            <a:r>
              <a:rPr lang="en-US" altLang="en-US" sz="5400" baseline="-7000" dirty="0">
                <a:latin typeface="Times New Roman" panose="02020603050405020304" pitchFamily="18" charset="0"/>
              </a:rPr>
              <a:t>3</a:t>
            </a:r>
            <a:r>
              <a:rPr lang="en-US" altLang="en-US" sz="5400" dirty="0">
                <a:latin typeface="Times New Roman" panose="02020603050405020304" pitchFamily="18" charset="0"/>
              </a:rPr>
              <a:t>)</a:t>
            </a:r>
            <a:r>
              <a:rPr lang="en-US" altLang="en-US" sz="5400" baseline="-7000" dirty="0">
                <a:latin typeface="Times New Roman" panose="02020603050405020304" pitchFamily="18" charset="0"/>
              </a:rPr>
              <a:t>6</a:t>
            </a:r>
            <a:r>
              <a:rPr lang="en-US" altLang="en-US" sz="5400" dirty="0">
                <a:latin typeface="Times New Roman" panose="02020603050405020304" pitchFamily="18" charset="0"/>
              </a:rPr>
              <a:t>]Cl</a:t>
            </a:r>
            <a:r>
              <a:rPr lang="en-US" altLang="en-US" sz="5400" baseline="-7000" dirty="0">
                <a:latin typeface="Times New Roman" panose="02020603050405020304" pitchFamily="18" charset="0"/>
              </a:rPr>
              <a:t>2 </a:t>
            </a:r>
            <a:r>
              <a:rPr lang="en-US" altLang="en-US" sz="5400" dirty="0">
                <a:latin typeface="Times New Roman" panose="02020603050405020304" pitchFamily="18" charset="0"/>
              </a:rPr>
              <a:t>+ 26H</a:t>
            </a:r>
            <a:r>
              <a:rPr lang="en-US" altLang="en-US" sz="5400" baseline="-7000" dirty="0">
                <a:latin typeface="Times New Roman" panose="02020603050405020304" pitchFamily="18" charset="0"/>
              </a:rPr>
              <a:t>2</a:t>
            </a:r>
            <a:r>
              <a:rPr lang="en-US" altLang="en-US" sz="5400" dirty="0">
                <a:latin typeface="Times New Roman" panose="02020603050405020304" pitchFamily="18" charset="0"/>
              </a:rPr>
              <a:t>O</a:t>
            </a:r>
          </a:p>
          <a:p>
            <a:pPr marL="611748" indent="0">
              <a:lnSpc>
                <a:spcPct val="100000"/>
              </a:lnSpc>
              <a:spcBef>
                <a:spcPts val="817"/>
              </a:spcBef>
              <a:buNone/>
            </a:pPr>
            <a:r>
              <a:rPr lang="en-US" altLang="en-US" sz="4800" dirty="0">
                <a:latin typeface="Times New Roman" panose="02020603050405020304" pitchFamily="18" charset="0"/>
              </a:rPr>
              <a:t>У </a:t>
            </a:r>
            <a:r>
              <a:rPr lang="en-US" altLang="en-US" sz="4800" dirty="0" err="1">
                <a:latin typeface="Times New Roman" panose="02020603050405020304" pitchFamily="18" charset="0"/>
              </a:rPr>
              <a:t>данній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реакції</a:t>
            </a:r>
            <a:r>
              <a:rPr lang="en-US" altLang="en-US" sz="4800" dirty="0">
                <a:latin typeface="Times New Roman" panose="02020603050405020304" pitchFamily="18" charset="0"/>
              </a:rPr>
              <a:t> «</a:t>
            </a:r>
            <a:r>
              <a:rPr lang="en-US" altLang="en-US" sz="4800" dirty="0" err="1">
                <a:latin typeface="Times New Roman" panose="02020603050405020304" pitchFamily="18" charset="0"/>
              </a:rPr>
              <a:t>деревне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вугілля</a:t>
            </a:r>
            <a:r>
              <a:rPr lang="en-US" altLang="en-US" sz="4800" dirty="0">
                <a:latin typeface="Times New Roman" panose="02020603050405020304" pitchFamily="18" charset="0"/>
              </a:rPr>
              <a:t>» </a:t>
            </a:r>
            <a:r>
              <a:rPr lang="en-US" altLang="en-US" sz="4800" dirty="0" err="1">
                <a:latin typeface="Times New Roman" panose="02020603050405020304" pitchFamily="18" charset="0"/>
              </a:rPr>
              <a:t>грає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роль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каталізатора</a:t>
            </a:r>
            <a:r>
              <a:rPr lang="en-US" altLang="en-US" sz="4800" dirty="0"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en-US" altLang="en-US" sz="48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804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156" name="Rectangle 12"/>
              <p:cNvSpPr>
                <a:spLocks noChangeArrowheads="1"/>
              </p:cNvSpPr>
              <p:nvPr/>
            </p:nvSpPr>
            <p:spPr bwMode="auto">
              <a:xfrm>
                <a:off x="1440260" y="1895945"/>
                <a:ext cx="16417824" cy="81209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0" tIns="15360" rIns="0" bIns="0">
                <a:spAutoFit/>
              </a:bodyPr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SC Regular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SC Regular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SC Regular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SC Regular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SC Regular" charset="0"/>
                  </a:defRPr>
                </a:lvl5pPr>
                <a:lvl6pPr marL="25146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SC Regular" charset="0"/>
                  </a:defRPr>
                </a:lvl6pPr>
                <a:lvl7pPr marL="29718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SC Regular" charset="0"/>
                  </a:defRPr>
                </a:lvl7pPr>
                <a:lvl8pPr marL="34290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SC Regular" charset="0"/>
                  </a:defRPr>
                </a:lvl8pPr>
                <a:lvl9pPr marL="38862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SC Regular" charset="0"/>
                  </a:defRPr>
                </a:lvl9pPr>
              </a:lstStyle>
              <a:p>
                <a:pPr marL="152408" indent="459340">
                  <a:lnSpc>
                    <a:spcPts val="2933"/>
                  </a:lnSpc>
                  <a:spcBef>
                    <a:spcPts val="151"/>
                  </a:spcBef>
                </a:pPr>
                <a:r>
                  <a:rPr lang="en-US" alt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Швидкість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реакції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важлива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величина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допомогою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якої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можна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встановити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механізм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реакції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комплексоутворення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uk-UA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Реакції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обміну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лігандів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загальному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вигляді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можна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описати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рівнянням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8467" indent="459340" algn="ctr">
                  <a:lnSpc>
                    <a:spcPct val="100000"/>
                  </a:lnSpc>
                  <a:spcBef>
                    <a:spcPts val="767"/>
                  </a:spcBef>
                </a:pPr>
                <a:r>
                  <a:rPr lang="en-US" alt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ML</a:t>
                </a:r>
                <a:r>
                  <a:rPr lang="en-US" altLang="en-US" sz="2800" i="1" baseline="-7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+Y	</a:t>
                </a:r>
                <a:r>
                  <a:rPr lang="uk-UA" alt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</a:t>
                </a:r>
                <a:r>
                  <a:rPr lang="en-US" alt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ML</a:t>
                </a:r>
                <a:r>
                  <a:rPr lang="en-US" altLang="en-US" sz="2800" i="1" baseline="-7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800" i="1" baseline="-7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–1</a:t>
                </a:r>
                <a:r>
                  <a:rPr lang="en-US" alt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Y] +</a:t>
                </a:r>
                <a:r>
                  <a:rPr lang="en-US" alt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</a:p>
              <a:p>
                <a:pPr marL="611748" indent="459340" algn="just">
                  <a:lnSpc>
                    <a:spcPct val="100000"/>
                  </a:lnSpc>
                  <a:spcBef>
                    <a:spcPts val="817"/>
                  </a:spcBef>
                </a:pPr>
                <a:r>
                  <a:rPr lang="en-US" alt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Механізм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таких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реакцій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можна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описати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допомогою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різних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моделей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152408" indent="459340" algn="just">
                  <a:lnSpc>
                    <a:spcPct val="100000"/>
                  </a:lnSpc>
                  <a:spcBef>
                    <a:spcPts val="767"/>
                  </a:spcBef>
                </a:pPr>
                <a:r>
                  <a:rPr lang="en-US" altLang="en-US" sz="2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Асоціативний</a:t>
                </a:r>
                <a:r>
                  <a:rPr lang="en-US" altLang="en-US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механізм</a:t>
                </a:r>
                <a:r>
                  <a:rPr lang="en-US" altLang="en-US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І</a:t>
                </a:r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ML</a:t>
                </a:r>
                <a:r>
                  <a:rPr lang="en-US" altLang="en-US" sz="2800" i="1" baseline="-7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+Y   </a:t>
                </a:r>
                <a:r>
                  <a:rPr lang="uk-UA" alt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ML</a:t>
                </a:r>
                <a:r>
                  <a:rPr lang="en-US" altLang="en-US" sz="2800" i="1" baseline="-7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]Y </a:t>
                </a:r>
                <a:r>
                  <a:rPr lang="uk-UA" alt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ML</a:t>
                </a:r>
                <a:r>
                  <a:rPr lang="en-US" altLang="en-US" sz="2800" i="1" baseline="-7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 </a:t>
                </a:r>
                <a:r>
                  <a:rPr lang="uk-UA" alt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ML</a:t>
                </a:r>
                <a:r>
                  <a:rPr lang="en-US" altLang="en-US" sz="2800" i="1" baseline="-7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800" i="1" baseline="-7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–1</a:t>
                </a:r>
                <a:r>
                  <a:rPr lang="en-US" alt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Y]+L</a:t>
                </a:r>
              </a:p>
              <a:p>
                <a:pPr marL="152408" indent="459340" algn="just"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altLang="en-US" sz="2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Дисоціативний</a:t>
                </a:r>
                <a:r>
                  <a:rPr lang="en-US" altLang="en-US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механізм</a:t>
                </a:r>
                <a:r>
                  <a:rPr lang="en-US" altLang="en-US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ІІ</a:t>
                </a:r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ML</a:t>
                </a:r>
                <a:r>
                  <a:rPr lang="en-US" altLang="en-US" sz="2800" i="1" baseline="-7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+Y  </a:t>
                </a:r>
                <a:r>
                  <a:rPr lang="uk-UA" alt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ML</a:t>
                </a:r>
                <a:r>
                  <a:rPr lang="en-US" altLang="en-US" sz="2800" i="1" baseline="-7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800" i="1" baseline="-7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–1</a:t>
                </a:r>
                <a:r>
                  <a:rPr lang="en-US" alt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+L +Y  </a:t>
                </a:r>
                <a:r>
                  <a:rPr lang="uk-UA" alt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ML</a:t>
                </a:r>
                <a:r>
                  <a:rPr lang="en-US" altLang="en-US" sz="2800" i="1" baseline="-7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800" i="1" baseline="-7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–1</a:t>
                </a:r>
                <a:r>
                  <a:rPr lang="en-US" alt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Y] +L</a:t>
                </a:r>
              </a:p>
              <a:p>
                <a:pPr marL="152408" indent="459340" algn="just">
                  <a:lnSpc>
                    <a:spcPct val="129000"/>
                  </a:lnSpc>
                  <a:spcBef>
                    <a:spcPts val="184"/>
                  </a:spcBef>
                </a:pP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реакції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обміну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механізмом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І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першому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етапі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утворюється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зовнішньосферний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асоціат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концентрація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якого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визначається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константою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утворення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</a:t>
                </a:r>
                <a:r>
                  <a:rPr lang="en-US" altLang="en-US" sz="2800" i="1" baseline="-9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ас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uk-UA" alt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52408" indent="459340" algn="just">
                  <a:lnSpc>
                    <a:spcPct val="129000"/>
                  </a:lnSpc>
                  <a:spcBef>
                    <a:spcPts val="184"/>
                  </a:spcBef>
                </a:pP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другому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етапі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відбувається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утворення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комплексу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підвищеним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координаційним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числом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Такий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механізм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реакції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комплексоутворення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називається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асоціативний</a:t>
                </a:r>
                <a:r>
                  <a:rPr lang="en-US" alt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</a:t>
                </a:r>
                <a:r>
                  <a:rPr lang="en-US" altLang="en-US" sz="2800" baseline="-9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2), а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швидкість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реакції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визначається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константою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</a:t>
                </a:r>
                <a:r>
                  <a:rPr lang="en-US" altLang="en-US" sz="2800" i="1" baseline="-9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ас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Швидкість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реакції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заміщення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яка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проходить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асоціативним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механізмом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І 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визначається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повільною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стадією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утворення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проміжного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продукту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асоціату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ML</a:t>
                </a:r>
                <a:r>
                  <a:rPr lang="en-US" altLang="en-US" sz="2800" i="1" baseline="-9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і є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реакцією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ІІ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порядку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152408" indent="459340" algn="just">
                  <a:lnSpc>
                    <a:spcPct val="129000"/>
                  </a:lnSpc>
                  <a:spcBef>
                    <a:spcPts val="184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uk-UA" sz="3200" i="1">
                              <a:latin typeface="Cambria Math" panose="02040503050406030204" pitchFamily="18" charset="0"/>
                            </a:rPr>
                            <m:t>𝑎𝑐</m:t>
                          </m:r>
                        </m:sub>
                      </m:sSub>
                      <m:r>
                        <a:rPr lang="uk-UA" sz="32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uk-UA" sz="3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uk-UA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32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uk-UA" sz="3200" i="1">
                              <a:latin typeface="Cambria Math" panose="02040503050406030204" pitchFamily="18" charset="0"/>
                            </a:rPr>
                            <m:t>𝑎𝑐</m:t>
                          </m:r>
                        </m:sub>
                      </m:sSub>
                      <m:r>
                        <a:rPr lang="uk-UA" sz="32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uk-UA" sz="3200" i="1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uk-UA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uk-UA" sz="3200" i="1">
                          <a:latin typeface="Cambria Math" panose="02040503050406030204" pitchFamily="18" charset="0"/>
                        </a:rPr>
                        <m:t>][</m:t>
                      </m:r>
                      <m:r>
                        <a:rPr lang="uk-UA" sz="32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uk-UA" sz="32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200" dirty="0"/>
              </a:p>
              <a:p>
                <a:pPr marL="152408" indent="459340" algn="just">
                  <a:lnSpc>
                    <a:spcPct val="129000"/>
                  </a:lnSpc>
                  <a:spcBef>
                    <a:spcPts val="184"/>
                  </a:spcBef>
                </a:pPr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156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0260" y="1895945"/>
                <a:ext cx="16417824" cy="8120934"/>
              </a:xfrm>
              <a:prstGeom prst="rect">
                <a:avLst/>
              </a:prstGeom>
              <a:blipFill>
                <a:blip r:embed="rId3"/>
                <a:stretch>
                  <a:fillRect l="-371" t="-1802" r="-13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73" name="Rectangle 5"/>
              <p:cNvSpPr>
                <a:spLocks noChangeArrowheads="1"/>
              </p:cNvSpPr>
              <p:nvPr/>
            </p:nvSpPr>
            <p:spPr bwMode="auto">
              <a:xfrm rot="10800000" flipV="1">
                <a:off x="1728292" y="3301919"/>
                <a:ext cx="15913768" cy="24650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0" tIns="15360" rIns="0" bIns="0">
                <a:spAutoFit/>
              </a:bodyPr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SC Regular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SC Regular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SC Regular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SC Regular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SC Regular" charset="0"/>
                  </a:defRPr>
                </a:lvl5pPr>
                <a:lvl6pPr marL="25146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SC Regular" charset="0"/>
                  </a:defRPr>
                </a:lvl6pPr>
                <a:lvl7pPr marL="29718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SC Regular" charset="0"/>
                  </a:defRPr>
                </a:lvl7pPr>
                <a:lvl8pPr marL="34290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SC Regular" charset="0"/>
                  </a:defRPr>
                </a:lvl8pPr>
                <a:lvl9pPr marL="38862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Noto Sans SC Regular" charset="0"/>
                  </a:defRPr>
                </a:lvl9pPr>
              </a:lstStyle>
              <a:p>
                <a:pPr marL="50803" indent="459340" algn="just">
                  <a:lnSpc>
                    <a:spcPct val="129000"/>
                  </a:lnSpc>
                  <a:spcBef>
                    <a:spcPts val="133"/>
                  </a:spcBef>
                </a:pP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реакції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обміну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механізмом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ІІ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проміжною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сполукою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реакції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є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комплекс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з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меншим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координаційним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числом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ніж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вихідний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комплекс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концентрація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якого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визначається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константою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швидкості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</a:t>
                </a:r>
                <a:r>
                  <a:rPr lang="en-US" altLang="en-US" sz="2800" i="1" baseline="-9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дис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Такий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механізм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протікання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реакції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alt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комплексоутворення</a:t>
                </a:r>
                <a:r>
                  <a:rPr lang="uk-UA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називається </a:t>
                </a:r>
                <a:r>
                  <a:rPr lang="uk-UA" altLang="en-US" sz="28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дисоціативним</a:t>
                </a:r>
                <a:r>
                  <a:rPr lang="uk-UA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д</m:t>
                        </m:r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uk-UA" sz="28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uk-UA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д</m:t>
                        </m:r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uk-UA" sz="28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uk-UA" sz="2800" i="1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uk-UA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uk-UA" sz="28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uk-UA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- реакція першого порядку 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S(N1)</a:t>
                </a:r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73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0800000" flipV="1">
                <a:off x="1728292" y="3301919"/>
                <a:ext cx="15913768" cy="2465091"/>
              </a:xfrm>
              <a:prstGeom prst="rect">
                <a:avLst/>
              </a:prstGeom>
              <a:blipFill>
                <a:blip r:embed="rId3"/>
                <a:stretch>
                  <a:fillRect l="-1073" t="-990" r="-1341" b="-39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1512268" y="5767011"/>
            <a:ext cx="16489832" cy="421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6800" rIns="0" bIns="0">
            <a:spAutoFit/>
          </a:bodyPr>
          <a:lstStyle>
            <a:lvl1pPr marL="239713" indent="-227013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 marL="16934" indent="459340">
              <a:lnSpc>
                <a:spcPct val="130000"/>
              </a:lnSpc>
              <a:spcBef>
                <a:spcPts val="133"/>
              </a:spcBef>
            </a:pPr>
            <a:r>
              <a:rPr lang="en-US" altLang="en-US" sz="2800" dirty="0" err="1">
                <a:latin typeface="Times New Roman" panose="02020603050405020304" pitchFamily="18" charset="0"/>
              </a:rPr>
              <a:t>Механізм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протікання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реакції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заміщення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при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комлексоутворенні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можна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визначити</a:t>
            </a:r>
            <a:r>
              <a:rPr lang="en-US" altLang="en-US" sz="2800" dirty="0"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817"/>
              </a:spcBef>
              <a:buFont typeface="Segoe UI Symbol" panose="020B0502040204020203" pitchFamily="34" charset="0"/>
              <a:buChar char="•"/>
            </a:pPr>
            <a:r>
              <a:rPr lang="en-US" altLang="en-US" sz="2800" dirty="0" err="1">
                <a:latin typeface="Times New Roman" panose="02020603050405020304" pitchFamily="18" charset="0"/>
              </a:rPr>
              <a:t>за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теплотою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реакції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комплексоутворення</a:t>
            </a:r>
            <a:r>
              <a:rPr lang="en-US" altLang="en-US" sz="2800" dirty="0">
                <a:latin typeface="Times New Roman" panose="02020603050405020304" pitchFamily="18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733"/>
              </a:spcBef>
              <a:buFont typeface="Segoe UI Symbol" panose="020B0502040204020203" pitchFamily="34" charset="0"/>
              <a:buChar char="•"/>
            </a:pPr>
            <a:r>
              <a:rPr lang="en-US" altLang="en-US" sz="2800" dirty="0" err="1">
                <a:latin typeface="Times New Roman" panose="02020603050405020304" pitchFamily="18" charset="0"/>
              </a:rPr>
              <a:t>за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ентропією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реакції</a:t>
            </a:r>
            <a:r>
              <a:rPr lang="en-US" altLang="en-US" sz="2800" dirty="0">
                <a:latin typeface="Times New Roman" panose="02020603050405020304" pitchFamily="18" charset="0"/>
              </a:rPr>
              <a:t>(</a:t>
            </a:r>
            <a:r>
              <a:rPr lang="en-US" altLang="en-US" sz="2800" dirty="0" err="1">
                <a:latin typeface="Times New Roman" panose="02020603050405020304" pitchFamily="18" charset="0"/>
              </a:rPr>
              <a:t>зміною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ентропії</a:t>
            </a:r>
            <a:r>
              <a:rPr lang="en-US" altLang="en-US" sz="2800" dirty="0">
                <a:latin typeface="Times New Roman" panose="02020603050405020304" pitchFamily="18" charset="0"/>
              </a:rPr>
              <a:t>);</a:t>
            </a:r>
          </a:p>
          <a:p>
            <a:pPr>
              <a:lnSpc>
                <a:spcPct val="100000"/>
              </a:lnSpc>
              <a:spcBef>
                <a:spcPts val="767"/>
              </a:spcBef>
              <a:buFont typeface="Segoe UI Symbol" panose="020B0502040204020203" pitchFamily="34" charset="0"/>
              <a:buChar char="•"/>
            </a:pPr>
            <a:r>
              <a:rPr lang="en-US" altLang="en-US" sz="2800" dirty="0" err="1">
                <a:latin typeface="Times New Roman" panose="02020603050405020304" pitchFamily="18" charset="0"/>
              </a:rPr>
              <a:t>за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об’ємами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активації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реакцій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marL="16934" indent="459340" algn="just">
              <a:lnSpc>
                <a:spcPts val="2867"/>
              </a:lnSpc>
              <a:spcBef>
                <a:spcPts val="184"/>
              </a:spcBef>
              <a:buClrTx/>
              <a:buSzTx/>
            </a:pPr>
            <a:r>
              <a:rPr lang="uk-UA" altLang="en-US" sz="2800" dirty="0" smtClean="0">
                <a:latin typeface="Times New Roman" panose="02020603050405020304" pitchFamily="18" charset="0"/>
              </a:rPr>
              <a:t>М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еханіз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ми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реакцій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пов’язан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і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із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визначенням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об’ємів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активації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–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складна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величина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яка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залежить</a:t>
            </a:r>
            <a:r>
              <a:rPr lang="en-US" altLang="en-US" sz="2800" dirty="0">
                <a:latin typeface="Times New Roman" panose="02020603050405020304" pitchFamily="18" charset="0"/>
              </a:rPr>
              <a:t>:</a:t>
            </a:r>
          </a:p>
          <a:p>
            <a:pPr marL="16934" indent="459340" algn="just">
              <a:lnSpc>
                <a:spcPts val="2917"/>
              </a:lnSpc>
              <a:buClrTx/>
              <a:buSzTx/>
            </a:pPr>
            <a:r>
              <a:rPr lang="uk-UA" altLang="en-US" sz="2800" dirty="0" smtClean="0">
                <a:latin typeface="Times New Roman" panose="02020603050405020304" pitchFamily="18" charset="0"/>
              </a:rPr>
              <a:t>-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від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парціального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молекулярного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об’єму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ліганду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що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виходить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із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комплексу</a:t>
            </a:r>
            <a:r>
              <a:rPr lang="en-US" altLang="en-US" sz="2800" dirty="0">
                <a:latin typeface="Times New Roman" panose="02020603050405020304" pitchFamily="18" charset="0"/>
              </a:rPr>
              <a:t> –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при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дисоціативному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механізмі</a:t>
            </a:r>
            <a:r>
              <a:rPr lang="en-US" altLang="en-US" sz="2800" dirty="0">
                <a:latin typeface="Times New Roman" panose="02020603050405020304" pitchFamily="18" charset="0"/>
              </a:rPr>
              <a:t>;</a:t>
            </a:r>
          </a:p>
          <a:p>
            <a:pPr marL="16934" indent="459340">
              <a:lnSpc>
                <a:spcPct val="100000"/>
              </a:lnSpc>
              <a:spcBef>
                <a:spcPts val="433"/>
              </a:spcBef>
              <a:buClrTx/>
              <a:buSzTx/>
            </a:pPr>
            <a:r>
              <a:rPr lang="uk-UA" altLang="en-US" sz="2800" dirty="0">
                <a:latin typeface="Times New Roman" panose="02020603050405020304" pitchFamily="18" charset="0"/>
              </a:rPr>
              <a:t>-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від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парціального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молекулярного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об’єму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ліганду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що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вступає</a:t>
            </a:r>
            <a:r>
              <a:rPr lang="en-US" altLang="en-US" sz="2800" dirty="0">
                <a:latin typeface="Times New Roman" panose="02020603050405020304" pitchFamily="18" charset="0"/>
              </a:rPr>
              <a:t> (</a:t>
            </a:r>
            <a:r>
              <a:rPr lang="en-US" altLang="en-US" sz="2800" dirty="0" err="1">
                <a:latin typeface="Times New Roman" panose="02020603050405020304" pitchFamily="18" charset="0"/>
              </a:rPr>
              <a:t>входить</a:t>
            </a:r>
            <a:r>
              <a:rPr lang="en-US" altLang="en-US" sz="2800" dirty="0">
                <a:latin typeface="Times New Roman" panose="02020603050405020304" pitchFamily="18" charset="0"/>
              </a:rPr>
              <a:t>)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в</a:t>
            </a:r>
            <a:r>
              <a:rPr lang="uk-UA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комплекс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при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асоціативному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механізму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728292" y="1242244"/>
                <a:ext cx="15769752" cy="1759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6934" indent="459340" algn="just">
                  <a:lnSpc>
                    <a:spcPct val="129000"/>
                  </a:lnSpc>
                  <a:spcBef>
                    <a:spcPts val="133"/>
                  </a:spcBef>
                </a:pPr>
                <a:r>
                  <a:rPr lang="en-US" alt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Якщо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реакція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проводиться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умов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істотного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надлишку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реагенту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його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концентрація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</a:t>
                </a:r>
                <a:r>
                  <a:rPr lang="en-US" alt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процесі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реакції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змінюється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мало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і </a:t>
                </a:r>
                <a:r>
                  <a:rPr lang="en-US" alt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швидкість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реакції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заміщення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відповідає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рівнянню</a:t>
                </a:r>
                <a:r>
                  <a:rPr lang="en-US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16934" indent="459340" algn="just">
                  <a:lnSpc>
                    <a:spcPct val="129000"/>
                  </a:lnSpc>
                  <a:spcBef>
                    <a:spcPts val="133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uk-UA" sz="2800" i="1">
                              <a:latin typeface="Cambria Math" panose="02040503050406030204" pitchFamily="18" charset="0"/>
                            </a:rPr>
                            <m:t>𝑎𝑐</m:t>
                          </m:r>
                        </m:sub>
                      </m:sSub>
                      <m:r>
                        <a:rPr lang="uk-UA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8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uk-UA" sz="2800" i="1">
                              <a:latin typeface="Cambria Math" panose="02040503050406030204" pitchFamily="18" charset="0"/>
                            </a:rPr>
                            <m:t>𝑎𝑐</m:t>
                          </m:r>
                        </m:sub>
                      </m:sSub>
                      <m:r>
                        <a:rPr lang="uk-UA" sz="28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uk-UA" sz="2800" i="1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8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uk-UA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uk-UA" sz="28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292" y="1242244"/>
                <a:ext cx="15769752" cy="1759905"/>
              </a:xfrm>
              <a:prstGeom prst="rect">
                <a:avLst/>
              </a:prstGeom>
              <a:blipFill>
                <a:blip r:embed="rId4"/>
                <a:stretch>
                  <a:fillRect l="-696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300" y="882204"/>
            <a:ext cx="14970615" cy="1006989"/>
          </a:xfrm>
        </p:spPr>
        <p:txBody>
          <a:bodyPr>
            <a:normAutofit/>
          </a:bodyPr>
          <a:lstStyle/>
          <a:p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реакціях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комплексоутворення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0261" y="1746301"/>
            <a:ext cx="16489832" cy="7415702"/>
          </a:xfrm>
        </p:spPr>
        <p:txBody>
          <a:bodyPr>
            <a:normAutofit/>
          </a:bodyPr>
          <a:lstStyle/>
          <a:p>
            <a:pPr marL="16934" indent="0" algn="just">
              <a:spcBef>
                <a:spcPts val="184"/>
              </a:spcBef>
              <a:buClrTx/>
              <a:buSzTx/>
              <a:buNone/>
            </a:pPr>
            <a:r>
              <a:rPr lang="uk-UA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Комплексні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сполуки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підкоряються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всім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хімічним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законам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закономірностей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напрямок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комплексах</a:t>
            </a:r>
            <a:r>
              <a:rPr lang="uk-UA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здійснювалося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класичних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прикладах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комплексах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платини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6934" indent="0" algn="just">
              <a:spcBef>
                <a:spcPts val="167"/>
              </a:spcBef>
              <a:buClrTx/>
              <a:buSzTx/>
              <a:buNone/>
            </a:pPr>
            <a:r>
              <a:rPr lang="uk-UA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Особливістю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платини</a:t>
            </a:r>
            <a:r>
              <a:rPr lang="uk-UA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стійкість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відношення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розчинників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того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(II) і Pt (IV)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координувати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ліганди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6934" indent="0" algn="just">
              <a:spcBef>
                <a:spcPts val="167"/>
              </a:spcBef>
              <a:buClrTx/>
              <a:buSzTx/>
              <a:buNone/>
            </a:pP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реакцій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комплексних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узагальнені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закономірності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16934" indent="0" algn="just">
              <a:spcBef>
                <a:spcPts val="33"/>
              </a:spcBef>
              <a:buClrTx/>
              <a:buSzTx/>
              <a:buNone/>
            </a:pPr>
            <a:r>
              <a:rPr lang="uk-UA" alt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</a:t>
            </a:r>
            <a:r>
              <a:rPr lang="en-US" alt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Пейроне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амінів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хлоро-бромо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ацидокомплекси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платини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(ІІ)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утворюються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аміни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цис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-будови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аміну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934" indent="0" algn="just">
              <a:spcBef>
                <a:spcPts val="33"/>
              </a:spcBef>
              <a:buClrTx/>
              <a:buSzTx/>
              <a:buNone/>
            </a:pPr>
            <a:endParaRPr lang="uk-UA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934" indent="0" algn="just">
              <a:spcBef>
                <a:spcPts val="33"/>
              </a:spcBef>
              <a:buClrTx/>
              <a:buSzTx/>
              <a:buNone/>
            </a:pPr>
            <a:endParaRPr lang="uk-UA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934" indent="0" algn="just">
              <a:spcBef>
                <a:spcPts val="33"/>
              </a:spcBef>
              <a:buClrTx/>
              <a:buSzTx/>
              <a:buNone/>
            </a:pPr>
            <a:r>
              <a:rPr lang="uk-UA" altLang="en-US" sz="3200" dirty="0" smtClean="0">
                <a:latin typeface="Times New Roman" panose="02020603050405020304" pitchFamily="18" charset="0"/>
              </a:rPr>
              <a:t>	</a:t>
            </a:r>
          </a:p>
        </p:txBody>
      </p:sp>
      <p:pic>
        <p:nvPicPr>
          <p:cNvPr id="31758" name="Рисунок 317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420" y="6210796"/>
            <a:ext cx="10565513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38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28" name="Прямоугольник 33827"/>
          <p:cNvSpPr/>
          <p:nvPr/>
        </p:nvSpPr>
        <p:spPr>
          <a:xfrm>
            <a:off x="1800300" y="1200574"/>
            <a:ext cx="15625736" cy="2496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Багато кислотних залишків володіють 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підвищеним транс-впливом,</a:t>
            </a: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молекули амінів – 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пониженим.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 призводить до того, що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ацидогрупи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 в комплексі [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Х4]2– виявляються лабільними, тому при взаємодії з аміаком (аміном) спочатку утворюється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моноамін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PtX3A]–.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цьому комплексі три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X–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групи не є рівноцінними. Дві із цих груп на координаті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X–Pt–X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являються лабільними, тоді як третя на координаті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A–Pt–X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інертною. Тому при подальшій дії аміну на комплекс [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PtX3A]–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йде заміна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X–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групи на координаті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X– Pt–X.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829" name="Рисунок 338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564" y="3721542"/>
            <a:ext cx="10509040" cy="2345238"/>
          </a:xfrm>
          <a:prstGeom prst="rect">
            <a:avLst/>
          </a:prstGeom>
        </p:spPr>
      </p:pic>
      <p:pic>
        <p:nvPicPr>
          <p:cNvPr id="33830" name="Рисунок 338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913" y="7709003"/>
            <a:ext cx="10858806" cy="1872208"/>
          </a:xfrm>
          <a:prstGeom prst="rect">
            <a:avLst/>
          </a:prstGeom>
        </p:spPr>
      </p:pic>
      <p:sp>
        <p:nvSpPr>
          <p:cNvPr id="33832" name="Прямоугольник 33831"/>
          <p:cNvSpPr/>
          <p:nvPr/>
        </p:nvSpPr>
        <p:spPr>
          <a:xfrm>
            <a:off x="1944316" y="5906270"/>
            <a:ext cx="15841760" cy="1294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Інша	картина	спостерігається, при	взаємодії	солей	типу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[PtCl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	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лігандами підвищеної транс активності, наприклад з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тіомочевиною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Дія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тіомочевини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[PtCl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приводить до утворення [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розташуванням однойменних лігандів у транс-положенні: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3594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Натуральные материалы</Template>
  <TotalTime>413</TotalTime>
  <Words>1530</Words>
  <Application>Microsoft Office PowerPoint</Application>
  <PresentationFormat>Произвольный</PresentationFormat>
  <Paragraphs>203</Paragraphs>
  <Slides>24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Cambria Math</vt:lpstr>
      <vt:lpstr>DejaVu Sans</vt:lpstr>
      <vt:lpstr>Garamond</vt:lpstr>
      <vt:lpstr>Noto Sans SC Regular</vt:lpstr>
      <vt:lpstr>Segoe UI Symbol</vt:lpstr>
      <vt:lpstr>Symbol</vt:lpstr>
      <vt:lpstr>Times New Roman</vt:lpstr>
      <vt:lpstr>Wingdings</vt:lpstr>
      <vt:lpstr>Натуральные материалы</vt:lpstr>
      <vt:lpstr>Лекція 7 Тема: Кінетика реакцій за участю комплексних сполук</vt:lpstr>
      <vt:lpstr>Презентация PowerPoint</vt:lpstr>
      <vt:lpstr>Презентация PowerPoint</vt:lpstr>
      <vt:lpstr>Презентация PowerPoint</vt:lpstr>
      <vt:lpstr>Каталізатори</vt:lpstr>
      <vt:lpstr>Презентация PowerPoint</vt:lpstr>
      <vt:lpstr>Презентация PowerPoint</vt:lpstr>
      <vt:lpstr>Правила в реакціях комплексоутворення</vt:lpstr>
      <vt:lpstr>Презентация PowerPoint</vt:lpstr>
      <vt:lpstr>Презентация PowerPoint</vt:lpstr>
      <vt:lpstr>Транс-вплив згідно принципу Черняєва</vt:lpstr>
      <vt:lpstr>Презентация PowerPoint</vt:lpstr>
      <vt:lpstr>Правило Курнакова</vt:lpstr>
      <vt:lpstr>Презентация PowerPoint</vt:lpstr>
      <vt:lpstr>Швидкість реакції комплексоноутворення</vt:lpstr>
      <vt:lpstr>Презентация PowerPoint</vt:lpstr>
      <vt:lpstr>Принцип Таубе</vt:lpstr>
      <vt:lpstr>Презентация PowerPoint</vt:lpstr>
      <vt:lpstr>Презентация PowerPoint</vt:lpstr>
      <vt:lpstr>Презентация PowerPoint</vt:lpstr>
      <vt:lpstr> Хімічні реакції за участю комплексних сполук </vt:lpstr>
      <vt:lpstr>Презентация PowerPoint</vt:lpstr>
      <vt:lpstr> Хімічні реакції за участю комплексних сполук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7 Кінетика реакцій за участю комплексних сполук</dc:title>
  <dc:creator>Admin</dc:creator>
  <cp:lastModifiedBy> </cp:lastModifiedBy>
  <cp:revision>31</cp:revision>
  <cp:lastPrinted>1601-01-01T00:00:00Z</cp:lastPrinted>
  <dcterms:created xsi:type="dcterms:W3CDTF">2021-02-07T09:55:00Z</dcterms:created>
  <dcterms:modified xsi:type="dcterms:W3CDTF">2021-02-20T21:21:50Z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yperlinksChanged">
    <vt:bool>false</vt:bool>
  </property>
  <property fmtid="{D5CDD505-2E9C-101B-9397-08002B2CF9AE}" pid="3" name="LinksUpToDate">
    <vt:bool>false</vt:bool>
  </property>
  <property fmtid="{D5CDD505-2E9C-101B-9397-08002B2CF9AE}" pid="4" name="PresentationFormat">
    <vt:lpwstr>On-screen Show (4:3)</vt:lpwstr>
  </property>
  <property fmtid="{D5CDD505-2E9C-101B-9397-08002B2CF9AE}" pid="5" name="ScaleCrop">
    <vt:bool>false</vt:bool>
  </property>
  <property fmtid="{D5CDD505-2E9C-101B-9397-08002B2CF9AE}" pid="6" name="ShareDoc">
    <vt:bool>false</vt:bool>
  </property>
</Properties>
</file>