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9" r:id="rId3"/>
    <p:sldId id="257" r:id="rId4"/>
    <p:sldId id="258" r:id="rId5"/>
    <p:sldId id="261" r:id="rId6"/>
    <p:sldId id="262" r:id="rId7"/>
    <p:sldId id="263" r:id="rId8"/>
    <p:sldId id="268" r:id="rId9"/>
    <p:sldId id="269" r:id="rId10"/>
    <p:sldId id="264" r:id="rId11"/>
    <p:sldId id="270" r:id="rId12"/>
    <p:sldId id="271" r:id="rId13"/>
    <p:sldId id="272" r:id="rId14"/>
    <p:sldId id="273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8869A-C78C-4098-A81A-35070E3290B2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D39C1-148F-4497-B928-945F8ADBFE2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7057E1F-DA54-4A9D-869E-68EF506F31C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0013" y="763588"/>
            <a:ext cx="5030787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4040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C8130A-1AF9-4607-84B9-B01DC3498951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0013" y="763588"/>
            <a:ext cx="5030787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0092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17C531E-D492-427E-8DCC-95A415128ED3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0013" y="763588"/>
            <a:ext cx="5030787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425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210E-B6A7-4E32-9FBA-EF2422631AA4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286FD494-6700-4CF3-AC5F-FCE0E07A1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872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210E-B6A7-4E32-9FBA-EF2422631AA4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86FD494-6700-4CF3-AC5F-FCE0E07A1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35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210E-B6A7-4E32-9FBA-EF2422631AA4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86FD494-6700-4CF3-AC5F-FCE0E07A1F5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2794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210E-B6A7-4E32-9FBA-EF2422631AA4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86FD494-6700-4CF3-AC5F-FCE0E07A1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882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210E-B6A7-4E32-9FBA-EF2422631AA4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86FD494-6700-4CF3-AC5F-FCE0E07A1F5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020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210E-B6A7-4E32-9FBA-EF2422631AA4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86FD494-6700-4CF3-AC5F-FCE0E07A1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042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210E-B6A7-4E32-9FBA-EF2422631AA4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D494-6700-4CF3-AC5F-FCE0E07A1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871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210E-B6A7-4E32-9FBA-EF2422631AA4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D494-6700-4CF3-AC5F-FCE0E07A1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088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210E-B6A7-4E32-9FBA-EF2422631AA4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D494-6700-4CF3-AC5F-FCE0E07A1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549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210E-B6A7-4E32-9FBA-EF2422631AA4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86FD494-6700-4CF3-AC5F-FCE0E07A1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864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210E-B6A7-4E32-9FBA-EF2422631AA4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86FD494-6700-4CF3-AC5F-FCE0E07A1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744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210E-B6A7-4E32-9FBA-EF2422631AA4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86FD494-6700-4CF3-AC5F-FCE0E07A1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69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210E-B6A7-4E32-9FBA-EF2422631AA4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D494-6700-4CF3-AC5F-FCE0E07A1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576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210E-B6A7-4E32-9FBA-EF2422631AA4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D494-6700-4CF3-AC5F-FCE0E07A1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685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210E-B6A7-4E32-9FBA-EF2422631AA4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D494-6700-4CF3-AC5F-FCE0E07A1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269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210E-B6A7-4E32-9FBA-EF2422631AA4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86FD494-6700-4CF3-AC5F-FCE0E07A1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884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B210E-B6A7-4E32-9FBA-EF2422631AA4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86FD494-6700-4CF3-AC5F-FCE0E07A1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32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emf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357166"/>
            <a:ext cx="7772400" cy="91159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Лекція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Стійкість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комплексних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сполук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428736"/>
            <a:ext cx="7858180" cy="478634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  <a:p>
            <a:pPr marL="514350" indent="-514350" algn="just">
              <a:buAutoNum type="arabicPeriod"/>
            </a:pP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Дисоціація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комплексних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сполук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константи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стійкості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комплексів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Лабільні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інертні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комплекси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AutoNum type="arabicPeriod"/>
            </a:pP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5589240"/>
            <a:ext cx="7884368" cy="49914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14291"/>
            <a:ext cx="7772400" cy="500066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Лабільні та інертні комплекси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142984"/>
            <a:ext cx="8001056" cy="528641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3554" name="Рисунок 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142984"/>
            <a:ext cx="6429420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691680" y="5372362"/>
            <a:ext cx="664373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Енергетичні профілі реакцій </a:t>
            </a:r>
            <a:r>
              <a:rPr kumimoji="0" lang="uk-UA" sz="2400" b="0" i="1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комплексоутворення</a:t>
            </a:r>
            <a:endParaRPr kumimoji="0" lang="uk-UA" sz="3200" b="0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6228" y="1142984"/>
            <a:ext cx="2487384" cy="70110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8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768" y="3177518"/>
            <a:ext cx="144577" cy="150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9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766" y="4071453"/>
            <a:ext cx="179194" cy="174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9712" y="3328204"/>
            <a:ext cx="5963901" cy="49949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63934" y="764704"/>
            <a:ext cx="7396498" cy="5079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727" indent="220943" algn="just">
              <a:lnSpc>
                <a:spcPct val="129000"/>
              </a:lnSpc>
              <a:spcBef>
                <a:spcPts val="104"/>
              </a:spcBef>
            </a:pPr>
            <a:r>
              <a:rPr lang="uk-UA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ПРИКЛАД:</a:t>
            </a:r>
            <a:endParaRPr lang="en-US" alt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727" indent="220943" algn="just">
              <a:lnSpc>
                <a:spcPct val="129000"/>
              </a:lnSpc>
              <a:spcBef>
                <a:spcPts val="104"/>
              </a:spcBef>
            </a:pP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Термодинамічно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нестійкий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аміачний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(ІІІ) (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uk-UA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–25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кінетичної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інертності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існувати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кислому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розчині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декількох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діб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ціанідний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 (II),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недивлячись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велику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термодинамічну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стійкість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проявляє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велику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кінетичну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лабільність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обмінюючи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ціанід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СN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іони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додані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радіоактивно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помічені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CN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іони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05371" indent="220943" algn="just">
              <a:spcBef>
                <a:spcPts val="417"/>
              </a:spcBef>
            </a:pPr>
            <a:endParaRPr lang="uk-UA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5371" indent="220943" algn="just">
              <a:spcBef>
                <a:spcPts val="417"/>
              </a:spcBef>
            </a:pPr>
            <a:endParaRPr lang="uk-UA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5371" indent="220943" algn="just">
              <a:spcBef>
                <a:spcPts val="417"/>
              </a:spcBef>
            </a:pPr>
            <a:endParaRPr lang="uk-UA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5371" indent="220943" algn="just">
              <a:spcBef>
                <a:spcPts val="417"/>
              </a:spcBef>
            </a:pP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5371" indent="220943" algn="just">
              <a:spcBef>
                <a:spcPts val="417"/>
              </a:spcBef>
            </a:pPr>
            <a:r>
              <a:rPr lang="uk-UA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ожна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передбачити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комплекси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лабільні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інертні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І.</a:t>
            </a:r>
            <a:r>
              <a:rPr lang="uk-UA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Таубе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перший</a:t>
            </a:r>
            <a:r>
              <a:rPr lang="uk-UA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звернув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вказавши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електронна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комплексу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істотно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впливає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швидкість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реакцій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вступає</a:t>
            </a:r>
            <a:r>
              <a:rPr lang="uk-UA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36886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7200897" cy="380996"/>
          </a:xfrm>
        </p:spPr>
        <p:txBody>
          <a:bodyPr>
            <a:noAutofit/>
          </a:bodyPr>
          <a:lstStyle/>
          <a:p>
            <a:pPr algn="ctr"/>
            <a:r>
              <a:rPr lang="uk-UA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uk-UA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Таубе</a:t>
            </a:r>
            <a:endParaRPr lang="en-US" sz="28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3000" y="1262262"/>
            <a:ext cx="8424936" cy="267079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847" y="4121720"/>
            <a:ext cx="8547633" cy="1755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597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604" y="3629576"/>
            <a:ext cx="179194" cy="174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16340" y="91942"/>
            <a:ext cx="8276140" cy="5884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49179" rIns="0" bIns="0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marL="319705" indent="220943">
              <a:lnSpc>
                <a:spcPts val="353"/>
              </a:lnSpc>
            </a:pPr>
            <a:endParaRPr lang="uk-UA" altLang="en-US" sz="577" i="1" dirty="0">
              <a:latin typeface="Times New Roman" panose="02020603050405020304" pitchFamily="18" charset="0"/>
            </a:endParaRPr>
          </a:p>
          <a:p>
            <a:pPr marL="319705" indent="220943">
              <a:lnSpc>
                <a:spcPts val="353"/>
              </a:lnSpc>
            </a:pPr>
            <a:endParaRPr lang="uk-UA" altLang="en-US" sz="577" i="1" dirty="0">
              <a:latin typeface="Times New Roman" panose="02020603050405020304" pitchFamily="18" charset="0"/>
            </a:endParaRPr>
          </a:p>
          <a:p>
            <a:pPr marL="65163" indent="220943">
              <a:spcBef>
                <a:spcPts val="89"/>
              </a:spcBef>
            </a:pPr>
            <a:r>
              <a:rPr lang="uk-UA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</a:t>
            </a:r>
            <a:r>
              <a:rPr lang="uk-UA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єю</a:t>
            </a:r>
            <a:r>
              <a:rPr lang="uk-UA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передбачити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	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буде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октаедричний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інертним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лабільним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відомі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магнітні</a:t>
            </a:r>
            <a:r>
              <a:rPr lang="uk-UA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властивості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високоспіновий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низькоспіновий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	і	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число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електронів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центральному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атомі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5163" indent="220943" algn="just">
              <a:spcBef>
                <a:spcPts val="16"/>
              </a:spcBef>
            </a:pP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Розглядаючи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заряд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розміри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центрального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атома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комплексу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детально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охарактеризувати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швидкість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реакцій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вступає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0097" indent="-164935">
              <a:spcBef>
                <a:spcPts val="16"/>
              </a:spcBef>
              <a:buFontTx/>
              <a:buChar char="-"/>
            </a:pPr>
            <a:r>
              <a:rPr lang="en-US" altLang="en-US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Невеликі</a:t>
            </a:r>
            <a:r>
              <a:rPr lang="uk-UA" alt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alt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altLang="en-US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сокозаряджені</a:t>
            </a:r>
            <a:r>
              <a:rPr lang="en-US" alt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іони</a:t>
            </a:r>
            <a:r>
              <a:rPr lang="en-US" alt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утворюють</a:t>
            </a:r>
            <a:r>
              <a:rPr lang="en-US" alt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en-US" alt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стійкі</a:t>
            </a:r>
            <a:r>
              <a:rPr lang="en-US" alt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комплекси</a:t>
            </a:r>
            <a:r>
              <a:rPr lang="en-US" alt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altLang="en-US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0097" indent="-164935">
              <a:spcBef>
                <a:spcPts val="16"/>
              </a:spcBef>
              <a:buFontTx/>
              <a:buChar char="-"/>
            </a:pPr>
            <a:r>
              <a:rPr lang="en-US" alt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en-US" alt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 </a:t>
            </a:r>
            <a:r>
              <a:rPr lang="en-US" altLang="en-US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іони</a:t>
            </a:r>
            <a:r>
              <a:rPr lang="uk-UA" alt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утворюють</a:t>
            </a:r>
            <a:r>
              <a:rPr lang="en-US" alt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комплекси</a:t>
            </a:r>
            <a:r>
              <a:rPr lang="en-US" alt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en-US" alt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повільно</a:t>
            </a:r>
            <a:r>
              <a:rPr lang="en-US" alt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вступають</a:t>
            </a:r>
            <a:r>
              <a:rPr lang="en-US" alt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altLang="en-US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хімічні</a:t>
            </a:r>
            <a:r>
              <a:rPr lang="en-US" alt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реакції</a:t>
            </a:r>
            <a:r>
              <a:rPr lang="en-US" alt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altLang="en-US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0097" indent="-164935">
              <a:spcBef>
                <a:spcPts val="16"/>
              </a:spcBef>
              <a:buFontTx/>
              <a:buChar char="-"/>
            </a:pPr>
            <a:r>
              <a:rPr lang="uk-UA" alt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Отже,</a:t>
            </a:r>
            <a:r>
              <a:rPr lang="en-US" alt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лабільність</a:t>
            </a:r>
            <a:r>
              <a:rPr lang="en-US" alt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комплексів</a:t>
            </a:r>
            <a:r>
              <a:rPr lang="en-US" alt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зменшується</a:t>
            </a:r>
            <a:r>
              <a:rPr lang="en-US" alt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en-US" alt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збільшенням</a:t>
            </a:r>
            <a:r>
              <a:rPr lang="en-US" alt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заряду</a:t>
            </a:r>
            <a:r>
              <a:rPr lang="en-US" alt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центрального</a:t>
            </a:r>
            <a:r>
              <a:rPr lang="en-US" alt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атома</a:t>
            </a:r>
            <a:r>
              <a:rPr lang="en-US" alt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alt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ізоелектронного</a:t>
            </a:r>
            <a:r>
              <a:rPr lang="en-US" alt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ряду</a:t>
            </a:r>
            <a:r>
              <a:rPr lang="en-US" alt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[AlF</a:t>
            </a:r>
            <a:r>
              <a:rPr lang="en-US" altLang="en-US" i="1" baseline="-9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en-US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i="1" baseline="27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3–</a:t>
            </a:r>
            <a:r>
              <a:rPr lang="en-US" altLang="en-US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&gt;[SiF</a:t>
            </a:r>
            <a:r>
              <a:rPr lang="en-US" altLang="en-US" i="1" baseline="-9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en-US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i="1" baseline="27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2–</a:t>
            </a:r>
            <a:r>
              <a:rPr lang="en-US" altLang="en-US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&gt;[PF</a:t>
            </a:r>
            <a:r>
              <a:rPr lang="en-US" altLang="en-US" i="1" baseline="-9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en-US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i="1" baseline="27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altLang="en-US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&gt;[SF</a:t>
            </a:r>
            <a:r>
              <a:rPr lang="en-US" altLang="en-US" i="1" baseline="-9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en-US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i="1" baseline="27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altLang="en-US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0097" indent="-164935">
              <a:spcBef>
                <a:spcPts val="16"/>
              </a:spcBef>
              <a:buFontTx/>
              <a:buChar char="-"/>
            </a:pPr>
            <a:r>
              <a:rPr lang="en-US" altLang="en-US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Аналогічно</a:t>
            </a:r>
            <a:r>
              <a:rPr lang="en-US" alt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швидкість</a:t>
            </a:r>
            <a:r>
              <a:rPr lang="en-US" alt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обміну</a:t>
            </a:r>
            <a:r>
              <a:rPr lang="en-US" alt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води</a:t>
            </a:r>
            <a:r>
              <a:rPr lang="en-US" alt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зменшується</a:t>
            </a:r>
            <a:r>
              <a:rPr lang="en-US" alt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en-US" alt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збільшенням</a:t>
            </a:r>
            <a:r>
              <a:rPr lang="en-US" alt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заряду</a:t>
            </a:r>
            <a:r>
              <a:rPr lang="en-US" alt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катіона</a:t>
            </a:r>
            <a:r>
              <a:rPr lang="en-US" alt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altLang="en-US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ряду</a:t>
            </a:r>
            <a:endParaRPr lang="uk-UA" altLang="en-US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5163">
              <a:spcBef>
                <a:spcPts val="16"/>
              </a:spcBef>
            </a:pPr>
            <a:r>
              <a:rPr lang="uk-UA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[Na(H</a:t>
            </a:r>
            <a:r>
              <a:rPr lang="en-US" altLang="en-US" baseline="-9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O)</a:t>
            </a:r>
            <a:r>
              <a:rPr lang="en-US" altLang="en-US" baseline="-9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baseline="27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[Mg(H</a:t>
            </a:r>
            <a:r>
              <a:rPr lang="en-US" altLang="en-US" baseline="-9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O)</a:t>
            </a:r>
            <a:r>
              <a:rPr lang="en-US" altLang="en-US" baseline="-9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baseline="27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2+ 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[Al[(H</a:t>
            </a:r>
            <a:r>
              <a:rPr lang="en-US" altLang="en-US" baseline="-9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O)</a:t>
            </a:r>
            <a:r>
              <a:rPr lang="en-US" altLang="en-US" baseline="-9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baseline="27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741226" indent="220943" algn="just">
              <a:spcBef>
                <a:spcPts val="401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[M(H</a:t>
            </a:r>
            <a:r>
              <a:rPr lang="en-US" altLang="en-US" baseline="-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O)</a:t>
            </a:r>
            <a:r>
              <a:rPr lang="en-US" altLang="en-US" baseline="-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baseline="2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n+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+ 6H</a:t>
            </a:r>
            <a:r>
              <a:rPr lang="en-US" altLang="en-US" baseline="-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O*  </a:t>
            </a:r>
            <a:r>
              <a:rPr lang="uk-UA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[M(H</a:t>
            </a:r>
            <a:r>
              <a:rPr lang="en-US" altLang="en-US" baseline="-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O*)</a:t>
            </a:r>
            <a:r>
              <a:rPr lang="en-US" altLang="en-US" baseline="-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baseline="2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n+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+ 6H</a:t>
            </a:r>
            <a:r>
              <a:rPr lang="en-US" altLang="en-US" baseline="-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pPr marL="741226" indent="220943" algn="just">
              <a:spcBef>
                <a:spcPts val="401"/>
              </a:spcBef>
            </a:pPr>
            <a:r>
              <a:rPr lang="en-US" alt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Комплекси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невеликим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іонним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радіусом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центрального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іона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реагують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повільніше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великим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6106" indent="220943" algn="just">
              <a:spcBef>
                <a:spcPts val="313"/>
              </a:spcBef>
            </a:pPr>
            <a:r>
              <a:rPr lang="uk-UA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[Mg(H</a:t>
            </a:r>
            <a:r>
              <a:rPr lang="en-US" altLang="en-US" i="1" baseline="-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O)</a:t>
            </a:r>
            <a:r>
              <a:rPr lang="en-US" altLang="en-US" i="1" baseline="-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i="1" baseline="2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[Ca(H</a:t>
            </a:r>
            <a:r>
              <a:rPr lang="en-US" altLang="en-US" i="1" baseline="-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O)</a:t>
            </a:r>
            <a:r>
              <a:rPr lang="en-US" altLang="en-US" i="1" baseline="-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i="1" baseline="2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[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Sr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</a:t>
            </a:r>
            <a:r>
              <a:rPr lang="en-US" altLang="en-US" i="1" baseline="-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O)</a:t>
            </a:r>
            <a:r>
              <a:rPr lang="en-US" altLang="en-US" i="1" baseline="-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i="1" baseline="2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106" indent="220943" algn="just">
              <a:spcBef>
                <a:spcPts val="313"/>
              </a:spcBef>
            </a:pPr>
            <a:r>
              <a:rPr lang="uk-UA" altLang="en-US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серії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октаедричних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комплексів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однаковими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лігандами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найбільшповільно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реагують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комплекси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найбільшим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відношенням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заряду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радіусу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центрального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іона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064959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54312" cy="3913868"/>
          </a:xfrm>
        </p:spPr>
        <p:txBody>
          <a:bodyPr>
            <a:noAutofit/>
          </a:bodyPr>
          <a:lstStyle/>
          <a:p>
            <a:pPr marL="260640" indent="-219913" algn="just">
              <a:lnSpc>
                <a:spcPct val="130000"/>
              </a:lnSpc>
              <a:spcBef>
                <a:spcPts val="64"/>
              </a:spcBef>
            </a:pPr>
            <a:r>
              <a:rPr lang="uk-UA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Чотирикординаційні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комплекси (як тетраедричні, так і плоскі квадратні) реагують в основному швидше, ніж аналогічні </a:t>
            </a:r>
            <a:r>
              <a:rPr lang="uk-UA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шестикоординаційні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системи.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Вище було відзначено, що дуже стійкий комплекс [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Ni(CN)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]2–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швидко  обмінюється з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CN–.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Швидкість же такого обміну для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шестикоординаційних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комплексів, які характеризуються близькою стійкістю, мала, наприклад для  [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(CN)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]4–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[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Co(CN)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]3–.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Велика швидкість реакцій з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чотирикоординаційними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комплексами обумовлена, тим фактом, що в них навколо центрального іона  достатньо місця  для входження в координаційну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сферу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п’ятої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додаткової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буде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витісненню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одного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початкових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лігандів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0727" indent="220943" algn="just">
              <a:lnSpc>
                <a:spcPct val="129000"/>
              </a:lnSpc>
              <a:spcBef>
                <a:spcPts val="8"/>
              </a:spcBef>
            </a:pPr>
            <a:r>
              <a:rPr lang="uk-UA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видкість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реакції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заміщення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механізму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конфігурації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активованого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комплексу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активації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altLang="en-US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727" indent="0" algn="just">
              <a:lnSpc>
                <a:spcPct val="129000"/>
              </a:lnSpc>
              <a:spcBef>
                <a:spcPts val="8"/>
              </a:spcBef>
              <a:buNone/>
            </a:pP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октаедричних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енергію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активації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в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більшій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мірі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впливає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розрив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метал-ліганд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Тому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великий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позитивний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заряд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центрального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іона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підвищує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енергію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активації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уповільнює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відрив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ліганду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727" indent="220943" algn="just">
              <a:lnSpc>
                <a:spcPct val="129000"/>
              </a:lnSpc>
              <a:spcBef>
                <a:spcPts val="8"/>
              </a:spcBef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чотирикоординаційних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системах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великий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позитивний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заряд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центрального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іона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утворенню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зв’язків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метал-ліганд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обумовлено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зменшенням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активації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90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Autofit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Приклади інертних комплексів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4578" name="Рисунок 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000108"/>
            <a:ext cx="559117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Рисунок 4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3571876"/>
            <a:ext cx="53340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Після цього відбувається обмін електроном між іонами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uk-UA" sz="24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 поверхні кристалу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uk-UA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 розчині: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1" name="Рисунок 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749489"/>
            <a:ext cx="5214974" cy="45084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Дякую за увагу!!!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3501008"/>
            <a:ext cx="6405392" cy="293366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64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Руйнування</a:t>
            </a:r>
            <a:r>
              <a:rPr lang="en-US" sz="2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комплексних</a:t>
            </a:r>
            <a:r>
              <a:rPr lang="en-US" sz="28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сполук</a:t>
            </a:r>
            <a:endParaRPr lang="en-US" sz="2800" b="0" i="0" u="none" strike="noStrike" cap="none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401080" cy="519749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Shape 646"/>
          <p:cNvSpPr txBox="1"/>
          <p:nvPr/>
        </p:nvSpPr>
        <p:spPr>
          <a:xfrm>
            <a:off x="3352800" y="2930525"/>
            <a:ext cx="2044699" cy="9556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rnd" cmpd="sng">
            <a:solidFill>
              <a:schemeClr val="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Руйнація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комплексу</a:t>
            </a:r>
            <a:endParaRPr lang="en-US" sz="2800" b="0" i="0" u="none" strike="noStrike" cap="none" baseline="0" dirty="0">
              <a:solidFill>
                <a:schemeClr val="dk1"/>
              </a:solidFill>
              <a:latin typeface="Times New Roman" pitchFamily="18" charset="0"/>
              <a:ea typeface="Arial"/>
              <a:cs typeface="Times New Roman" pitchFamily="18" charset="0"/>
              <a:sym typeface="Arial"/>
            </a:endParaRPr>
          </a:p>
        </p:txBody>
      </p:sp>
      <p:sp>
        <p:nvSpPr>
          <p:cNvPr id="6" name="Shape 644"/>
          <p:cNvSpPr txBox="1"/>
          <p:nvPr/>
        </p:nvSpPr>
        <p:spPr>
          <a:xfrm>
            <a:off x="4876800" y="1066800"/>
            <a:ext cx="4194174" cy="1552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1" i="0" u="none" strike="noStrike" cap="none" baseline="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Окиснення</a:t>
            </a:r>
            <a:r>
              <a:rPr lang="en-US" sz="24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або</a:t>
            </a:r>
            <a:r>
              <a:rPr lang="en-US" sz="24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відновлення</a:t>
            </a:r>
            <a:r>
              <a:rPr lang="en-US" sz="24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1" i="0" u="none" strike="noStrike" cap="none" baseline="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комплексоутворювача</a:t>
            </a:r>
            <a:endParaRPr lang="en-US" sz="2400" b="1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0" i="1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n-US" sz="2000" b="0" i="0" u="none" strike="noStrike" cap="none" baseline="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окиснення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Fe</a:t>
            </a:r>
            <a:r>
              <a:rPr lang="en-US" sz="2000" b="0" i="0" u="none" strike="noStrike" cap="none" baseline="30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2+ </a:t>
            </a:r>
            <a:r>
              <a:rPr lang="en-US" sz="2000" b="0" i="0" u="none" strike="noStrike" cap="none" baseline="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гемоглобіну</a:t>
            </a:r>
            <a:r>
              <a:rPr lang="en-US" sz="2000" b="0" i="1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0" i="1" u="none" strike="noStrike" cap="none" baseline="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метгемоглобінемія</a:t>
            </a:r>
            <a:r>
              <a:rPr lang="en-US" sz="2000" b="0" i="1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</p:txBody>
      </p:sp>
      <p:sp>
        <p:nvSpPr>
          <p:cNvPr id="8" name="Shape 642"/>
          <p:cNvSpPr txBox="1"/>
          <p:nvPr/>
        </p:nvSpPr>
        <p:spPr>
          <a:xfrm>
            <a:off x="363569" y="1408002"/>
            <a:ext cx="2705350" cy="200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uk-UA" sz="2400" b="1" i="0" u="none" strike="noStrike" cap="none" baseline="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Утвовення</a:t>
            </a:r>
            <a:endParaRPr lang="en-US" sz="2400" b="1" i="0" u="none" strike="noStrike" cap="none" baseline="0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1" i="0" u="none" strike="noStrike" cap="none" baseline="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важкорозчинного</a:t>
            </a:r>
            <a:r>
              <a:rPr lang="en-US" sz="2400" b="1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en-US" sz="2400" b="1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1" i="0" u="none" strike="noStrike" cap="none" baseline="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осаду</a:t>
            </a:r>
            <a:endParaRPr lang="en-US" sz="2400" b="1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0" i="1" u="none" strike="noStrike" cap="none" baseline="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утворення</a:t>
            </a:r>
            <a:r>
              <a:rPr lang="en-US" sz="2000" b="0" i="1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-US" sz="2000" b="0" i="1" u="none" strike="noStrike" cap="none" baseline="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FeS</a:t>
            </a:r>
            <a:r>
              <a:rPr lang="en-US" sz="2000" b="0" i="1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1" u="none" strike="noStrike" cap="none" baseline="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</a:t>
            </a:r>
            <a:r>
              <a:rPr lang="en-US" sz="2000" b="0" i="1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0" i="1" u="none" strike="noStrike" cap="none" baseline="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отруєнні</a:t>
            </a:r>
            <a:r>
              <a:rPr lang="en-US" sz="2000" b="0" i="1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1" u="none" strike="noStrike" cap="none" baseline="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сірководнем</a:t>
            </a:r>
            <a:endParaRPr lang="en-US" sz="2000" b="0" i="1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" name="Shape 643"/>
          <p:cNvSpPr txBox="1"/>
          <p:nvPr/>
        </p:nvSpPr>
        <p:spPr>
          <a:xfrm>
            <a:off x="540639" y="4197350"/>
            <a:ext cx="2824777" cy="822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1" i="0" u="none" strike="noStrike" cap="none" baseline="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Утворення</a:t>
            </a:r>
            <a:r>
              <a:rPr lang="en-US" sz="24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слабкого</a:t>
            </a:r>
            <a:r>
              <a:rPr lang="en-US" sz="24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1" i="0" u="none" strike="noStrike" cap="none" baseline="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електроліту</a:t>
            </a:r>
            <a:endParaRPr lang="en-US" sz="2400" b="1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Shape 645"/>
          <p:cNvSpPr txBox="1"/>
          <p:nvPr/>
        </p:nvSpPr>
        <p:spPr>
          <a:xfrm>
            <a:off x="3886200" y="4267200"/>
            <a:ext cx="5065711" cy="1552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1" i="0" u="none" strike="noStrike" cap="none" baseline="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Утворення</a:t>
            </a:r>
            <a:r>
              <a:rPr lang="en-US" sz="24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більш</a:t>
            </a:r>
            <a:r>
              <a:rPr lang="en-US" sz="24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1" i="0" u="none" strike="noStrike" cap="none" baseline="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стійкого</a:t>
            </a:r>
            <a:r>
              <a:rPr lang="en-US" sz="24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baseline="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комплексу</a:t>
            </a:r>
            <a:endParaRPr lang="en-US" sz="2400" b="1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(СО- </a:t>
            </a:r>
            <a:r>
              <a:rPr lang="en-US" b="0" i="0" u="none" strike="noStrike" cap="none" baseline="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утворення</a:t>
            </a:r>
            <a:r>
              <a:rPr lang="en-US" b="0" i="1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0" i="1" u="none" strike="noStrike" cap="none" baseline="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карбоксигемоглобіну</a:t>
            </a:r>
            <a:endParaRPr lang="en-US" b="0" i="1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СN</a:t>
            </a:r>
            <a:r>
              <a:rPr lang="en-US" b="0" i="0" u="none" strike="noStrike" cap="none" baseline="30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lang="en-US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</a:t>
            </a:r>
            <a:r>
              <a:rPr lang="en-US" b="0" i="0" u="none" strike="noStrike" cap="none" baseline="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утворення</a:t>
            </a:r>
            <a:r>
              <a:rPr lang="en-US" b="0" i="1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b="0" i="1" u="none" strike="noStrike" cap="none" baseline="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ціанметгемоглобіну</a:t>
            </a:r>
            <a:r>
              <a:rPr lang="en-US" b="0" i="1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554"/>
          <p:cNvSpPr txBox="1">
            <a:spLocks noGrp="1"/>
          </p:cNvSpPr>
          <p:nvPr>
            <p:ph type="title"/>
          </p:nvPr>
        </p:nvSpPr>
        <p:spPr>
          <a:xfrm>
            <a:off x="1187624" y="624110"/>
            <a:ext cx="7416823" cy="100469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 baseline="0" dirty="0" err="1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Утворення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і </a:t>
            </a:r>
            <a:r>
              <a:rPr lang="en-US" sz="2800" b="1" i="0" u="none" strike="noStrike" cap="none" baseline="0" dirty="0" err="1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дисоціація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800" b="1" i="0" u="none" strike="noStrike" cap="none" baseline="0" dirty="0" err="1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комплексних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800" b="1" i="0" u="none" strike="noStrike" cap="none" baseline="0" dirty="0" err="1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сполук</a:t>
            </a:r>
            <a:endParaRPr lang="en-US" sz="2800" b="1" i="0" u="none" strike="noStrike" cap="none" baseline="0" dirty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5" y="1700808"/>
            <a:ext cx="6986736" cy="4210414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Вторинна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дисоціація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</a:t>
            </a:r>
            <a:r>
              <a:rPr lang="en-US" sz="2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Аg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(NН</a:t>
            </a:r>
            <a:r>
              <a:rPr lang="en-US" sz="2400" baseline="-25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en-US" sz="2400" baseline="-25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]</a:t>
            </a:r>
            <a:r>
              <a:rPr lang="en-US" sz="2400" baseline="30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→</a:t>
            </a:r>
            <a:r>
              <a:rPr lang="en-US" sz="2800" baseline="30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Аg</a:t>
            </a:r>
            <a:r>
              <a:rPr lang="en-US" sz="2400" baseline="30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+ 2NН</a:t>
            </a:r>
            <a:r>
              <a:rPr lang="en-US" sz="2400" baseline="-25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hape 555"/>
          <p:cNvSpPr txBox="1"/>
          <p:nvPr/>
        </p:nvSpPr>
        <p:spPr>
          <a:xfrm>
            <a:off x="1835696" y="2204864"/>
            <a:ext cx="551815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i="1" u="none" strike="noStrike" cap="none" baseline="0" dirty="0" err="1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Первинна</a:t>
            </a:r>
            <a:r>
              <a:rPr lang="en-US" sz="2800" i="1" u="none" strike="noStrike" cap="none" baseline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800" i="1" u="none" strike="noStrike" cap="none" baseline="0" dirty="0" err="1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дисоціація</a:t>
            </a:r>
            <a:r>
              <a:rPr lang="en-US" sz="2800" i="1" u="none" strike="noStrike" cap="none" baseline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800" i="0" u="none" strike="noStrike" cap="none" baseline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(</a:t>
            </a:r>
            <a:r>
              <a:rPr lang="en-US" sz="2800" i="0" u="none" strike="noStrike" cap="none" baseline="0" dirty="0" err="1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необоротна</a:t>
            </a:r>
            <a:r>
              <a:rPr lang="en-US" sz="2800" i="0" u="none" strike="noStrike" cap="none" baseline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)</a:t>
            </a:r>
            <a:r>
              <a:rPr lang="uk-UA" sz="2800" i="0" u="none" strike="noStrike" cap="none" baseline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US" sz="240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556"/>
          <p:cNvSpPr txBox="1"/>
          <p:nvPr/>
        </p:nvSpPr>
        <p:spPr>
          <a:xfrm>
            <a:off x="1979712" y="2761512"/>
            <a:ext cx="4803774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</a:t>
            </a:r>
            <a:r>
              <a:rPr lang="uk-UA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</a:t>
            </a:r>
            <a:r>
              <a:rPr lang="en-US" sz="240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g(NН</a:t>
            </a:r>
            <a:r>
              <a:rPr lang="en-US" sz="2400" i="0" u="none" strike="noStrike" cap="none" baseline="-25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240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en-US" sz="2400" i="0" u="none" strike="noStrike" cap="none" baseline="-25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240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]</a:t>
            </a:r>
            <a:r>
              <a:rPr lang="en-US" sz="2400" i="0" u="none" strike="noStrike" cap="none" baseline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Сl</a:t>
            </a:r>
            <a:r>
              <a:rPr lang="en-US" sz="240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→ [</a:t>
            </a:r>
            <a:r>
              <a:rPr lang="en-US" sz="240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Аg</a:t>
            </a:r>
            <a:r>
              <a:rPr lang="en-US" sz="240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(NН</a:t>
            </a:r>
            <a:r>
              <a:rPr lang="en-US" sz="2400" i="0" u="none" strike="noStrike" cap="none" baseline="-25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240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en-US" sz="2400" i="0" u="none" strike="noStrike" cap="none" baseline="-25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240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]</a:t>
            </a:r>
            <a:r>
              <a:rPr lang="en-US" sz="2400" i="0" u="none" strike="noStrike" cap="none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lang="en-US" sz="240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</a:t>
            </a:r>
            <a:r>
              <a:rPr lang="en-US" sz="240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Сl</a:t>
            </a:r>
            <a:r>
              <a:rPr lang="en-US" sz="2400" i="0" u="none" strike="noStrike" cap="none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8177562" cy="1000108"/>
          </a:xfrm>
        </p:spPr>
        <p:txBody>
          <a:bodyPr>
            <a:noAutofit/>
          </a:bodyPr>
          <a:lstStyle/>
          <a:p>
            <a:pPr lvl="0" algn="ctr"/>
            <a:r>
              <a:rPr lang="en-US" sz="3200" i="0" u="none" strike="noStrike" cap="none" baseline="0" dirty="0" err="1" smtClean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Константи</a:t>
            </a:r>
            <a:r>
              <a:rPr lang="en-US" sz="3200" i="0" u="none" strike="noStrike" cap="none" baseline="0" dirty="0" smtClean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3200" i="0" u="none" strike="noStrike" cap="none" baseline="0" dirty="0" err="1" smtClean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стійкості</a:t>
            </a:r>
            <a:r>
              <a:rPr lang="en-US" sz="3200" i="0" u="none" strike="noStrike" cap="none" baseline="0" dirty="0" smtClean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і </a:t>
            </a:r>
            <a:r>
              <a:rPr lang="en-US" sz="3200" i="0" u="none" strike="noStrike" cap="none" baseline="0" dirty="0" err="1" smtClean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нестійкості</a:t>
            </a:r>
            <a:r>
              <a:rPr lang="en-US" sz="3200" i="0" u="none" strike="noStrike" cap="none" baseline="0" dirty="0" smtClean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uk-UA" sz="3200" i="0" u="none" strike="noStrike" cap="none" baseline="0" dirty="0" smtClean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/>
            </a:r>
            <a:br>
              <a:rPr lang="uk-UA" sz="3200" i="0" u="none" strike="noStrike" cap="none" baseline="0" dirty="0" smtClean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</a:br>
            <a:r>
              <a:rPr lang="en-US" sz="3200" i="0" u="none" strike="noStrike" cap="none" baseline="0" dirty="0" smtClean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(</a:t>
            </a:r>
            <a:r>
              <a:rPr lang="en-US" sz="3200" i="0" u="none" strike="noStrike" cap="none" baseline="0" dirty="0" err="1" smtClean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ступінчасті</a:t>
            </a:r>
            <a:r>
              <a:rPr lang="en-US" sz="3200" i="0" u="none" strike="noStrike" cap="none" baseline="0" dirty="0" smtClean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і </a:t>
            </a:r>
            <a:r>
              <a:rPr lang="en-US" sz="3200" i="0" u="none" strike="noStrike" cap="none" baseline="0" dirty="0" err="1" smtClean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загальні</a:t>
            </a:r>
            <a:r>
              <a:rPr lang="en-US" sz="3200" i="0" u="none" strike="noStrike" cap="none" baseline="0" dirty="0" smtClean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) </a:t>
            </a:r>
            <a:br>
              <a:rPr lang="en-US" sz="3200" i="0" u="none" strike="noStrike" cap="none" baseline="0" dirty="0" smtClean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846" y="1556792"/>
            <a:ext cx="8572560" cy="5357850"/>
          </a:xfrm>
        </p:spPr>
        <p:txBody>
          <a:bodyPr/>
          <a:lstStyle/>
          <a:p>
            <a:pPr algn="ctr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M +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uk-UA" sz="28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[ML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ru-RU" dirty="0"/>
          </a:p>
          <a:p>
            <a:endParaRPr lang="ru-RU" dirty="0"/>
          </a:p>
        </p:txBody>
      </p:sp>
      <p:cxnSp>
        <p:nvCxnSpPr>
          <p:cNvPr id="6" name="Shape 574"/>
          <p:cNvCxnSpPr/>
          <p:nvPr/>
        </p:nvCxnSpPr>
        <p:spPr>
          <a:xfrm rot="16200000" flipV="1">
            <a:off x="6665131" y="2021668"/>
            <a:ext cx="90478" cy="9541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7" name="Shape 574"/>
          <p:cNvCxnSpPr/>
          <p:nvPr/>
        </p:nvCxnSpPr>
        <p:spPr>
          <a:xfrm rot="16200000" flipV="1">
            <a:off x="6853250" y="2138349"/>
            <a:ext cx="9516" cy="17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5" y="2000240"/>
            <a:ext cx="2936023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Рисунок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6902" y="3786190"/>
            <a:ext cx="721702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Рисунок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496" y="4857760"/>
            <a:ext cx="2500330" cy="1065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714348" y="5715016"/>
            <a:ext cx="58579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fC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– коефіцієнт активності,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2943" y="5357826"/>
            <a:ext cx="2431057" cy="1076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Ступінчаста константа дисоціації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1" y="2071678"/>
            <a:ext cx="546702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3000371"/>
            <a:ext cx="5214974" cy="17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5286388"/>
            <a:ext cx="3643338" cy="64294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072198" y="5357826"/>
            <a:ext cx="2143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д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= 1/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методом </a:t>
            </a:r>
            <a:r>
              <a:rPr lang="uk-UA" sz="4000" dirty="0" err="1">
                <a:latin typeface="Times New Roman" pitchFamily="18" charset="0"/>
                <a:cs typeface="Times New Roman" pitchFamily="18" charset="0"/>
              </a:rPr>
              <a:t>ізомолярних</a:t>
            </a: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серій (1)</a:t>
            </a:r>
            <a:br>
              <a:rPr lang="uk-UA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методом зсуву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рівноваги (2)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ru-RU" dirty="0"/>
          </a:p>
        </p:txBody>
      </p:sp>
      <p:pic>
        <p:nvPicPr>
          <p:cNvPr id="21506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928802"/>
            <a:ext cx="1928826" cy="1588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Рисунок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3714752"/>
            <a:ext cx="261443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Рисунок 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1381" y="5214950"/>
            <a:ext cx="8603177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Функція </a:t>
            </a:r>
            <a:r>
              <a:rPr lang="uk-UA" sz="3200" dirty="0" err="1">
                <a:latin typeface="Times New Roman" pitchFamily="18" charset="0"/>
                <a:cs typeface="Times New Roman" pitchFamily="18" charset="0"/>
              </a:rPr>
              <a:t>Б'єрума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n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2530" name="Рисунок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928670"/>
            <a:ext cx="1407100" cy="1070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Рисунок 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29" y="1714488"/>
            <a:ext cx="6826713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67544" y="836712"/>
            <a:ext cx="8568952" cy="611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7388" rIns="0" bIns="0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marL="8145" indent="220943" algn="just">
              <a:lnSpc>
                <a:spcPct val="129000"/>
              </a:lnSpc>
            </a:pP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стійкість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комплексних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сполук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впливає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центрального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атома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ліганда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зміною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температури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45" indent="220943" algn="just">
              <a:lnSpc>
                <a:spcPct val="129000"/>
              </a:lnSpc>
            </a:pP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два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стійкості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термодинамічна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кінетична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8145" indent="220943" algn="just">
              <a:lnSpc>
                <a:spcPct val="129000"/>
              </a:lnSpc>
            </a:pP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Термодинамічна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стійкість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стабілізацію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валентного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стану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метал-ліганд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константи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рівноваги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дисоціації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комплексних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сполук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окиснювально-відновних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потенціалів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8145" indent="220943" algn="just">
              <a:lnSpc>
                <a:spcPct val="129000"/>
              </a:lnSpc>
            </a:pP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Кінетична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стійкість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швидкість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механізми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хімічних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реакцій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заміщення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ізомеризації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рацемізації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реакції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переносом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заряду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електрона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а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термодинамічні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описують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утворення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проміжних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частинок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активних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комплексів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145" indent="0" algn="just">
              <a:lnSpc>
                <a:spcPct val="150000"/>
              </a:lnSpc>
              <a:spcBef>
                <a:spcPts val="89"/>
              </a:spcBef>
              <a:buNone/>
            </a:pP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Термодинамічно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комплексні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сполуки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поділяються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стійкі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нестійкі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кінетичних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позицій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лабільні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інертні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9088" indent="0" algn="just">
              <a:lnSpc>
                <a:spcPct val="150000"/>
              </a:lnSpc>
              <a:spcBef>
                <a:spcPts val="201"/>
              </a:spcBef>
              <a:buNone/>
            </a:pPr>
            <a:r>
              <a:rPr lang="en-US" alt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Лабільними</a:t>
            </a:r>
            <a:r>
              <a:rPr lang="en-US" alt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комплексні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сполуки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порівняно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легко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обмінюють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ліганди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внутрішньої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ліганди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145" indent="0" algn="just">
              <a:lnSpc>
                <a:spcPct val="150000"/>
              </a:lnSpc>
              <a:spcBef>
                <a:spcPts val="25"/>
              </a:spcBef>
              <a:buNone/>
            </a:pP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Інертні</a:t>
            </a:r>
            <a:r>
              <a:rPr lang="en-US" alt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комплексні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сполуки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важко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обмінюють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ліганди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внутрішньої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ліганди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79712" y="188640"/>
            <a:ext cx="4752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Стійкість комплексних </a:t>
            </a:r>
            <a:r>
              <a:rPr lang="uk-UA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сполук</a:t>
            </a:r>
            <a:endParaRPr lang="uk-UA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02409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8141" y="332656"/>
            <a:ext cx="7200897" cy="345820"/>
          </a:xfrm>
        </p:spPr>
        <p:txBody>
          <a:bodyPr>
            <a:noAutofit/>
          </a:bodyPr>
          <a:lstStyle/>
          <a:p>
            <a:pPr algn="ctr"/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Швидкість реакції </a:t>
            </a:r>
            <a:r>
              <a:rPr lang="uk-UA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комплексоноутворення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971551" y="2774943"/>
            <a:ext cx="7200897" cy="542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0" tIns="7388" rIns="0" bIns="0" rtlCol="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marL="40727" indent="0" algn="just">
              <a:lnSpc>
                <a:spcPct val="129000"/>
              </a:lnSpc>
              <a:spcBef>
                <a:spcPts val="8"/>
              </a:spcBef>
              <a:buNone/>
            </a:pPr>
            <a:endParaRPr lang="en-US" altLang="en-US" sz="898" dirty="0">
              <a:latin typeface="Times New Roman" panose="02020603050405020304" pitchFamily="18" charset="0"/>
            </a:endParaRPr>
          </a:p>
          <a:p>
            <a:pPr marL="40727" indent="0" algn="just">
              <a:lnSpc>
                <a:spcPct val="129000"/>
              </a:lnSpc>
              <a:spcBef>
                <a:spcPts val="8"/>
              </a:spcBef>
              <a:buNone/>
            </a:pPr>
            <a:endParaRPr lang="en-US" altLang="en-US" sz="898" dirty="0">
              <a:latin typeface="Times New Roman" panose="02020603050405020304" pitchFamily="18" charset="0"/>
            </a:endParaRPr>
          </a:p>
          <a:p>
            <a:pPr marL="40727" indent="0" algn="just">
              <a:lnSpc>
                <a:spcPct val="129000"/>
              </a:lnSpc>
              <a:spcBef>
                <a:spcPts val="8"/>
              </a:spcBef>
              <a:buNone/>
            </a:pPr>
            <a:endParaRPr lang="en-US" altLang="en-US" sz="898" dirty="0">
              <a:latin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19" y="5183388"/>
            <a:ext cx="5198682" cy="111661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53531" y="908720"/>
            <a:ext cx="7836936" cy="4119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727" algn="just">
              <a:spcBef>
                <a:spcPts val="64"/>
              </a:spcBef>
            </a:pPr>
            <a:r>
              <a:rPr lang="uk-UA" altLang="en-US" sz="1347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altLang="en-US" sz="2000" i="1" baseline="-9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</a:t>
            </a:r>
            <a:r>
              <a:rPr lang="en-US" altLang="en-US" sz="2000" i="1" baseline="-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реакції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мала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швидкість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протікання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реакції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велика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комплекси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лабільні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altLang="en-US" sz="2000" i="1" baseline="-9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</a:t>
            </a:r>
            <a:r>
              <a:rPr lang="en-US" altLang="en-US" sz="2000" i="1" baseline="-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реакції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велика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швидкість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реакцій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мала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комплекси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інертні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0727" algn="just">
              <a:spcBef>
                <a:spcPts val="89"/>
              </a:spcBef>
            </a:pPr>
            <a:r>
              <a:rPr lang="uk-UA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Т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ермодинамічно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стійкі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комплекси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бути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інертними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лабільними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нестійкі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частіше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лабільні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але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бути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інертними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727" algn="just">
              <a:spcBef>
                <a:spcPts val="89"/>
              </a:spcBef>
            </a:pPr>
            <a:r>
              <a:rPr lang="uk-UA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[Fe(H</a:t>
            </a:r>
            <a:r>
              <a:rPr lang="en-US" altLang="en-US" sz="2000" baseline="-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O)</a:t>
            </a:r>
            <a:r>
              <a:rPr lang="en-US" altLang="en-US" sz="2000" baseline="-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3+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[Cr(H</a:t>
            </a:r>
            <a:r>
              <a:rPr lang="en-US" altLang="en-US" sz="2000" baseline="-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O)</a:t>
            </a:r>
            <a:r>
              <a:rPr lang="en-US" altLang="en-US" sz="2000" baseline="-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3+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однакові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(116 і 122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ккал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моль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володіють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приблизно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однаковою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стійкістю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але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перший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лабільний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швидко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обмінює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ліганди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другий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інертнийі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обмінює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ліганди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повільно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0727" algn="just">
              <a:spcBef>
                <a:spcPts val="8"/>
              </a:spcBef>
            </a:pPr>
            <a:r>
              <a:rPr lang="uk-UA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Відмінності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кінетичною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термодинамічною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стійкістю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продемонструвати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прикладі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комплексів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[Co(NH</a:t>
            </a:r>
            <a:r>
              <a:rPr lang="en-US" altLang="en-US" sz="2000" baseline="-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000" baseline="-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3+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]Ni(CN)</a:t>
            </a:r>
            <a:r>
              <a:rPr lang="en-US" altLang="en-US" sz="2000" baseline="-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2–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приведено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константи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рівноваг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37926972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426</TotalTime>
  <Words>554</Words>
  <Application>Microsoft Office PowerPoint</Application>
  <PresentationFormat>Экран (4:3)</PresentationFormat>
  <Paragraphs>99</Paragraphs>
  <Slides>17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Calibri</vt:lpstr>
      <vt:lpstr>Century Gothic</vt:lpstr>
      <vt:lpstr>Noto Sans SC Regular</vt:lpstr>
      <vt:lpstr>Symbol</vt:lpstr>
      <vt:lpstr>Times New Roman</vt:lpstr>
      <vt:lpstr>Wingdings 3</vt:lpstr>
      <vt:lpstr>Легкий дым</vt:lpstr>
      <vt:lpstr>Лекція 8 Тема: Стійкість комплексних сполук</vt:lpstr>
      <vt:lpstr>Руйнування комплексних сполук</vt:lpstr>
      <vt:lpstr>Утворення і дисоціація комплексних сполук</vt:lpstr>
      <vt:lpstr>Константи стійкості і нестійкості  (ступінчасті і загальні)  </vt:lpstr>
      <vt:lpstr>Ступінчаста константа дисоціації</vt:lpstr>
      <vt:lpstr>методом ізомолярних серій (1) методом зсуву рівноваги (2)</vt:lpstr>
      <vt:lpstr>Функція Б'єрума n</vt:lpstr>
      <vt:lpstr>Презентация PowerPoint</vt:lpstr>
      <vt:lpstr>Швидкість реакції комплексоноутворення</vt:lpstr>
      <vt:lpstr>Лабільні та інертні комплекси</vt:lpstr>
      <vt:lpstr>Презентация PowerPoint</vt:lpstr>
      <vt:lpstr>Принцип Таубе</vt:lpstr>
      <vt:lpstr>Презентация PowerPoint</vt:lpstr>
      <vt:lpstr>Презентация PowerPoint</vt:lpstr>
      <vt:lpstr>Приклади інертних комплексів</vt:lpstr>
      <vt:lpstr>Презентация PowerPoint</vt:lpstr>
      <vt:lpstr>Презентация PowerPoint</vt:lpstr>
    </vt:vector>
  </TitlesOfParts>
  <Company>hata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 </cp:lastModifiedBy>
  <cp:revision>28</cp:revision>
  <dcterms:created xsi:type="dcterms:W3CDTF">2016-03-26T00:39:36Z</dcterms:created>
  <dcterms:modified xsi:type="dcterms:W3CDTF">2021-02-20T21:28:15Z</dcterms:modified>
</cp:coreProperties>
</file>