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0" r:id="rId2"/>
    <p:sldId id="290" r:id="rId3"/>
    <p:sldId id="314" r:id="rId4"/>
    <p:sldId id="315" r:id="rId5"/>
    <p:sldId id="318" r:id="rId6"/>
    <p:sldId id="317" r:id="rId7"/>
    <p:sldId id="322" r:id="rId8"/>
    <p:sldId id="333" r:id="rId9"/>
    <p:sldId id="334" r:id="rId10"/>
    <p:sldId id="328" r:id="rId11"/>
    <p:sldId id="311" r:id="rId12"/>
    <p:sldId id="329" r:id="rId13"/>
    <p:sldId id="306" r:id="rId14"/>
    <p:sldId id="327" r:id="rId15"/>
    <p:sldId id="259" r:id="rId16"/>
    <p:sldId id="284" r:id="rId17"/>
    <p:sldId id="310" r:id="rId18"/>
    <p:sldId id="335" r:id="rId19"/>
    <p:sldId id="324" r:id="rId20"/>
    <p:sldId id="313" r:id="rId21"/>
    <p:sldId id="270" r:id="rId22"/>
    <p:sldId id="337" r:id="rId23"/>
    <p:sldId id="295" r:id="rId24"/>
    <p:sldId id="27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66FF"/>
    <a:srgbClr val="0000FF"/>
    <a:srgbClr val="0000CC"/>
    <a:srgbClr val="33CC33"/>
    <a:srgbClr val="0099CC"/>
    <a:srgbClr val="FF3300"/>
    <a:srgbClr val="00CCFF"/>
    <a:srgbClr val="008000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gif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hyperlink" Target="https://uk.wikipedia.org/wiki/%D0%A1%D1%82%D0%B0%D0%BD%D0%B4%D0%B0%D1%80%D1%82%D0%B8%D0%B7%D0%B0%D1%86%D1%96%D1%8F" TargetMode="External"/><Relationship Id="rId7" Type="http://schemas.openxmlformats.org/officeDocument/2006/relationships/image" Target="../media/image5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gif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gif"/><Relationship Id="rId5" Type="http://schemas.openxmlformats.org/officeDocument/2006/relationships/image" Target="../media/image60.gif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62.jpeg"/><Relationship Id="rId7" Type="http://schemas.openxmlformats.org/officeDocument/2006/relationships/image" Target="../media/image66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gif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7" Type="http://schemas.openxmlformats.org/officeDocument/2006/relationships/image" Target="../media/image74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gif"/><Relationship Id="rId5" Type="http://schemas.openxmlformats.org/officeDocument/2006/relationships/image" Target="../media/image72.gif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0_a6b46_150316e9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4572000" y="5371474"/>
            <a:ext cx="42839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23925" algn="l"/>
              </a:tabLst>
            </a:pP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 1</a:t>
            </a:r>
            <a:endParaRPr lang="ru-RU" sz="2800" b="1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556792"/>
            <a:ext cx="8604448" cy="11079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latin typeface="Gabriola" panose="04040605051002020D02" pitchFamily="82" charset="0"/>
              </a:rPr>
              <a:t>Система </a:t>
            </a:r>
            <a:r>
              <a:rPr lang="ru-RU" sz="6600" dirty="0" err="1" smtClean="0">
                <a:latin typeface="Gabriola" panose="04040605051002020D02" pitchFamily="82" charset="0"/>
              </a:rPr>
              <a:t>стандартизації</a:t>
            </a:r>
            <a:endParaRPr lang="en-US" sz="6600" dirty="0">
              <a:latin typeface="Gabriola" panose="04040605051002020D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0_a6b46_150316e9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16632"/>
            <a:ext cx="6021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Основні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функції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стандартизації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32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51520" y="836712"/>
            <a:ext cx="0" cy="57606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COMP1\Desktop\15s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80728"/>
            <a:ext cx="432048" cy="216024"/>
          </a:xfrm>
          <a:prstGeom prst="rect">
            <a:avLst/>
          </a:prstGeom>
          <a:noFill/>
        </p:spPr>
      </p:pic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683568" y="980728"/>
            <a:ext cx="7488832" cy="360040"/>
          </a:xfrm>
          <a:prstGeom prst="snip2DiagRect">
            <a:avLst/>
          </a:prstGeom>
          <a:solidFill>
            <a:srgbClr val="00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с двумя вырезанными противолежащими углами 11"/>
          <p:cNvSpPr/>
          <p:nvPr/>
        </p:nvSpPr>
        <p:spPr>
          <a:xfrm>
            <a:off x="683568" y="1556792"/>
            <a:ext cx="8136904" cy="360040"/>
          </a:xfrm>
          <a:prstGeom prst="snip2DiagRect">
            <a:avLst/>
          </a:prstGeom>
          <a:solidFill>
            <a:srgbClr val="00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с двумя вырезанными противолежащими углами 12"/>
          <p:cNvSpPr/>
          <p:nvPr/>
        </p:nvSpPr>
        <p:spPr>
          <a:xfrm>
            <a:off x="683568" y="2132856"/>
            <a:ext cx="8136904" cy="360040"/>
          </a:xfrm>
          <a:prstGeom prst="snip2DiagRect">
            <a:avLst/>
          </a:prstGeom>
          <a:solidFill>
            <a:srgbClr val="00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с двумя вырезанными противолежащими углами 13"/>
          <p:cNvSpPr/>
          <p:nvPr/>
        </p:nvSpPr>
        <p:spPr>
          <a:xfrm>
            <a:off x="683568" y="2708920"/>
            <a:ext cx="8136904" cy="360040"/>
          </a:xfrm>
          <a:prstGeom prst="snip2DiagRect">
            <a:avLst/>
          </a:prstGeom>
          <a:solidFill>
            <a:srgbClr val="00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с двумя вырезанными противолежащими углами 14"/>
          <p:cNvSpPr/>
          <p:nvPr/>
        </p:nvSpPr>
        <p:spPr>
          <a:xfrm>
            <a:off x="683568" y="3284984"/>
            <a:ext cx="8136904" cy="360040"/>
          </a:xfrm>
          <a:prstGeom prst="snip2DiagRect">
            <a:avLst/>
          </a:prstGeom>
          <a:solidFill>
            <a:srgbClr val="00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с двумя вырезанными противолежащими углами 15"/>
          <p:cNvSpPr/>
          <p:nvPr/>
        </p:nvSpPr>
        <p:spPr>
          <a:xfrm>
            <a:off x="683568" y="3861048"/>
            <a:ext cx="8136904" cy="360040"/>
          </a:xfrm>
          <a:prstGeom prst="snip2DiagRect">
            <a:avLst/>
          </a:prstGeom>
          <a:solidFill>
            <a:srgbClr val="00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с двумя вырезанными противолежащими углами 16"/>
          <p:cNvSpPr/>
          <p:nvPr/>
        </p:nvSpPr>
        <p:spPr>
          <a:xfrm>
            <a:off x="683568" y="4437112"/>
            <a:ext cx="8136904" cy="360040"/>
          </a:xfrm>
          <a:prstGeom prst="snip2DiagRect">
            <a:avLst/>
          </a:prstGeom>
          <a:solidFill>
            <a:srgbClr val="00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с двумя вырезанными противолежащими углами 17"/>
          <p:cNvSpPr/>
          <p:nvPr/>
        </p:nvSpPr>
        <p:spPr>
          <a:xfrm>
            <a:off x="683568" y="5589240"/>
            <a:ext cx="8136904" cy="360040"/>
          </a:xfrm>
          <a:prstGeom prst="snip2DiagRect">
            <a:avLst/>
          </a:prstGeom>
          <a:solidFill>
            <a:srgbClr val="00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с двумя вырезанными противолежащими углами 18"/>
          <p:cNvSpPr/>
          <p:nvPr/>
        </p:nvSpPr>
        <p:spPr>
          <a:xfrm>
            <a:off x="683568" y="5013176"/>
            <a:ext cx="8136904" cy="360040"/>
          </a:xfrm>
          <a:prstGeom prst="snip2DiagRect">
            <a:avLst/>
          </a:prstGeom>
          <a:solidFill>
            <a:srgbClr val="00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с двумя вырезанными противолежащими углами 19"/>
          <p:cNvSpPr/>
          <p:nvPr/>
        </p:nvSpPr>
        <p:spPr>
          <a:xfrm>
            <a:off x="683568" y="6165304"/>
            <a:ext cx="8136904" cy="360040"/>
          </a:xfrm>
          <a:prstGeom prst="snip2DiagRect">
            <a:avLst/>
          </a:prstGeom>
          <a:solidFill>
            <a:srgbClr val="00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83568" y="836712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цивілізуюча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275856" y="908720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гармонізація документів, методів та засобів якості життя із світовими аналогами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83568" y="1412776"/>
            <a:ext cx="2592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інформаційна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275856" y="1556792"/>
            <a:ext cx="55446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інформатизація з використанням уніфікованих методів та засобів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" descr="C:\Users\COMP1\Desktop\15s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432048" cy="216024"/>
          </a:xfrm>
          <a:prstGeom prst="rect">
            <a:avLst/>
          </a:prstGeom>
          <a:noFill/>
        </p:spPr>
      </p:pic>
      <p:pic>
        <p:nvPicPr>
          <p:cNvPr id="28" name="Picture 2" descr="C:\Users\COMP1\Desktop\15s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04864"/>
            <a:ext cx="432048" cy="216024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/>
        </p:nvSpPr>
        <p:spPr>
          <a:xfrm>
            <a:off x="683568" y="1988840"/>
            <a:ext cx="2592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документуюча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75856" y="2132856"/>
            <a:ext cx="2376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документація процесів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83568" y="2564904"/>
            <a:ext cx="3672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ресурсозберігаюча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923928" y="2708920"/>
            <a:ext cx="49685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раціональне та економне використання ресурсів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83568" y="3212976"/>
            <a:ext cx="2736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соціокультурна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275856" y="3284984"/>
            <a:ext cx="49685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досягнення сумісності та взаємозамінності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" descr="C:\Users\COMP1\Desktop\117533429_4111845_0_af57f_83593e91_orig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416" y="260648"/>
            <a:ext cx="576064" cy="1152128"/>
          </a:xfrm>
          <a:prstGeom prst="rect">
            <a:avLst/>
          </a:prstGeom>
          <a:noFill/>
        </p:spPr>
      </p:pic>
      <p:pic>
        <p:nvPicPr>
          <p:cNvPr id="37" name="Picture 2" descr="C:\Users\COMP1\Desktop\15s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780928"/>
            <a:ext cx="432048" cy="216024"/>
          </a:xfrm>
          <a:prstGeom prst="rect">
            <a:avLst/>
          </a:prstGeom>
          <a:noFill/>
        </p:spPr>
      </p:pic>
      <p:pic>
        <p:nvPicPr>
          <p:cNvPr id="38" name="Picture 2" descr="C:\Users\COMP1\Desktop\15s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84984"/>
            <a:ext cx="432048" cy="216024"/>
          </a:xfrm>
          <a:prstGeom prst="rect">
            <a:avLst/>
          </a:prstGeom>
          <a:noFill/>
        </p:spPr>
      </p:pic>
      <p:pic>
        <p:nvPicPr>
          <p:cNvPr id="39" name="Picture 2" descr="C:\Users\COMP1\Desktop\15s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861048"/>
            <a:ext cx="432048" cy="216024"/>
          </a:xfrm>
          <a:prstGeom prst="rect">
            <a:avLst/>
          </a:prstGeom>
          <a:noFill/>
        </p:spPr>
      </p:pic>
      <p:pic>
        <p:nvPicPr>
          <p:cNvPr id="40" name="Picture 2" descr="C:\Users\COMP1\Desktop\15s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509120"/>
            <a:ext cx="432048" cy="216024"/>
          </a:xfrm>
          <a:prstGeom prst="rect">
            <a:avLst/>
          </a:prstGeom>
          <a:noFill/>
        </p:spPr>
      </p:pic>
      <p:pic>
        <p:nvPicPr>
          <p:cNvPr id="41" name="Picture 2" descr="C:\Users\COMP1\Desktop\15s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085184"/>
            <a:ext cx="432048" cy="216024"/>
          </a:xfrm>
          <a:prstGeom prst="rect">
            <a:avLst/>
          </a:prstGeom>
          <a:noFill/>
        </p:spPr>
      </p:pic>
      <p:pic>
        <p:nvPicPr>
          <p:cNvPr id="42" name="Picture 2" descr="C:\Users\COMP1\Desktop\15s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661248"/>
            <a:ext cx="432048" cy="216024"/>
          </a:xfrm>
          <a:prstGeom prst="rect">
            <a:avLst/>
          </a:prstGeom>
          <a:noFill/>
        </p:spPr>
      </p:pic>
      <p:pic>
        <p:nvPicPr>
          <p:cNvPr id="43" name="Picture 2" descr="C:\Users\COMP1\Desktop\15s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237312"/>
            <a:ext cx="432048" cy="216024"/>
          </a:xfrm>
          <a:prstGeom prst="rect">
            <a:avLst/>
          </a:prstGeom>
          <a:noFill/>
        </p:spPr>
      </p:pic>
      <p:sp>
        <p:nvSpPr>
          <p:cNvPr id="45" name="Прямоугольник 44"/>
          <p:cNvSpPr/>
          <p:nvPr/>
        </p:nvSpPr>
        <p:spPr>
          <a:xfrm>
            <a:off x="683568" y="3789040"/>
            <a:ext cx="2736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комунікативна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755576" y="4365104"/>
            <a:ext cx="2736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охоронна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83568" y="4941168"/>
            <a:ext cx="2736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нормативна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683568" y="5517232"/>
            <a:ext cx="2736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регулятивна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683568" y="6093296"/>
            <a:ext cx="1944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соціальна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275856" y="3861048"/>
            <a:ext cx="49685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1400" b="1" dirty="0" err="1" smtClean="0">
                <a:latin typeface="Times New Roman" pitchFamily="18" charset="0"/>
                <a:cs typeface="Times New Roman" pitchFamily="18" charset="0"/>
              </a:rPr>
              <a:t>нормалазація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 соціальних методів та засобів </a:t>
            </a:r>
            <a:r>
              <a:rPr lang="uk-UA" sz="1400" b="1" dirty="0" err="1" smtClean="0">
                <a:latin typeface="Times New Roman" pitchFamily="18" charset="0"/>
                <a:cs typeface="Times New Roman" pitchFamily="18" charset="0"/>
              </a:rPr>
              <a:t>зв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400" b="1" dirty="0" err="1" smtClean="0">
                <a:latin typeface="Times New Roman" pitchFamily="18" charset="0"/>
                <a:cs typeface="Times New Roman" pitchFamily="18" charset="0"/>
              </a:rPr>
              <a:t>язків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275856" y="4437112"/>
            <a:ext cx="3168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забезпечення екобезпеки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3275856" y="5013176"/>
            <a:ext cx="49685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формування вимог до продукції, процесів, послуг, методів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3275856" y="5517232"/>
            <a:ext cx="5688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вплив на ринок товарів та послуг: усунення технічних бар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400" b="1" dirty="0" err="1" smtClean="0">
                <a:latin typeface="Times New Roman" pitchFamily="18" charset="0"/>
                <a:cs typeface="Times New Roman" pitchFamily="18" charset="0"/>
              </a:rPr>
              <a:t>єрів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 в торгівлі, захист вітчизняного виробника та споживача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3275856" y="6093296"/>
            <a:ext cx="5616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забезпечення безпеки товарів, процесів, послуг; забезпечення </a:t>
            </a:r>
            <a:r>
              <a:rPr lang="uk-UA" sz="1400" b="1" dirty="0" err="1" smtClean="0">
                <a:latin typeface="Times New Roman" pitchFamily="18" charset="0"/>
                <a:cs typeface="Times New Roman" pitchFamily="18" charset="0"/>
              </a:rPr>
              <a:t>яко-сті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 товарів та послуг; захист прав споживача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0_a6b46_150316e9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Users\COMP1\Desktop\image0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856984" cy="648072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699792" y="404664"/>
            <a:ext cx="3600400" cy="72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059832" y="260648"/>
            <a:ext cx="2952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Держстандарт</a:t>
            </a:r>
            <a:endParaRPr lang="ru-RU" sz="32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Укра</a:t>
            </a:r>
            <a:r>
              <a:rPr lang="uk-UA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ї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 </a:t>
            </a:r>
            <a:endParaRPr lang="ru-RU" sz="3200" dirty="0"/>
          </a:p>
        </p:txBody>
      </p:sp>
      <p:pic>
        <p:nvPicPr>
          <p:cNvPr id="11" name="Picture 82" descr="1-866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95536" y="1700808"/>
            <a:ext cx="25529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2" descr="1-866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635896" y="1700808"/>
            <a:ext cx="25529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2" descr="1-866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516216" y="1700808"/>
            <a:ext cx="25529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Прямая соединительная линия 28"/>
          <p:cNvCxnSpPr/>
          <p:nvPr/>
        </p:nvCxnSpPr>
        <p:spPr>
          <a:xfrm>
            <a:off x="899592" y="2780928"/>
            <a:ext cx="0" cy="35283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V="1">
            <a:off x="971600" y="3356992"/>
            <a:ext cx="504056" cy="83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V="1">
            <a:off x="971600" y="4077072"/>
            <a:ext cx="504056" cy="83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V="1">
            <a:off x="971600" y="4797152"/>
            <a:ext cx="504056" cy="83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V="1">
            <a:off x="971600" y="5517232"/>
            <a:ext cx="504056" cy="83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971600" y="6309320"/>
            <a:ext cx="504056" cy="83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82" descr="1-866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55576" y="4653136"/>
            <a:ext cx="255290" cy="276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" name="Picture 82" descr="1-866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55576" y="3212976"/>
            <a:ext cx="255290" cy="276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" name="Picture 82" descr="1-866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55576" y="5373216"/>
            <a:ext cx="255290" cy="276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9" name="Picture 82" descr="1-866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55576" y="3933056"/>
            <a:ext cx="255290" cy="276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" name="Picture 82" descr="1-866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55576" y="6165304"/>
            <a:ext cx="255290" cy="276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32" name="Прямая соединительная линия 31"/>
          <p:cNvCxnSpPr/>
          <p:nvPr/>
        </p:nvCxnSpPr>
        <p:spPr>
          <a:xfrm>
            <a:off x="1475656" y="1340768"/>
            <a:ext cx="61206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1475656" y="1340768"/>
            <a:ext cx="0" cy="2796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4572000" y="1340768"/>
            <a:ext cx="0" cy="2796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7596336" y="1340768"/>
            <a:ext cx="0" cy="2796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C:\Users\COMP1\Desktop\Новая папка\3086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188640"/>
            <a:ext cx="1287016" cy="1287016"/>
          </a:xfrm>
          <a:prstGeom prst="rect">
            <a:avLst/>
          </a:prstGeom>
          <a:noFill/>
        </p:spPr>
      </p:pic>
      <p:pic>
        <p:nvPicPr>
          <p:cNvPr id="1031" name="Picture 7" descr="C:\Users\COMP1\Desktop\Новая папка\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60648"/>
            <a:ext cx="1584176" cy="1087321"/>
          </a:xfrm>
          <a:prstGeom prst="rect">
            <a:avLst/>
          </a:prstGeom>
          <a:noFill/>
        </p:spPr>
      </p:pic>
      <p:pic>
        <p:nvPicPr>
          <p:cNvPr id="3074" name="Picture 2" descr="E:\ПРИКРАШАЛОЧКИИ\ligne_2_004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702152" y="4683224"/>
            <a:ext cx="3744416" cy="2278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0_a6b46_150316e9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C:\Users\COMP1\Desktop\image002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8712968" cy="648072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619672" y="260648"/>
            <a:ext cx="583264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619672" y="188640"/>
            <a:ext cx="6021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Держспоживстандарт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Укра</a:t>
            </a:r>
            <a:r>
              <a:rPr lang="uk-UA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ї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 </a:t>
            </a:r>
            <a:endParaRPr lang="ru-RU" sz="3200" dirty="0"/>
          </a:p>
        </p:txBody>
      </p:sp>
      <p:pic>
        <p:nvPicPr>
          <p:cNvPr id="1029" name="Picture 5" descr="C:\Users\COMP1\Desktop\bullet_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4" y="2348882"/>
            <a:ext cx="144016" cy="144016"/>
          </a:xfrm>
          <a:prstGeom prst="rect">
            <a:avLst/>
          </a:prstGeom>
          <a:noFill/>
        </p:spPr>
      </p:pic>
      <p:pic>
        <p:nvPicPr>
          <p:cNvPr id="19" name="Picture 5" descr="C:\Users\COMP1\Desktop\bullet_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3068961"/>
            <a:ext cx="144016" cy="144016"/>
          </a:xfrm>
          <a:prstGeom prst="rect">
            <a:avLst/>
          </a:prstGeom>
          <a:noFill/>
        </p:spPr>
      </p:pic>
      <p:pic>
        <p:nvPicPr>
          <p:cNvPr id="20" name="Picture 5" descr="C:\Users\COMP1\Desktop\bullet_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3861049"/>
            <a:ext cx="144016" cy="144016"/>
          </a:xfrm>
          <a:prstGeom prst="rect">
            <a:avLst/>
          </a:prstGeom>
          <a:noFill/>
        </p:spPr>
      </p:pic>
      <p:pic>
        <p:nvPicPr>
          <p:cNvPr id="21" name="Picture 5" descr="C:\Users\COMP1\Desktop\bullet_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7" y="5013177"/>
            <a:ext cx="144016" cy="144016"/>
          </a:xfrm>
          <a:prstGeom prst="rect">
            <a:avLst/>
          </a:prstGeom>
          <a:noFill/>
        </p:spPr>
      </p:pic>
      <p:pic>
        <p:nvPicPr>
          <p:cNvPr id="22" name="Picture 5" descr="C:\Users\COMP1\Desktop\bullet_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7" y="2348881"/>
            <a:ext cx="144016" cy="144016"/>
          </a:xfrm>
          <a:prstGeom prst="rect">
            <a:avLst/>
          </a:prstGeom>
          <a:noFill/>
        </p:spPr>
      </p:pic>
      <p:pic>
        <p:nvPicPr>
          <p:cNvPr id="23" name="Picture 5" descr="C:\Users\COMP1\Desktop\bullet_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7" y="3861049"/>
            <a:ext cx="144016" cy="144016"/>
          </a:xfrm>
          <a:prstGeom prst="rect">
            <a:avLst/>
          </a:prstGeom>
          <a:noFill/>
        </p:spPr>
      </p:pic>
      <p:pic>
        <p:nvPicPr>
          <p:cNvPr id="24" name="Picture 5" descr="C:\Users\COMP1\Desktop\bullet_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9" y="2348881"/>
            <a:ext cx="144016" cy="144016"/>
          </a:xfrm>
          <a:prstGeom prst="rect">
            <a:avLst/>
          </a:prstGeom>
          <a:noFill/>
        </p:spPr>
      </p:pic>
      <p:pic>
        <p:nvPicPr>
          <p:cNvPr id="25" name="Picture 5" descr="C:\Users\COMP1\Desktop\bullet_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3" y="3573017"/>
            <a:ext cx="144016" cy="144016"/>
          </a:xfrm>
          <a:prstGeom prst="rect">
            <a:avLst/>
          </a:prstGeom>
          <a:noFill/>
        </p:spPr>
      </p:pic>
      <p:pic>
        <p:nvPicPr>
          <p:cNvPr id="26" name="Picture 5" descr="C:\Users\COMP1\Desktop\bullet_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3" y="4365105"/>
            <a:ext cx="144016" cy="144016"/>
          </a:xfrm>
          <a:prstGeom prst="rect">
            <a:avLst/>
          </a:prstGeom>
          <a:noFill/>
        </p:spPr>
      </p:pic>
      <p:pic>
        <p:nvPicPr>
          <p:cNvPr id="27" name="Picture 5" descr="C:\Users\COMP1\Desktop\bullet_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5" y="5877273"/>
            <a:ext cx="144016" cy="144016"/>
          </a:xfrm>
          <a:prstGeom prst="rect">
            <a:avLst/>
          </a:prstGeom>
          <a:noFill/>
        </p:spPr>
      </p:pic>
      <p:pic>
        <p:nvPicPr>
          <p:cNvPr id="1030" name="Picture 6" descr="C:\Users\COMP1\Desktop\triangle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556792"/>
            <a:ext cx="276225" cy="276225"/>
          </a:xfrm>
          <a:prstGeom prst="rect">
            <a:avLst/>
          </a:prstGeom>
          <a:noFill/>
        </p:spPr>
      </p:pic>
      <p:pic>
        <p:nvPicPr>
          <p:cNvPr id="1031" name="Picture 7" descr="C:\Users\COMP1\Desktop\triangle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1556792"/>
            <a:ext cx="276225" cy="276225"/>
          </a:xfrm>
          <a:prstGeom prst="rect">
            <a:avLst/>
          </a:prstGeom>
          <a:noFill/>
        </p:spPr>
      </p:pic>
      <p:pic>
        <p:nvPicPr>
          <p:cNvPr id="1032" name="Picture 8" descr="C:\Users\COMP1\Desktop\triangle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556792"/>
            <a:ext cx="276225" cy="276225"/>
          </a:xfrm>
          <a:prstGeom prst="rect">
            <a:avLst/>
          </a:prstGeom>
          <a:noFill/>
        </p:spPr>
      </p:pic>
      <p:pic>
        <p:nvPicPr>
          <p:cNvPr id="1033" name="Picture 9" descr="C:\Users\COMP1\Desktop\triangle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1556792"/>
            <a:ext cx="276225" cy="276225"/>
          </a:xfrm>
          <a:prstGeom prst="rect">
            <a:avLst/>
          </a:prstGeom>
          <a:noFill/>
        </p:spPr>
      </p:pic>
      <p:pic>
        <p:nvPicPr>
          <p:cNvPr id="1034" name="Picture 10" descr="C:\Users\COMP1\Desktop\72033114_6df80f8b41b570e231e036f3f24c558c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4869160"/>
            <a:ext cx="2076822" cy="1695822"/>
          </a:xfrm>
          <a:prstGeom prst="rect">
            <a:avLst/>
          </a:prstGeom>
          <a:noFill/>
        </p:spPr>
      </p:pic>
      <p:pic>
        <p:nvPicPr>
          <p:cNvPr id="1026" name="Picture 2" descr="C:\Users\COMP1\Desktop\Новая папка\image0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5589240"/>
            <a:ext cx="1008112" cy="1050368"/>
          </a:xfrm>
          <a:prstGeom prst="rect">
            <a:avLst/>
          </a:prstGeom>
          <a:noFill/>
        </p:spPr>
      </p:pic>
      <p:pic>
        <p:nvPicPr>
          <p:cNvPr id="2" name="Picture 3" descr="C:\Users\COMP1\Desktop\Новая папка\image0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28384" y="260648"/>
            <a:ext cx="936104" cy="969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0_a6b46_150316e9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16632"/>
            <a:ext cx="6021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Системи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стандарт</a:t>
            </a:r>
            <a:r>
              <a:rPr lang="uk-UA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620688"/>
            <a:ext cx="885698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Загально-технічні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організаційно-методичні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як правило, об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’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єднують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комплекси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стандартів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нормативного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забезпе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чення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певній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галузі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Їх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дає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можливість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спростити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розробку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конструю</a:t>
            </a:r>
            <a:r>
              <a:rPr lang="uk-UA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ння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підготовку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виробництва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нових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виробів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ско-ротити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виробничі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цикли,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здешевити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поруч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тим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підвищити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якість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вдосконаленої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продукції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Пода-льший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розвиток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стандартизації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веде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великих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комплексів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охоплюють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</a:t>
            </a:r>
            <a:r>
              <a:rPr lang="uk-UA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                                        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лі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галузі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 часто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такі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комплекси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ста-                                    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ють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міжгалузевими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3200" dirty="0"/>
          </a:p>
        </p:txBody>
      </p:sp>
      <p:pic>
        <p:nvPicPr>
          <p:cNvPr id="6" name="Picture 5" descr="C:\Users\COMP1\Desktop\4_thumbs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5085184"/>
            <a:ext cx="2016223" cy="15966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0_a6b46_150316e9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6" descr="9438825-set-of-sale-in-the-form-of-arrows-of-indexes-with-an-inscription"/>
          <p:cNvPicPr>
            <a:picLocks noChangeAspect="1" noChangeArrowheads="1"/>
          </p:cNvPicPr>
          <p:nvPr/>
        </p:nvPicPr>
        <p:blipFill>
          <a:blip r:embed="rId3" cstate="print"/>
          <a:srcRect l="8324" r="1125" b="6914"/>
          <a:stretch>
            <a:fillRect/>
          </a:stretch>
        </p:blipFill>
        <p:spPr bwMode="auto">
          <a:xfrm>
            <a:off x="251520" y="260648"/>
            <a:ext cx="8640960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79512" y="188640"/>
            <a:ext cx="6021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Види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стандарт</a:t>
            </a:r>
            <a:r>
              <a:rPr lang="uk-UA" sz="32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изації</a:t>
            </a:r>
            <a:r>
              <a:rPr lang="uk-UA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 рівнем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 rot="20985801">
            <a:off x="1726887" y="2021579"/>
            <a:ext cx="1224136" cy="505871"/>
          </a:xfrm>
          <a:prstGeom prst="rect">
            <a:avLst/>
          </a:prstGeom>
          <a:solidFill>
            <a:srgbClr val="00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20985801">
            <a:off x="1798895" y="3749771"/>
            <a:ext cx="1224136" cy="50587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20985801">
            <a:off x="1726475" y="5617390"/>
            <a:ext cx="1275783" cy="505871"/>
          </a:xfrm>
          <a:prstGeom prst="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91880" y="1124744"/>
            <a:ext cx="5400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i="1" dirty="0" err="1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Міжнародна</a:t>
            </a: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стандартизація</a:t>
            </a:r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про-водиться</a:t>
            </a:r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міжнародному</a:t>
            </a:r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рівні</a:t>
            </a:r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участь у </a:t>
            </a:r>
            <a:r>
              <a:rPr lang="ru-RU" sz="20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ній</a:t>
            </a:r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відкрита</a:t>
            </a:r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</a:t>
            </a:r>
            <a:r>
              <a:rPr lang="ru-RU" sz="20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відповідних</a:t>
            </a:r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органів</a:t>
            </a:r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усіх</a:t>
            </a:r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країн</a:t>
            </a:r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19872" y="2780928"/>
            <a:ext cx="525658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i="1" dirty="0" err="1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Регіональна</a:t>
            </a: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стандартизація</a:t>
            </a: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провово-диться</a:t>
            </a:r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відповідному</a:t>
            </a:r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регіональному</a:t>
            </a:r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рівні</a:t>
            </a:r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участь у </a:t>
            </a:r>
            <a:r>
              <a:rPr lang="ru-RU" sz="20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ній</a:t>
            </a:r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відкрита</a:t>
            </a:r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</a:t>
            </a:r>
            <a:r>
              <a:rPr lang="ru-RU" sz="20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відповідних</a:t>
            </a:r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органів</a:t>
            </a:r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країн</a:t>
            </a:r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певного</a:t>
            </a:r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географічного</a:t>
            </a:r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або</a:t>
            </a:r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економічного</a:t>
            </a:r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простору).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91880" y="4941168"/>
            <a:ext cx="54726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i="1" dirty="0" err="1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Національна</a:t>
            </a: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стандартизація</a:t>
            </a: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прово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 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диться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рівні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однієї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країни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COMP1\Desktop\strelka-animatsionnaya-kartinka-017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728145">
            <a:off x="2038924" y="5302285"/>
            <a:ext cx="581025" cy="1185248"/>
          </a:xfrm>
          <a:prstGeom prst="rect">
            <a:avLst/>
          </a:prstGeom>
          <a:noFill/>
        </p:spPr>
      </p:pic>
      <p:pic>
        <p:nvPicPr>
          <p:cNvPr id="2" name="Picture 3" descr="C:\Users\COMP1\Desktop\strelka-animatsionnaya-kartinka-017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898951">
            <a:off x="1958876" y="1525900"/>
            <a:ext cx="581025" cy="1478761"/>
          </a:xfrm>
          <a:prstGeom prst="rect">
            <a:avLst/>
          </a:prstGeom>
          <a:solidFill>
            <a:srgbClr val="0099CC"/>
          </a:solidFill>
        </p:spPr>
      </p:pic>
      <p:pic>
        <p:nvPicPr>
          <p:cNvPr id="16" name="Picture 4" descr="C:\Users\COMP1\Desktop\strelka-animatsionnaya-kartinka-0186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782658">
            <a:off x="2007310" y="3388077"/>
            <a:ext cx="581025" cy="1384735"/>
          </a:xfrm>
          <a:prstGeom prst="rect">
            <a:avLst/>
          </a:prstGeom>
          <a:solidFill>
            <a:srgbClr val="FF3300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0_a6b46_150316e9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Users\COMP1\Desktop\image0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059832" y="404664"/>
            <a:ext cx="3384376" cy="6480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404664"/>
            <a:ext cx="3312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Види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стандарт</a:t>
            </a:r>
            <a:r>
              <a:rPr lang="uk-UA" sz="32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ів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3200" dirty="0"/>
          </a:p>
        </p:txBody>
      </p:sp>
      <p:pic>
        <p:nvPicPr>
          <p:cNvPr id="2" name="Picture 3" descr="C:\Users\COMP1\Desktop\Новая папка\DST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5157192"/>
            <a:ext cx="2232249" cy="1420019"/>
          </a:xfrm>
          <a:prstGeom prst="rect">
            <a:avLst/>
          </a:prstGeom>
          <a:noFill/>
        </p:spPr>
      </p:pic>
      <p:pic>
        <p:nvPicPr>
          <p:cNvPr id="8" name="Picture 3" descr="C:\Users\COMP1\Desktop\Новая папка (4)\smiley_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700808"/>
            <a:ext cx="144016" cy="144016"/>
          </a:xfrm>
          <a:prstGeom prst="rect">
            <a:avLst/>
          </a:prstGeom>
          <a:noFill/>
        </p:spPr>
      </p:pic>
      <p:pic>
        <p:nvPicPr>
          <p:cNvPr id="11" name="Picture 3" descr="C:\Users\COMP1\Desktop\Новая папка (4)\smiley_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1700808"/>
            <a:ext cx="144016" cy="144016"/>
          </a:xfrm>
          <a:prstGeom prst="rect">
            <a:avLst/>
          </a:prstGeom>
          <a:noFill/>
        </p:spPr>
      </p:pic>
      <p:pic>
        <p:nvPicPr>
          <p:cNvPr id="12" name="Picture 3" descr="C:\Users\COMP1\Desktop\Новая папка (4)\smiley_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700808"/>
            <a:ext cx="144016" cy="144016"/>
          </a:xfrm>
          <a:prstGeom prst="rect">
            <a:avLst/>
          </a:prstGeom>
          <a:noFill/>
        </p:spPr>
      </p:pic>
      <p:pic>
        <p:nvPicPr>
          <p:cNvPr id="13" name="Picture 3" descr="C:\Users\COMP1\Desktop\Новая папка (4)\smiley_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1700808"/>
            <a:ext cx="144016" cy="144016"/>
          </a:xfrm>
          <a:prstGeom prst="rect">
            <a:avLst/>
          </a:prstGeom>
          <a:noFill/>
        </p:spPr>
      </p:pic>
      <p:pic>
        <p:nvPicPr>
          <p:cNvPr id="14" name="Picture 3" descr="C:\Users\COMP1\Desktop\Новая папка (4)\smiley_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852936"/>
            <a:ext cx="144016" cy="144016"/>
          </a:xfrm>
          <a:prstGeom prst="rect">
            <a:avLst/>
          </a:prstGeom>
          <a:noFill/>
        </p:spPr>
      </p:pic>
      <p:pic>
        <p:nvPicPr>
          <p:cNvPr id="15" name="Picture 3" descr="C:\Users\COMP1\Desktop\Новая папка (4)\smiley_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645024"/>
            <a:ext cx="144016" cy="144016"/>
          </a:xfrm>
          <a:prstGeom prst="rect">
            <a:avLst/>
          </a:prstGeom>
          <a:noFill/>
        </p:spPr>
      </p:pic>
      <p:pic>
        <p:nvPicPr>
          <p:cNvPr id="16" name="Picture 3" descr="C:\Users\COMP1\Desktop\Новая папка (4)\smiley_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437112"/>
            <a:ext cx="144016" cy="144016"/>
          </a:xfrm>
          <a:prstGeom prst="rect">
            <a:avLst/>
          </a:prstGeom>
          <a:noFill/>
        </p:spPr>
      </p:pic>
      <p:pic>
        <p:nvPicPr>
          <p:cNvPr id="17" name="Picture 3" descr="C:\Users\COMP1\Desktop\Новая папка (4)\smiley_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2852936"/>
            <a:ext cx="144016" cy="144016"/>
          </a:xfrm>
          <a:prstGeom prst="rect">
            <a:avLst/>
          </a:prstGeom>
          <a:noFill/>
        </p:spPr>
      </p:pic>
      <p:pic>
        <p:nvPicPr>
          <p:cNvPr id="18" name="Picture 3" descr="C:\Users\COMP1\Desktop\Новая папка (4)\smiley_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3645024"/>
            <a:ext cx="144016" cy="144016"/>
          </a:xfrm>
          <a:prstGeom prst="rect">
            <a:avLst/>
          </a:prstGeom>
          <a:noFill/>
        </p:spPr>
      </p:pic>
      <p:pic>
        <p:nvPicPr>
          <p:cNvPr id="19" name="Picture 3" descr="C:\Users\COMP1\Desktop\Новая папка (4)\smiley_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4365104"/>
            <a:ext cx="144016" cy="144016"/>
          </a:xfrm>
          <a:prstGeom prst="rect">
            <a:avLst/>
          </a:prstGeom>
          <a:noFill/>
        </p:spPr>
      </p:pic>
      <p:pic>
        <p:nvPicPr>
          <p:cNvPr id="20" name="Picture 3" descr="C:\Users\COMP1\Desktop\Новая папка (4)\smiley_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5157192"/>
            <a:ext cx="144016" cy="144016"/>
          </a:xfrm>
          <a:prstGeom prst="rect">
            <a:avLst/>
          </a:prstGeom>
          <a:noFill/>
        </p:spPr>
      </p:pic>
      <p:pic>
        <p:nvPicPr>
          <p:cNvPr id="21" name="Picture 3" descr="C:\Users\COMP1\Desktop\Новая папка (4)\smiley_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2852936"/>
            <a:ext cx="144016" cy="144016"/>
          </a:xfrm>
          <a:prstGeom prst="rect">
            <a:avLst/>
          </a:prstGeom>
          <a:noFill/>
        </p:spPr>
      </p:pic>
      <p:pic>
        <p:nvPicPr>
          <p:cNvPr id="22" name="Picture 3" descr="C:\Users\COMP1\Desktop\Новая папка (4)\smiley_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3573016"/>
            <a:ext cx="144016" cy="144016"/>
          </a:xfrm>
          <a:prstGeom prst="rect">
            <a:avLst/>
          </a:prstGeom>
          <a:noFill/>
        </p:spPr>
      </p:pic>
      <p:pic>
        <p:nvPicPr>
          <p:cNvPr id="23" name="Picture 3" descr="C:\Users\COMP1\Desktop\Новая папка (4)\smiley_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4365104"/>
            <a:ext cx="144016" cy="144016"/>
          </a:xfrm>
          <a:prstGeom prst="rect">
            <a:avLst/>
          </a:prstGeom>
          <a:noFill/>
        </p:spPr>
      </p:pic>
      <p:pic>
        <p:nvPicPr>
          <p:cNvPr id="24" name="Picture 3" descr="C:\Users\COMP1\Desktop\Новая папка (4)\smiley_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5229200"/>
            <a:ext cx="144016" cy="144016"/>
          </a:xfrm>
          <a:prstGeom prst="rect">
            <a:avLst/>
          </a:prstGeom>
          <a:noFill/>
        </p:spPr>
      </p:pic>
      <p:pic>
        <p:nvPicPr>
          <p:cNvPr id="25" name="Picture 3" descr="C:\Users\COMP1\Desktop\Новая папка (4)\smiley_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5949280"/>
            <a:ext cx="144016" cy="144016"/>
          </a:xfrm>
          <a:prstGeom prst="rect">
            <a:avLst/>
          </a:prstGeom>
          <a:noFill/>
        </p:spPr>
      </p:pic>
      <p:pic>
        <p:nvPicPr>
          <p:cNvPr id="26" name="Picture 3" descr="C:\Users\COMP1\Desktop\Новая папка (4)\smiley_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2852936"/>
            <a:ext cx="144016" cy="144016"/>
          </a:xfrm>
          <a:prstGeom prst="rect">
            <a:avLst/>
          </a:prstGeom>
          <a:noFill/>
        </p:spPr>
      </p:pic>
      <p:pic>
        <p:nvPicPr>
          <p:cNvPr id="27" name="Picture 3" descr="C:\Users\COMP1\Desktop\Новая папка (4)\smiley_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3645024"/>
            <a:ext cx="144016" cy="144016"/>
          </a:xfrm>
          <a:prstGeom prst="rect">
            <a:avLst/>
          </a:prstGeom>
          <a:noFill/>
        </p:spPr>
      </p:pic>
      <p:pic>
        <p:nvPicPr>
          <p:cNvPr id="28" name="Picture 3" descr="C:\Users\COMP1\Desktop\Новая папка (4)\smiley_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4365104"/>
            <a:ext cx="144016" cy="144016"/>
          </a:xfrm>
          <a:prstGeom prst="rect">
            <a:avLst/>
          </a:prstGeom>
          <a:noFill/>
        </p:spPr>
      </p:pic>
      <p:pic>
        <p:nvPicPr>
          <p:cNvPr id="29" name="Picture 3" descr="C:\Users\COMP1\Desktop\Новая папка (4)\smiley_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5157192"/>
            <a:ext cx="144016" cy="144016"/>
          </a:xfrm>
          <a:prstGeom prst="rect">
            <a:avLst/>
          </a:prstGeom>
          <a:noFill/>
        </p:spPr>
      </p:pic>
      <p:pic>
        <p:nvPicPr>
          <p:cNvPr id="30" name="Picture 6" descr="C:\Users\COMP1\Desktop\485396696.jp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72400" y="5877272"/>
            <a:ext cx="720080" cy="720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0_a6b46_150316e9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-243408"/>
            <a:ext cx="892899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lang="ru-RU" sz="3200" b="1" dirty="0" err="1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Основоположні</a:t>
            </a: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стандарти</a:t>
            </a: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встановлюють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організаційно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                                      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методичні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загальнотехнічні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положення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визначеної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галузі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стандартизації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також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терміни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визначення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загальнотехнічні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вимоги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правила,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норми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забезпечують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впо-рядкованість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сумісність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взаємозв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’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язок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взаємо-погодженість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різних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видів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технічної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виробни-чої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під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час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розроблення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виготовлення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транспортування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утилізації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продук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                                          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ції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охорону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навколишнього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природно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                                   го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середовища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COMP1\Desktop\razdelitel-6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88640"/>
            <a:ext cx="3384376" cy="1584176"/>
          </a:xfrm>
          <a:prstGeom prst="rect">
            <a:avLst/>
          </a:prstGeom>
          <a:noFill/>
        </p:spPr>
      </p:pic>
      <p:pic>
        <p:nvPicPr>
          <p:cNvPr id="8" name="Picture 2" descr="C:\Users\COMP1\Desktop\Новая папка\24457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4797152"/>
            <a:ext cx="1728191" cy="1807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0_a6b46_150316e9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16632"/>
            <a:ext cx="896448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err="1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Стандарти</a:t>
            </a: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lang="ru-RU" sz="3200" b="1" dirty="0" err="1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терміни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та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визначення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всіх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категорій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                                     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крім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державних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до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їх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затвер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                                                  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дження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під-лягають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погодженню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Держстандар-том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України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 в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галузі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будівництва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Мінбудар-хітектури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України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err="1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Стандарти</a:t>
            </a: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lang="ru-RU" sz="3200" b="1" dirty="0" err="1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продукцію</a:t>
            </a: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err="1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послуги</a:t>
            </a: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встановлю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ють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вимоги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до 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груп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однорідної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або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конкретної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продукції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послуги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які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забезпечують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її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відповід-ність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своєму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призначенню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COMP1\Desktop\razdelitel-6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88640"/>
            <a:ext cx="3384376" cy="1584176"/>
          </a:xfrm>
          <a:prstGeom prst="rect">
            <a:avLst/>
          </a:prstGeom>
          <a:noFill/>
        </p:spPr>
      </p:pic>
      <p:pic>
        <p:nvPicPr>
          <p:cNvPr id="10" name="Picture 3" descr="C:\Users\COMP1\Desktop\Новая папка (4)\3d-white-people-business-statistic-graph-25802379.jpg"/>
          <p:cNvPicPr>
            <a:picLocks noChangeAspect="1" noChangeArrowheads="1"/>
          </p:cNvPicPr>
          <p:nvPr/>
        </p:nvPicPr>
        <p:blipFill>
          <a:blip r:embed="rId4" cstate="print"/>
          <a:srcRect b="9724"/>
          <a:stretch>
            <a:fillRect/>
          </a:stretch>
        </p:blipFill>
        <p:spPr bwMode="auto">
          <a:xfrm>
            <a:off x="6516216" y="4519544"/>
            <a:ext cx="2448273" cy="20938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0_a6b46_150316e9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16632"/>
            <a:ext cx="8964488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err="1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Стандарти</a:t>
            </a: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lang="ru-RU" sz="3200" b="1" dirty="0" err="1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процеси</a:t>
            </a: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встановлюють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основні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вимо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                                             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послідовності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методів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(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засобів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режимів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норм)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виконання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різних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робіт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операцій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у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процесах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використовуються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різних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видах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які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забезпечують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від-повідність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процесу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його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призначенню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err="1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Стандарти</a:t>
            </a: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lang="ru-RU" sz="3200" b="1" dirty="0" err="1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методи</a:t>
            </a: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контролю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(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випробувань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вимірювань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аналізу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встановлюють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послідовність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робіт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операцій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способи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(правила,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режими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нор-ми)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технічні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засоби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їх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виконання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різних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ви-дів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об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’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єктів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контролю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продукції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процесів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по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-[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слуг.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Users\COMP1\Desktop\razdelitel-6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88640"/>
            <a:ext cx="3384376" cy="158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0_a6b46_150316e9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C:\Users\COMP1\Desktop\7c9e42c0719b.png"/>
          <p:cNvPicPr>
            <a:picLocks noChangeAspect="1" noChangeArrowheads="1"/>
          </p:cNvPicPr>
          <p:nvPr/>
        </p:nvPicPr>
        <p:blipFill>
          <a:blip r:embed="rId3" cstate="print"/>
          <a:srcRect l="50367"/>
          <a:stretch>
            <a:fillRect/>
          </a:stretch>
        </p:blipFill>
        <p:spPr bwMode="auto">
          <a:xfrm>
            <a:off x="755576" y="908720"/>
            <a:ext cx="3672408" cy="403244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699792" y="188640"/>
            <a:ext cx="37444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Види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сертифікації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32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endParaRPr lang="ru-RU" sz="3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COMP1\Desktop\7c9e42c0719b.png"/>
          <p:cNvPicPr>
            <a:picLocks noChangeAspect="1" noChangeArrowheads="1"/>
          </p:cNvPicPr>
          <p:nvPr/>
        </p:nvPicPr>
        <p:blipFill>
          <a:blip r:embed="rId4" cstate="print"/>
          <a:srcRect t="34826" r="50367"/>
          <a:stretch>
            <a:fillRect/>
          </a:stretch>
        </p:blipFill>
        <p:spPr bwMode="auto">
          <a:xfrm>
            <a:off x="5148064" y="908720"/>
            <a:ext cx="3672408" cy="266429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27584" y="1196752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самосертифікація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9592" y="2348880"/>
            <a:ext cx="35283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сертифікація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, яку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здійснює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споживач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9592" y="3573016"/>
            <a:ext cx="3600400" cy="1440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сертифікація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, яку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здійснює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третя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сторона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292080" y="1052736"/>
            <a:ext cx="35283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обов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язкова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сертифікація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" descr="C:\Users\COMP1\Desktop\c0BeGB2CTC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941168"/>
            <a:ext cx="4392488" cy="1656184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5292080" y="2492896"/>
            <a:ext cx="35283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добровільна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сертифікація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COMP1\Desktop\strelka-animatsionnaya-kartinka-0145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196752"/>
            <a:ext cx="576064" cy="576064"/>
          </a:xfrm>
          <a:prstGeom prst="rect">
            <a:avLst/>
          </a:prstGeom>
          <a:noFill/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251520" y="908720"/>
            <a:ext cx="0" cy="4104456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 descr="C:\Users\COMP1\Desktop\strelka-animatsionnaya-kartinka-0145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636912"/>
            <a:ext cx="576064" cy="576064"/>
          </a:xfrm>
          <a:prstGeom prst="rect">
            <a:avLst/>
          </a:prstGeom>
          <a:noFill/>
        </p:spPr>
      </p:pic>
      <p:pic>
        <p:nvPicPr>
          <p:cNvPr id="18" name="Picture 3" descr="C:\Users\COMP1\Desktop\strelka-animatsionnaya-kartinka-0145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077072"/>
            <a:ext cx="576064" cy="576064"/>
          </a:xfrm>
          <a:prstGeom prst="rect">
            <a:avLst/>
          </a:prstGeom>
          <a:noFill/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4572000" y="908720"/>
            <a:ext cx="0" cy="2664296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3" descr="C:\Users\COMP1\Desktop\strelka-animatsionnaya-kartinka-0145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268760"/>
            <a:ext cx="576064" cy="576064"/>
          </a:xfrm>
          <a:prstGeom prst="rect">
            <a:avLst/>
          </a:prstGeom>
          <a:noFill/>
        </p:spPr>
      </p:pic>
      <p:pic>
        <p:nvPicPr>
          <p:cNvPr id="22" name="Picture 3" descr="C:\Users\COMP1\Desktop\strelka-animatsionnaya-kartinka-0145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636912"/>
            <a:ext cx="576064" cy="576064"/>
          </a:xfrm>
          <a:prstGeom prst="rect">
            <a:avLst/>
          </a:prstGeom>
          <a:noFill/>
        </p:spPr>
      </p:pic>
      <p:pic>
        <p:nvPicPr>
          <p:cNvPr id="20" name="Picture 3" descr="C:\Users\COMP1\Desktop\11981756282caa5b84776a5f4cf25132238ab8d40d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5229200"/>
            <a:ext cx="1096929" cy="13901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0_a6b46_150316e9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995936" y="116632"/>
            <a:ext cx="11785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Зм</a:t>
            </a:r>
            <a:r>
              <a:rPr lang="uk-UA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</a:t>
            </a:r>
            <a:endParaRPr lang="ru-RU" sz="3200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-180528" y="548680"/>
            <a:ext cx="9145016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таке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станадартизац</a:t>
            </a:r>
            <a:r>
              <a:rPr lang="uk-UA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я, стандарт. </a:t>
            </a:r>
          </a:p>
          <a:p>
            <a:pPr indent="342900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Мета,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завдання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функц</a:t>
            </a:r>
            <a:r>
              <a:rPr kumimoji="0" lang="uk-UA" sz="320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ії</a:t>
            </a:r>
            <a:r>
              <a:rPr kumimoji="0" lang="uk-UA" sz="32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методичні</a:t>
            </a:r>
            <a:r>
              <a:rPr kumimoji="0" lang="uk-UA" sz="320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принципи</a:t>
            </a:r>
            <a:r>
              <a:rPr lang="uk-UA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indent="342900" fontAlgn="base">
              <a:spcBef>
                <a:spcPct val="0"/>
              </a:spcBef>
              <a:spcAft>
                <a:spcPct val="0"/>
              </a:spcAft>
            </a:pPr>
            <a:r>
              <a:rPr lang="uk-UA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державної системи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стандартизації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indent="342900" fontAlgn="base">
              <a:spcBef>
                <a:spcPct val="0"/>
              </a:spcBef>
              <a:spcAft>
                <a:spcPct val="0"/>
              </a:spcAft>
            </a:pPr>
            <a:r>
              <a:rPr lang="uk-UA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стандартів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lvl="0" indent="342900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стандартизації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рівнем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lvl="0" indent="342900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стандартів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Україні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3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3429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32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6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ru-RU" sz="320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i="0" u="none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Види</a:t>
            </a:r>
            <a:r>
              <a:rPr kumimoji="0" lang="ru-RU" sz="320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та </a:t>
            </a:r>
            <a:r>
              <a:rPr kumimoji="0" lang="ru-RU" sz="3200" i="0" u="none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схеми</a:t>
            </a:r>
            <a:r>
              <a:rPr kumimoji="0" lang="ru-RU" sz="320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i="0" u="none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сертф</a:t>
            </a:r>
            <a:r>
              <a:rPr kumimoji="0" lang="uk-UA" sz="3200" i="0" u="none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ифікації</a:t>
            </a:r>
            <a:r>
              <a:rPr kumimoji="0" lang="uk-UA" sz="320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32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 </a:t>
            </a:r>
            <a:r>
              <a:rPr kumimoji="0" lang="ru-RU" sz="320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Об’єкти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уб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’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єкти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стандартизації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indent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8. </a:t>
            </a:r>
            <a:r>
              <a:rPr kumimoji="0" lang="ru-RU" sz="320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Категорії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нормативних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доку-                                            </a:t>
            </a:r>
          </a:p>
          <a:p>
            <a:pPr indent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320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ментів</a:t>
            </a:r>
            <a:r>
              <a:rPr kumimoji="0" lang="ru-RU" sz="320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i="0" u="none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зі</a:t>
            </a:r>
            <a:r>
              <a:rPr kumimoji="0" lang="ru-RU" sz="320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стандартизації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9. Результати стандартизації.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 </a:t>
            </a:r>
          </a:p>
        </p:txBody>
      </p:sp>
      <p:pic>
        <p:nvPicPr>
          <p:cNvPr id="8" name="Picture 2" descr="C:\Users\COMP1\Desktop\Новая папка\18_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581128"/>
            <a:ext cx="3104527" cy="2029536"/>
          </a:xfrm>
          <a:prstGeom prst="rect">
            <a:avLst/>
          </a:prstGeom>
          <a:noFill/>
        </p:spPr>
      </p:pic>
      <p:pic>
        <p:nvPicPr>
          <p:cNvPr id="2" name="Picture 3" descr="C:\Users\COMP1\Desktop\Новая папка\iso26000-ok.jpg"/>
          <p:cNvPicPr>
            <a:picLocks noChangeAspect="1" noChangeArrowheads="1"/>
          </p:cNvPicPr>
          <p:nvPr/>
        </p:nvPicPr>
        <p:blipFill>
          <a:blip r:embed="rId5" cstate="print"/>
          <a:srcRect l="18898" r="14173"/>
          <a:stretch>
            <a:fillRect/>
          </a:stretch>
        </p:blipFill>
        <p:spPr bwMode="auto">
          <a:xfrm>
            <a:off x="6876256" y="1628800"/>
            <a:ext cx="2017605" cy="2520280"/>
          </a:xfrm>
          <a:prstGeom prst="rect">
            <a:avLst/>
          </a:prstGeom>
          <a:noFill/>
        </p:spPr>
      </p:pic>
      <p:pic>
        <p:nvPicPr>
          <p:cNvPr id="15" name="Picture 71" descr="81cff981bd89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2204864"/>
            <a:ext cx="21602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1" descr="81cff981bd89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2204864"/>
            <a:ext cx="21602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1" descr="81cff981bd89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4368" y="2204864"/>
            <a:ext cx="21602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1" descr="81cff981bd89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16416" y="2204864"/>
            <a:ext cx="21602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71" descr="81cff981bd89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2132856"/>
            <a:ext cx="21602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E:\ПРИКРАШАЛОЧКИИ\а\0a01d2ef4391bde0a2e4ad0646714224.jpe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4941168"/>
            <a:ext cx="216024" cy="216024"/>
          </a:xfrm>
          <a:prstGeom prst="rect">
            <a:avLst/>
          </a:prstGeom>
          <a:noFill/>
        </p:spPr>
      </p:pic>
      <p:pic>
        <p:nvPicPr>
          <p:cNvPr id="14" name="Picture 36" descr="75415433_60651602_000gree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6021288"/>
            <a:ext cx="100811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E:\ПРО ВСЕ\Стрілки\42966548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59632" y="6021288"/>
            <a:ext cx="1008112" cy="576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0_a6b46_150316e9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Users\COMP1\Desktop\Новая папка\120817-113027-84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40768"/>
            <a:ext cx="2736304" cy="158417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79512" y="188640"/>
            <a:ext cx="37444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Схеми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моделі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сертифікації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32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endParaRPr lang="ru-RU" sz="3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323528" y="4653136"/>
            <a:ext cx="2016224" cy="1800200"/>
          </a:xfrm>
          <a:prstGeom prst="snip2DiagRect">
            <a:avLst/>
          </a:prstGeom>
          <a:solidFill>
            <a:srgbClr val="00B05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2555776" y="4653136"/>
            <a:ext cx="3024336" cy="1800200"/>
          </a:xfrm>
          <a:prstGeom prst="snip2DiagRect">
            <a:avLst/>
          </a:prstGeom>
          <a:solidFill>
            <a:srgbClr val="00B05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с двумя вырезанными противолежащими углами 11"/>
          <p:cNvSpPr/>
          <p:nvPr/>
        </p:nvSpPr>
        <p:spPr>
          <a:xfrm>
            <a:off x="3131840" y="2996952"/>
            <a:ext cx="2520280" cy="1296144"/>
          </a:xfrm>
          <a:prstGeom prst="snip2DiagRect">
            <a:avLst/>
          </a:prstGeom>
          <a:solidFill>
            <a:srgbClr val="00B05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с двумя вырезанными противолежащими углами 12"/>
          <p:cNvSpPr/>
          <p:nvPr/>
        </p:nvSpPr>
        <p:spPr>
          <a:xfrm>
            <a:off x="5868144" y="2996952"/>
            <a:ext cx="2880320" cy="3456384"/>
          </a:xfrm>
          <a:prstGeom prst="snip2DiagRect">
            <a:avLst/>
          </a:prstGeom>
          <a:solidFill>
            <a:srgbClr val="00B05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с двумя вырезанными противолежащими углами 13"/>
          <p:cNvSpPr/>
          <p:nvPr/>
        </p:nvSpPr>
        <p:spPr>
          <a:xfrm>
            <a:off x="4139952" y="404664"/>
            <a:ext cx="4608512" cy="1656184"/>
          </a:xfrm>
          <a:prstGeom prst="snip2DiagRect">
            <a:avLst/>
          </a:prstGeom>
          <a:solidFill>
            <a:srgbClr val="00B05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6" descr="C:\Users\COMP1\Desktop\Новая папка (4)\strelka-animatsionnaya-kartinka-04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434272" y="2558616"/>
            <a:ext cx="792088" cy="228600"/>
          </a:xfrm>
          <a:prstGeom prst="rect">
            <a:avLst/>
          </a:prstGeom>
          <a:noFill/>
        </p:spPr>
      </p:pic>
      <p:pic>
        <p:nvPicPr>
          <p:cNvPr id="23" name="Picture 6" descr="C:\Users\COMP1\Desktop\Новая папка (4)\strelka-animatsionnaya-kartinka-04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2274032" y="4142792"/>
            <a:ext cx="936104" cy="228600"/>
          </a:xfrm>
          <a:prstGeom prst="rect">
            <a:avLst/>
          </a:prstGeom>
          <a:noFill/>
        </p:spPr>
      </p:pic>
      <p:pic>
        <p:nvPicPr>
          <p:cNvPr id="24" name="Picture 6" descr="C:\Users\COMP1\Desktop\Новая папка (4)\strelka-animatsionnaya-kartinka-04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257808" y="4142792"/>
            <a:ext cx="936104" cy="228600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4067944" y="476672"/>
            <a:ext cx="48245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Орган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із сертифікації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проду-кції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чи, за його дорученням, інша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організція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203848" y="2924944"/>
            <a:ext cx="28448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Періодичний технічний нагляд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940152" y="3068960"/>
            <a:ext cx="284482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Періодична оцінка ефективності функціонування сертифікованої системи якості у виробника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23528" y="4653136"/>
            <a:ext cx="23762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За станом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виробни-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цтва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555776" y="4653136"/>
            <a:ext cx="30243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За атестованим виробництвом сертифікованої </a:t>
            </a:r>
          </a:p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 продукції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flipH="1">
            <a:off x="611560" y="3789040"/>
            <a:ext cx="252028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>
            <a:off x="4716016" y="2276872"/>
            <a:ext cx="3096344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6" descr="C:\Users\COMP1\Desktop\Новая папка (4)\strelka-animatsionnaya-kartinka-04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7242584" y="2558616"/>
            <a:ext cx="792088" cy="228600"/>
          </a:xfrm>
          <a:prstGeom prst="rect">
            <a:avLst/>
          </a:prstGeom>
          <a:noFill/>
        </p:spPr>
      </p:pic>
      <p:cxnSp>
        <p:nvCxnSpPr>
          <p:cNvPr id="46" name="Прямая соединительная линия 45"/>
          <p:cNvCxnSpPr/>
          <p:nvPr/>
        </p:nvCxnSpPr>
        <p:spPr>
          <a:xfrm flipV="1">
            <a:off x="6300192" y="2060848"/>
            <a:ext cx="0" cy="216024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8" descr="C:\Users\COMP1\Desktop\other (911)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260648"/>
            <a:ext cx="720080" cy="720080"/>
          </a:xfrm>
          <a:prstGeom prst="rect">
            <a:avLst/>
          </a:prstGeom>
          <a:noFill/>
        </p:spPr>
      </p:pic>
      <p:pic>
        <p:nvPicPr>
          <p:cNvPr id="32" name="Picture 5" descr="Рисунок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2492896"/>
            <a:ext cx="19050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0_a6b46_150316e9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88640"/>
            <a:ext cx="885698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’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єкти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стандартизації</a:t>
            </a:r>
            <a:r>
              <a:rPr lang="uk-UA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матеріали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складники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облад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                                       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нання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їх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сукупність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правила,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процедури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функції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діяльність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її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включаючи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продукцію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персонал,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управління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вимоги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термінології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позначення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фасування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пакування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маркування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етикетування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C:\Users\COMP1\Desktop\Новая папка (4)\bullet_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360040" cy="360040"/>
          </a:xfrm>
          <a:prstGeom prst="rect">
            <a:avLst/>
          </a:prstGeom>
          <a:noFill/>
        </p:spPr>
      </p:pic>
      <p:pic>
        <p:nvPicPr>
          <p:cNvPr id="14" name="Picture 8" descr="C:\Users\COMP1\Desktop\Новая папка (4)\bullet_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72816"/>
            <a:ext cx="360040" cy="360040"/>
          </a:xfrm>
          <a:prstGeom prst="rect">
            <a:avLst/>
          </a:prstGeom>
          <a:noFill/>
        </p:spPr>
      </p:pic>
      <p:pic>
        <p:nvPicPr>
          <p:cNvPr id="15" name="Picture 8" descr="C:\Users\COMP1\Desktop\Новая папка (4)\bullet_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84984"/>
            <a:ext cx="360040" cy="360040"/>
          </a:xfrm>
          <a:prstGeom prst="rect">
            <a:avLst/>
          </a:prstGeom>
          <a:noFill/>
        </p:spPr>
      </p:pic>
      <p:pic>
        <p:nvPicPr>
          <p:cNvPr id="1033" name="Picture 9" descr="C:\Users\COMP1\Desktop\Новая папка\banner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293096"/>
            <a:ext cx="8640960" cy="2279154"/>
          </a:xfrm>
          <a:prstGeom prst="rect">
            <a:avLst/>
          </a:prstGeom>
          <a:noFill/>
        </p:spPr>
      </p:pic>
      <p:pic>
        <p:nvPicPr>
          <p:cNvPr id="9" name="Picture 2" descr="C:\Users\COMP1\Desktop\72033163_53d65f66b173c745b2ee302675a272f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260648"/>
            <a:ext cx="3096344" cy="1512168"/>
          </a:xfrm>
          <a:prstGeom prst="rect">
            <a:avLst/>
          </a:prstGeom>
          <a:noFill/>
        </p:spPr>
      </p:pic>
      <p:pic>
        <p:nvPicPr>
          <p:cNvPr id="10" name="Picture 2" descr="C:\Users\COMP1\Desktop\other (1921)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4368" y="2492896"/>
            <a:ext cx="899394" cy="936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0_a6b46_150316e9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116632"/>
            <a:ext cx="5328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Суб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’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єкти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стандартизації</a:t>
            </a:r>
            <a:r>
              <a:rPr lang="uk-UA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COMP1\Desktop\Новая папка\12387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509120"/>
            <a:ext cx="2733348" cy="2017390"/>
          </a:xfrm>
          <a:prstGeom prst="rect">
            <a:avLst/>
          </a:prstGeom>
          <a:noFill/>
        </p:spPr>
      </p:pic>
      <p:pic>
        <p:nvPicPr>
          <p:cNvPr id="2051" name="Picture 3" descr="C:\Users\COMP1\Desktop\Новая папка\mezhdunarodnye-perevozki-iz-tretjih-gosudarst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581128"/>
            <a:ext cx="2880320" cy="1944216"/>
          </a:xfrm>
          <a:prstGeom prst="rect">
            <a:avLst/>
          </a:prstGeom>
          <a:noFill/>
        </p:spPr>
      </p:pic>
      <p:pic>
        <p:nvPicPr>
          <p:cNvPr id="2053" name="Picture 5" descr="C:\Users\COMP1\Desktop\Новая папка\sertifikaciya-produkcii-34a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332656"/>
            <a:ext cx="2952328" cy="2232248"/>
          </a:xfrm>
          <a:prstGeom prst="rect">
            <a:avLst/>
          </a:prstGeom>
          <a:noFill/>
        </p:spPr>
      </p:pic>
      <p:pic>
        <p:nvPicPr>
          <p:cNvPr id="15" name="Picture 4" descr="C:\Users\COMP1\Desktop\Новая папка\banner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836712"/>
            <a:ext cx="3024336" cy="1728192"/>
          </a:xfrm>
          <a:prstGeom prst="rect">
            <a:avLst/>
          </a:prstGeom>
          <a:noFill/>
        </p:spPr>
      </p:pic>
      <p:pic>
        <p:nvPicPr>
          <p:cNvPr id="16" name="Picture 2" descr="C:\Users\COMP1\Desktop\Новая папка (4)\193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620688"/>
            <a:ext cx="9036496" cy="6237312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395536" y="2708920"/>
            <a:ext cx="2664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Центральний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орган </a:t>
            </a:r>
            <a:r>
              <a:rPr lang="ru-RU" sz="2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виконавчої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влади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питань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стандартизації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491880" y="764704"/>
            <a:ext cx="23762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Рада </a:t>
            </a:r>
            <a:r>
              <a:rPr lang="ru-RU" sz="2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стандартизації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lang="ru-RU" sz="2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технічного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регулювання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300192" y="2924944"/>
            <a:ext cx="2448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Технічні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комітети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стандартизації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347864" y="5013176"/>
            <a:ext cx="2520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Інші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суб</a:t>
            </a:r>
            <a:r>
              <a:rPr lang="en-US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’</a:t>
            </a:r>
            <a:r>
              <a:rPr lang="ru-RU" sz="2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єкти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                                          </a:t>
            </a:r>
            <a:r>
              <a:rPr lang="ru-RU" sz="2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займаються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стандартизацією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 descr="C:\Users\COMP1\Desktop\Новая папка (4)\1s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2636912"/>
            <a:ext cx="3384376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0_a6b46_150316e9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188640"/>
            <a:ext cx="46440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Категорії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стандарт</a:t>
            </a:r>
            <a:r>
              <a:rPr lang="uk-UA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lang="uk-UA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1403648" y="908720"/>
            <a:ext cx="6336704" cy="720080"/>
          </a:xfrm>
          <a:prstGeom prst="snip2DiagRect">
            <a:avLst/>
          </a:prstGeom>
          <a:solidFill>
            <a:srgbClr val="FF66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1403648" y="1988840"/>
            <a:ext cx="6336704" cy="648072"/>
          </a:xfrm>
          <a:prstGeom prst="snip2DiagRect">
            <a:avLst/>
          </a:prstGeom>
          <a:solidFill>
            <a:srgbClr val="FF66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1403648" y="2996952"/>
            <a:ext cx="6336704" cy="1440160"/>
          </a:xfrm>
          <a:prstGeom prst="snip2DiagRect">
            <a:avLst/>
          </a:prstGeom>
          <a:solidFill>
            <a:srgbClr val="FF66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1403648" y="4797152"/>
            <a:ext cx="6336704" cy="648072"/>
          </a:xfrm>
          <a:prstGeom prst="snip2DiagRect">
            <a:avLst/>
          </a:prstGeom>
          <a:solidFill>
            <a:srgbClr val="FF66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1403648" y="5805264"/>
            <a:ext cx="6336704" cy="648072"/>
          </a:xfrm>
          <a:prstGeom prst="snip2DiagRect">
            <a:avLst/>
          </a:prstGeom>
          <a:solidFill>
            <a:srgbClr val="FF66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475656" y="980728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Державні стандарти України (ДСТУ)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339752" y="2060848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галузеві стандарти (ГСТУ)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475656" y="2996952"/>
            <a:ext cx="64807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стандарти  науково-технічних та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ін-женерних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товариств, спілок України (СТТУ)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051720" y="4869160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технічні умови України (ТУУ)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051720" y="5877272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стандарти підприємств (СТП)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251520" y="908720"/>
            <a:ext cx="0" cy="5616624"/>
          </a:xfrm>
          <a:prstGeom prst="line">
            <a:avLst/>
          </a:prstGeom>
          <a:ln w="571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8892480" y="836712"/>
            <a:ext cx="0" cy="5760640"/>
          </a:xfrm>
          <a:prstGeom prst="line">
            <a:avLst/>
          </a:prstGeom>
          <a:ln w="571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C:\Users\COMP1\Desktop\Новая папка (4)\strelka-animatsionnaya-kartinka-034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1224136" cy="288032"/>
          </a:xfrm>
          <a:prstGeom prst="rect">
            <a:avLst/>
          </a:prstGeom>
          <a:noFill/>
        </p:spPr>
      </p:pic>
      <p:pic>
        <p:nvPicPr>
          <p:cNvPr id="38" name="Picture 8" descr="C:\Users\COMP1\Desktop\Новая папка (4)\strelka-animatsionnaya-kartinka-034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204864"/>
            <a:ext cx="1224136" cy="288032"/>
          </a:xfrm>
          <a:prstGeom prst="rect">
            <a:avLst/>
          </a:prstGeom>
          <a:noFill/>
        </p:spPr>
      </p:pic>
      <p:pic>
        <p:nvPicPr>
          <p:cNvPr id="39" name="Picture 8" descr="C:\Users\COMP1\Desktop\Новая папка (4)\strelka-animatsionnaya-kartinka-034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01008"/>
            <a:ext cx="1224136" cy="288032"/>
          </a:xfrm>
          <a:prstGeom prst="rect">
            <a:avLst/>
          </a:prstGeom>
          <a:noFill/>
        </p:spPr>
      </p:pic>
      <p:pic>
        <p:nvPicPr>
          <p:cNvPr id="40" name="Picture 8" descr="C:\Users\COMP1\Desktop\Новая папка (4)\strelka-animatsionnaya-kartinka-034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013176"/>
            <a:ext cx="1224136" cy="288032"/>
          </a:xfrm>
          <a:prstGeom prst="rect">
            <a:avLst/>
          </a:prstGeom>
          <a:noFill/>
        </p:spPr>
      </p:pic>
      <p:pic>
        <p:nvPicPr>
          <p:cNvPr id="41" name="Picture 8" descr="C:\Users\COMP1\Desktop\Новая папка (4)\strelka-animatsionnaya-kartinka-034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021288"/>
            <a:ext cx="1224136" cy="288032"/>
          </a:xfrm>
          <a:prstGeom prst="rect">
            <a:avLst/>
          </a:prstGeom>
          <a:noFill/>
        </p:spPr>
      </p:pic>
      <p:pic>
        <p:nvPicPr>
          <p:cNvPr id="42" name="Picture 8" descr="C:\Users\COMP1\Desktop\Новая папка (4)\strelka-animatsionnaya-kartinka-034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668344" y="1124744"/>
            <a:ext cx="1296144" cy="288032"/>
          </a:xfrm>
          <a:prstGeom prst="rect">
            <a:avLst/>
          </a:prstGeom>
          <a:noFill/>
        </p:spPr>
      </p:pic>
      <p:pic>
        <p:nvPicPr>
          <p:cNvPr id="43" name="Picture 8" descr="C:\Users\COMP1\Desktop\Новая папка (4)\strelka-animatsionnaya-kartinka-034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740352" y="2204864"/>
            <a:ext cx="1296144" cy="288032"/>
          </a:xfrm>
          <a:prstGeom prst="rect">
            <a:avLst/>
          </a:prstGeom>
          <a:noFill/>
        </p:spPr>
      </p:pic>
      <p:pic>
        <p:nvPicPr>
          <p:cNvPr id="44" name="Picture 8" descr="C:\Users\COMP1\Desktop\Новая папка (4)\strelka-animatsionnaya-kartinka-034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668344" y="3573016"/>
            <a:ext cx="1296144" cy="288032"/>
          </a:xfrm>
          <a:prstGeom prst="rect">
            <a:avLst/>
          </a:prstGeom>
          <a:noFill/>
        </p:spPr>
      </p:pic>
      <p:pic>
        <p:nvPicPr>
          <p:cNvPr id="45" name="Picture 8" descr="C:\Users\COMP1\Desktop\Новая папка (4)\strelka-animatsionnaya-kartinka-034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668344" y="5085184"/>
            <a:ext cx="1296144" cy="288032"/>
          </a:xfrm>
          <a:prstGeom prst="rect">
            <a:avLst/>
          </a:prstGeom>
          <a:noFill/>
        </p:spPr>
      </p:pic>
      <p:pic>
        <p:nvPicPr>
          <p:cNvPr id="46" name="Picture 8" descr="C:\Users\COMP1\Desktop\Новая папка (4)\strelka-animatsionnaya-kartinka-034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668344" y="6093296"/>
            <a:ext cx="1296144" cy="288032"/>
          </a:xfrm>
          <a:prstGeom prst="rect">
            <a:avLst/>
          </a:prstGeom>
          <a:noFill/>
        </p:spPr>
      </p:pic>
      <p:pic>
        <p:nvPicPr>
          <p:cNvPr id="1033" name="Picture 9" descr="C:\Users\COMP1\Desktop\Новая папка\banner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60648"/>
            <a:ext cx="3960440" cy="432047"/>
          </a:xfrm>
          <a:prstGeom prst="rect">
            <a:avLst/>
          </a:prstGeom>
          <a:noFill/>
        </p:spPr>
      </p:pic>
      <p:pic>
        <p:nvPicPr>
          <p:cNvPr id="33" name="Picture 82" descr="1-866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0432" y="260648"/>
            <a:ext cx="446947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0_a6b46_150316e9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79512" y="116632"/>
            <a:ext cx="8856984" cy="353943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uk-UA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айважливішими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результатами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стандартизації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повинні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бути:</a:t>
            </a:r>
            <a:endParaRPr kumimoji="0" lang="ru-RU" sz="32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підвищення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ступеня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відповідності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продукції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процесів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послуг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їх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функціональному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значенню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32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усунення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перешкод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торгівлі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32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сприяння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науково-технічному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співробітництву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6" descr="th_StarsColoursOutlin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3573016"/>
            <a:ext cx="230425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COMP1\Desktop\Новая папка (4)\3274002-abstract-business-statistic-vector-background-with-copy-spa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17032"/>
            <a:ext cx="6408713" cy="2880320"/>
          </a:xfrm>
          <a:prstGeom prst="rect">
            <a:avLst/>
          </a:prstGeom>
          <a:noFill/>
        </p:spPr>
      </p:pic>
      <p:pic>
        <p:nvPicPr>
          <p:cNvPr id="2" name="Picture 3" descr="C:\Users\COMP1\Desktop\Новая папка (4)\bullet_2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196752"/>
            <a:ext cx="416888" cy="360040"/>
          </a:xfrm>
          <a:prstGeom prst="rect">
            <a:avLst/>
          </a:prstGeom>
          <a:noFill/>
        </p:spPr>
      </p:pic>
      <p:pic>
        <p:nvPicPr>
          <p:cNvPr id="8" name="Picture 3" descr="C:\Users\COMP1\Desktop\Новая папка (4)\bullet_2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140968"/>
            <a:ext cx="416888" cy="360040"/>
          </a:xfrm>
          <a:prstGeom prst="rect">
            <a:avLst/>
          </a:prstGeom>
          <a:noFill/>
        </p:spPr>
      </p:pic>
      <p:pic>
        <p:nvPicPr>
          <p:cNvPr id="9" name="Picture 3" descr="C:\Users\COMP1\Desktop\Новая папка (4)\bullet_2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708920"/>
            <a:ext cx="416888" cy="360040"/>
          </a:xfrm>
          <a:prstGeom prst="rect">
            <a:avLst/>
          </a:prstGeom>
          <a:noFill/>
        </p:spPr>
      </p:pic>
      <p:pic>
        <p:nvPicPr>
          <p:cNvPr id="10" name="Picture 46" descr="36129104_29465775_1216855152_28464658_1215280759_1791546000fddf1e11cd09aec7e77b08c162701268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5373216"/>
            <a:ext cx="1247006" cy="129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arrow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9397078" flipH="1">
            <a:off x="2111698" y="5116528"/>
            <a:ext cx="1067067" cy="885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0_a6b46_150316e9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 descr="C:\Users\COMP1\Desktop\Новая папка (4)\144_business_figur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88640"/>
            <a:ext cx="8856984" cy="6669360"/>
          </a:xfrm>
          <a:prstGeom prst="rect">
            <a:avLst/>
          </a:prstGeom>
          <a:noFill/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67544" y="3429000"/>
            <a:ext cx="835292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Стандартиза́ція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діяльність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полягає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установленні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положень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загального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не-одноразового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використання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щодо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наявних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потенційних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завдань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спрямована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досягне-ння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оптимального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ступеня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впорядкованості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певній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сфері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Users\COMP1\Desktop\Tetrahedron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5949280"/>
            <a:ext cx="584792" cy="576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0_a6b46_150316e9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 descr="C:\Users\COMP1\Desktop\Новая папка (4)\144_business_figur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88640"/>
            <a:ext cx="8856984" cy="6669360"/>
          </a:xfrm>
          <a:prstGeom prst="rect">
            <a:avLst/>
          </a:prstGeom>
          <a:noFill/>
        </p:spPr>
      </p:pic>
      <p:pic>
        <p:nvPicPr>
          <p:cNvPr id="7" name="Picture 2" descr="C:\Users\COMP1\Desktop\Tetrahedron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5949280"/>
            <a:ext cx="584792" cy="57606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95536" y="3356992"/>
            <a:ext cx="88924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Стандарт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документ, в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якому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цілях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доб-ровільного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багатократного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вста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новлюються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характеристики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продукції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правила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здійснення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характеристики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процесів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виробни-цтва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експлуатації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зберігання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перевезення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ре-алізації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утилізації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виконання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робіт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0_a6b46_150316e9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251520" y="332656"/>
            <a:ext cx="3312368" cy="1224136"/>
          </a:xfrm>
          <a:prstGeom prst="snip2DiagRect">
            <a:avLst/>
          </a:prstGeom>
          <a:solidFill>
            <a:srgbClr val="00FFCC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4932040" y="332656"/>
            <a:ext cx="3960440" cy="1224136"/>
          </a:xfrm>
          <a:prstGeom prst="snip2DiagRect">
            <a:avLst/>
          </a:prstGeom>
          <a:solidFill>
            <a:srgbClr val="00FFCC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251520" y="1844824"/>
            <a:ext cx="2448272" cy="2592288"/>
          </a:xfrm>
          <a:prstGeom prst="snip2DiagRect">
            <a:avLst/>
          </a:prstGeom>
          <a:solidFill>
            <a:srgbClr val="00FFCC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6372200" y="1844824"/>
            <a:ext cx="2520280" cy="2592288"/>
          </a:xfrm>
          <a:prstGeom prst="snip2DiagRect">
            <a:avLst/>
          </a:prstGeom>
          <a:solidFill>
            <a:srgbClr val="00FFCC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251520" y="4869160"/>
            <a:ext cx="4176464" cy="1656184"/>
          </a:xfrm>
          <a:prstGeom prst="snip2DiagRect">
            <a:avLst/>
          </a:prstGeom>
          <a:solidFill>
            <a:srgbClr val="00FFCC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4860032" y="4869160"/>
            <a:ext cx="4032448" cy="1656184"/>
          </a:xfrm>
          <a:prstGeom prst="snip2DiagRect">
            <a:avLst/>
          </a:prstGeom>
          <a:solidFill>
            <a:srgbClr val="00FFCC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347864" y="2420888"/>
            <a:ext cx="2376264" cy="1656184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4932040" y="1556792"/>
            <a:ext cx="864096" cy="86409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724128" y="3284984"/>
            <a:ext cx="64807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3059832" y="1556792"/>
            <a:ext cx="1008112" cy="86409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004048" y="4077072"/>
            <a:ext cx="864096" cy="7920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3203848" y="4077072"/>
            <a:ext cx="864096" cy="7920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2699792" y="3284984"/>
            <a:ext cx="64807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4932040" y="404664"/>
            <a:ext cx="4211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раціональне </a:t>
            </a:r>
            <a:r>
              <a:rPr lang="uk-UA" sz="28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використа-ння</a:t>
            </a:r>
            <a:r>
              <a:rPr lang="uk-UA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всіх видів ресурсів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3" descr="C:\Users\COMP1\Desktop\imgpreview.jpg"/>
          <p:cNvPicPr>
            <a:picLocks noChangeAspect="1" noChangeArrowheads="1"/>
          </p:cNvPicPr>
          <p:nvPr/>
        </p:nvPicPr>
        <p:blipFill>
          <a:blip r:embed="rId3" cstate="print"/>
          <a:srcRect b="14998"/>
          <a:stretch>
            <a:fillRect/>
          </a:stretch>
        </p:blipFill>
        <p:spPr bwMode="auto">
          <a:xfrm>
            <a:off x="3419872" y="2492896"/>
            <a:ext cx="2232248" cy="1152128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3491880" y="3573016"/>
            <a:ext cx="2160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Мета ДСС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51520" y="404664"/>
            <a:ext cx="35283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здійснення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єдиної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технічної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політики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1520" y="1916832"/>
            <a:ext cx="23762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відповідність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продукції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світовому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рівню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якості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надійності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51520" y="4797152"/>
            <a:ext cx="44644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гармонізація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національ-них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нормативних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доку-ментів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(НД)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світовими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аналогами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372200" y="2132856"/>
            <a:ext cx="26544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відповідність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вимог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НД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законодавчим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актам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932040" y="4941168"/>
            <a:ext cx="46085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захист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інтересів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вітчиз-няних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виробників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споживачів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продукції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7" descr="C:\Users\COMP1\Desktop\imуage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1196752"/>
            <a:ext cx="1008112" cy="1008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0_a6b46_150316e9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16632"/>
            <a:ext cx="885698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Завдання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стандартизації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ru-RU" sz="32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32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умов для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досягнення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економії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всіх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видів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ресурсів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    безпека продукції, робіт і послуг для довкілля,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життя, здоров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я та майна.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безпеки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господарських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’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єктів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врахуванням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ризику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виникнення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природних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техногенних </a:t>
            </a:r>
            <a:r>
              <a:rPr lang="uk-UA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ка-</a:t>
            </a:r>
            <a:r>
              <a:rPr lang="uk-UA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тастроф</a:t>
            </a:r>
            <a:r>
              <a:rPr lang="uk-UA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інших незвичайних ситуацій;</a:t>
            </a:r>
            <a:endParaRPr lang="en-US" sz="3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технічної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інформаційної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сумісності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також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взаємозамінюваності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продукції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якості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продукції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робіт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послуг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відпо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                         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відно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рівня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розвитку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науки,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техніки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технології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2" descr="C:\Users\COMP1\Desktop\2444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5085184"/>
            <a:ext cx="1517154" cy="1517154"/>
          </a:xfrm>
          <a:prstGeom prst="rect">
            <a:avLst/>
          </a:prstGeom>
          <a:noFill/>
        </p:spPr>
      </p:pic>
      <p:pic>
        <p:nvPicPr>
          <p:cNvPr id="3" name="Picture 3" descr="C:\Users\COMP1\Desktop\28s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772816"/>
            <a:ext cx="400050" cy="200025"/>
          </a:xfrm>
          <a:prstGeom prst="rect">
            <a:avLst/>
          </a:prstGeom>
          <a:noFill/>
        </p:spPr>
      </p:pic>
      <p:pic>
        <p:nvPicPr>
          <p:cNvPr id="1028" name="Picture 4" descr="C:\Users\COMP1\Desktop\30s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836712"/>
            <a:ext cx="432048" cy="216024"/>
          </a:xfrm>
          <a:prstGeom prst="rect">
            <a:avLst/>
          </a:prstGeom>
          <a:noFill/>
        </p:spPr>
      </p:pic>
      <p:pic>
        <p:nvPicPr>
          <p:cNvPr id="10" name="Picture 4" descr="C:\Users\COMP1\Desktop\30s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780928"/>
            <a:ext cx="432048" cy="216024"/>
          </a:xfrm>
          <a:prstGeom prst="rect">
            <a:avLst/>
          </a:prstGeom>
          <a:noFill/>
        </p:spPr>
      </p:pic>
      <p:pic>
        <p:nvPicPr>
          <p:cNvPr id="11" name="Picture 4" descr="C:\Users\COMP1\Desktop\30s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5229200"/>
            <a:ext cx="432048" cy="216024"/>
          </a:xfrm>
          <a:prstGeom prst="rect">
            <a:avLst/>
          </a:prstGeom>
          <a:noFill/>
        </p:spPr>
      </p:pic>
      <p:pic>
        <p:nvPicPr>
          <p:cNvPr id="12" name="Picture 3" descr="C:\Users\COMP1\Desktop\28s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293096"/>
            <a:ext cx="400050" cy="200025"/>
          </a:xfrm>
          <a:prstGeom prst="rect">
            <a:avLst/>
          </a:prstGeom>
          <a:noFill/>
        </p:spPr>
      </p:pic>
      <p:pic>
        <p:nvPicPr>
          <p:cNvPr id="2" name="Picture 2" descr="C:\Users\COMP1\Desktop\Новая папка\ukrma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260648"/>
            <a:ext cx="2574032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0_a6b46_150316e9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88640"/>
            <a:ext cx="89289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Національна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стандартизація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через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процес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гармо-нізації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міжнародними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нормативними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документа-ми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отримали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міжнародне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визнання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служить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перепусткою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світові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ринки для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вітчизняних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ви-робників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COMP1\Desktop\Новая папка\c87241c3c9f21fe57ef4d8a8a5e96fcc.jpg"/>
          <p:cNvPicPr>
            <a:picLocks noChangeAspect="1" noChangeArrowheads="1"/>
          </p:cNvPicPr>
          <p:nvPr/>
        </p:nvPicPr>
        <p:blipFill>
          <a:blip r:embed="rId3" cstate="print"/>
          <a:srcRect t="1536"/>
          <a:stretch>
            <a:fillRect/>
          </a:stretch>
        </p:blipFill>
        <p:spPr bwMode="auto">
          <a:xfrm>
            <a:off x="2483768" y="2207237"/>
            <a:ext cx="6480721" cy="4462123"/>
          </a:xfrm>
          <a:prstGeom prst="rect">
            <a:avLst/>
          </a:prstGeom>
          <a:noFill/>
        </p:spPr>
      </p:pic>
      <p:pic>
        <p:nvPicPr>
          <p:cNvPr id="4099" name="Picture 3" descr="C:\Users\COMP1\Desktop\Новая папка\logo ISO invert.jpg"/>
          <p:cNvPicPr>
            <a:picLocks noChangeAspect="1" noChangeArrowheads="1"/>
          </p:cNvPicPr>
          <p:nvPr/>
        </p:nvPicPr>
        <p:blipFill>
          <a:blip r:embed="rId4" cstate="print"/>
          <a:srcRect l="6867" t="7475" r="6867" b="7475"/>
          <a:stretch>
            <a:fillRect/>
          </a:stretch>
        </p:blipFill>
        <p:spPr bwMode="auto">
          <a:xfrm>
            <a:off x="251520" y="4149080"/>
            <a:ext cx="2540224" cy="2498366"/>
          </a:xfrm>
          <a:prstGeom prst="rect">
            <a:avLst/>
          </a:prstGeom>
          <a:noFill/>
        </p:spPr>
      </p:pic>
      <p:pic>
        <p:nvPicPr>
          <p:cNvPr id="7" name="Picture 8" descr="C:\Users\COMP1\Desktop\zKmjhMZXkAixS6HFLdEJrlt1Er8@200x200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5301208"/>
            <a:ext cx="1384548" cy="13845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0_a6b46_150316e9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COMP1\Desktop\Новая папка (4)\depositphotos_10729495-stock-illustration-special-arrow-stickers-set-with.jpg"/>
          <p:cNvPicPr>
            <a:picLocks noChangeAspect="1" noChangeArrowheads="1"/>
          </p:cNvPicPr>
          <p:nvPr/>
        </p:nvPicPr>
        <p:blipFill>
          <a:blip r:embed="rId3" cstate="print"/>
          <a:srcRect l="6327" t="3691" r="6327" b="3691"/>
          <a:stretch>
            <a:fillRect/>
          </a:stretch>
        </p:blipFill>
        <p:spPr bwMode="auto">
          <a:xfrm>
            <a:off x="251520" y="692696"/>
            <a:ext cx="8640960" cy="590465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95736" y="764704"/>
            <a:ext cx="3816424" cy="1152128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95736" y="2276872"/>
            <a:ext cx="3816424" cy="1224136"/>
          </a:xfrm>
          <a:prstGeom prst="rect">
            <a:avLst/>
          </a:pr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195736" y="3861048"/>
            <a:ext cx="3816424" cy="115212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195736" y="5373216"/>
            <a:ext cx="3816424" cy="11521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195736" y="620688"/>
            <a:ext cx="41044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системи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28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переважних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чисел </a:t>
            </a:r>
            <a:endParaRPr lang="ru-RU" sz="28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195736" y="2204864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вибір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lang="ru-RU" sz="28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оптимізація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параметричних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рядів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виробів</a:t>
            </a:r>
            <a:endParaRPr lang="ru-RU" sz="2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195736" y="4077072"/>
            <a:ext cx="32425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уніфікація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28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виробів</a:t>
            </a:r>
            <a:endParaRPr lang="ru-RU" sz="2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95736" y="5229200"/>
            <a:ext cx="39604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комплексна та </a:t>
            </a:r>
            <a:r>
              <a:rPr lang="ru-RU" sz="28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випереджувальна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стандартизація</a:t>
            </a:r>
            <a:endParaRPr lang="ru-RU" sz="2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116632"/>
            <a:ext cx="73896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Методичн</a:t>
            </a:r>
            <a:r>
              <a:rPr lang="uk-UA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принципи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стандартизації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3200" dirty="0"/>
          </a:p>
        </p:txBody>
      </p:sp>
      <p:pic>
        <p:nvPicPr>
          <p:cNvPr id="2053" name="Picture 5" descr="C:\Users\COMP1\Desktop\strelka-animatsionnaya-kartinka-010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260648"/>
            <a:ext cx="1728192" cy="288032"/>
          </a:xfrm>
          <a:prstGeom prst="rect">
            <a:avLst/>
          </a:prstGeom>
          <a:noFill/>
        </p:spPr>
      </p:pic>
      <p:pic>
        <p:nvPicPr>
          <p:cNvPr id="2058" name="Picture 10" descr="C:\Users\COMP1\Desktop\Новая папка (4)\set_8_b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4448" y="2708920"/>
            <a:ext cx="215455" cy="215455"/>
          </a:xfrm>
          <a:prstGeom prst="rect">
            <a:avLst/>
          </a:prstGeom>
          <a:noFill/>
        </p:spPr>
      </p:pic>
      <p:pic>
        <p:nvPicPr>
          <p:cNvPr id="25" name="Picture 10" descr="C:\Users\COMP1\Desktop\Новая папка (4)\set_8_b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1268760"/>
            <a:ext cx="215455" cy="215455"/>
          </a:xfrm>
          <a:prstGeom prst="rect">
            <a:avLst/>
          </a:prstGeom>
          <a:noFill/>
        </p:spPr>
      </p:pic>
      <p:pic>
        <p:nvPicPr>
          <p:cNvPr id="26" name="Picture 10" descr="C:\Users\COMP1\Desktop\Новая папка (4)\set_8_b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4448" y="4293096"/>
            <a:ext cx="215455" cy="215455"/>
          </a:xfrm>
          <a:prstGeom prst="rect">
            <a:avLst/>
          </a:prstGeom>
          <a:noFill/>
        </p:spPr>
      </p:pic>
      <p:pic>
        <p:nvPicPr>
          <p:cNvPr id="27" name="Picture 10" descr="C:\Users\COMP1\Desktop\Новая папка (4)\set_8_b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5805264"/>
            <a:ext cx="215455" cy="2154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1\Desktop\0_a6b46_150316e9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79512" y="260648"/>
            <a:ext cx="8784976" cy="624017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kumimoji="0" lang="ru-RU" sz="2350" b="1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застосування</a:t>
            </a:r>
            <a:r>
              <a:rPr kumimoji="0" lang="ru-RU" sz="235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1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системи</a:t>
            </a:r>
            <a:r>
              <a:rPr kumimoji="0" lang="ru-RU" sz="235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350" b="1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переважних</a:t>
            </a:r>
            <a:r>
              <a:rPr kumimoji="0" lang="ru-RU" sz="235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чисел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полягає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використа-нні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певних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науково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обґрунтованих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рядів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чисел (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номіналів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при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виборі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номінальних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значень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параметрів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виробів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проектуються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виготовляються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235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35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2350" b="1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вибір</a:t>
            </a:r>
            <a:r>
              <a:rPr kumimoji="0" lang="ru-RU" sz="235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kumimoji="0" lang="ru-RU" sz="2350" b="1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оптимізація</a:t>
            </a:r>
            <a:r>
              <a:rPr kumimoji="0" lang="ru-RU" sz="235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1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параметричних</a:t>
            </a:r>
            <a:r>
              <a:rPr kumimoji="0" lang="ru-RU" sz="235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1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рядів</a:t>
            </a:r>
            <a:r>
              <a:rPr kumimoji="0" lang="ru-RU" sz="235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1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виробів</a:t>
            </a:r>
            <a:r>
              <a:rPr kumimoji="0" lang="ru-RU" sz="235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які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перед-бачають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параметри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об'єктів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стандартизації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вибираються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не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до-вільно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визначаються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єдиними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правилами,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які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нормуються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ко-мплексом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стандартів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235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35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2350" b="1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уніфікація</a:t>
            </a:r>
            <a:r>
              <a:rPr kumimoji="0" lang="ru-RU" sz="235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350" b="1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виробів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полягає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виборі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оптимальної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кількості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або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раціональному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скороченні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числа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типів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видів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параметрів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розмірів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об'єктів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однакового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близького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функціонального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призначення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235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35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235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комплексна </a:t>
            </a:r>
            <a:r>
              <a:rPr kumimoji="0" lang="ru-RU" sz="2350" b="1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стандартизація</a:t>
            </a:r>
            <a:r>
              <a:rPr kumimoji="0" lang="ru-RU" sz="235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передбачає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розробку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системи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ста-ндартів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визначають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оптимальні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взаємопов'язані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взаємоузго-джені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норми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вимоги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самого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об'єкта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його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елементів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                                   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яких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він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складається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яких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він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залежить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235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35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2350" b="1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випереджувальна</a:t>
            </a:r>
            <a:r>
              <a:rPr kumimoji="0" lang="ru-RU" sz="235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1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стандартизація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полягає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установ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                                  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ленні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підвищених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вимог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норм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відносно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досягнутого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35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рівня</a:t>
            </a:r>
            <a:r>
              <a:rPr kumimoji="0" lang="ru-RU" sz="235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35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5" descr="C:\Users\COMP1\Desktop\zvezd09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5157192"/>
            <a:ext cx="1152128" cy="1368152"/>
          </a:xfrm>
          <a:prstGeom prst="rect">
            <a:avLst/>
          </a:prstGeom>
          <a:noFill/>
        </p:spPr>
      </p:pic>
      <p:pic>
        <p:nvPicPr>
          <p:cNvPr id="7" name="Picture 2" descr="C:\Users\COMP1\Desktop\Новая папка (4)\rotor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4664"/>
            <a:ext cx="216024" cy="216024"/>
          </a:xfrm>
          <a:prstGeom prst="rect">
            <a:avLst/>
          </a:prstGeom>
          <a:noFill/>
        </p:spPr>
      </p:pic>
      <p:pic>
        <p:nvPicPr>
          <p:cNvPr id="10" name="Picture 2" descr="C:\Users\COMP1\Desktop\Новая папка (4)\rotor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44824"/>
            <a:ext cx="216024" cy="216024"/>
          </a:xfrm>
          <a:prstGeom prst="rect">
            <a:avLst/>
          </a:prstGeom>
          <a:noFill/>
        </p:spPr>
      </p:pic>
      <p:pic>
        <p:nvPicPr>
          <p:cNvPr id="11" name="Picture 2" descr="C:\Users\COMP1\Desktop\Новая папка (4)\rotor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284984"/>
            <a:ext cx="216024" cy="216024"/>
          </a:xfrm>
          <a:prstGeom prst="rect">
            <a:avLst/>
          </a:prstGeom>
          <a:noFill/>
        </p:spPr>
      </p:pic>
      <p:pic>
        <p:nvPicPr>
          <p:cNvPr id="12" name="Picture 2" descr="C:\Users\COMP1\Desktop\Новая папка (4)\rotor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365104"/>
            <a:ext cx="216024" cy="216024"/>
          </a:xfrm>
          <a:prstGeom prst="rect">
            <a:avLst/>
          </a:prstGeom>
          <a:noFill/>
        </p:spPr>
      </p:pic>
      <p:pic>
        <p:nvPicPr>
          <p:cNvPr id="13" name="Picture 2" descr="C:\Users\COMP1\Desktop\Новая папка (4)\rotor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805264"/>
            <a:ext cx="216024" cy="216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810</Words>
  <Application>Microsoft Office PowerPoint</Application>
  <PresentationFormat>Экран (4:3)</PresentationFormat>
  <Paragraphs>117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COMP1</dc:creator>
  <cp:lastModifiedBy>user</cp:lastModifiedBy>
  <cp:revision>83</cp:revision>
  <dcterms:created xsi:type="dcterms:W3CDTF">2017-05-25T13:23:23Z</dcterms:created>
  <dcterms:modified xsi:type="dcterms:W3CDTF">2021-02-19T17:46:46Z</dcterms:modified>
</cp:coreProperties>
</file>