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6" r:id="rId15"/>
    <p:sldId id="275" r:id="rId16"/>
    <p:sldId id="269" r:id="rId17"/>
    <p:sldId id="277" r:id="rId18"/>
    <p:sldId id="270" r:id="rId19"/>
    <p:sldId id="278" r:id="rId20"/>
    <p:sldId id="271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0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3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28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3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94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86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34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1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5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2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4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2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2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8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DC6C2-4CB8-4C44-832C-C0D98C5783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FD87-0AB4-4A65-B1E8-568CC29C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3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35" y="2022783"/>
            <a:ext cx="6026727" cy="468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3178" y="580180"/>
            <a:ext cx="8338242" cy="1463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Основи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контролю якості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продукції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582" y="580180"/>
            <a:ext cx="1579418" cy="142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105662" y="5117252"/>
            <a:ext cx="389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 smtClean="0"/>
              <a:t>Тема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690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19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ІНСПЕКЦІЙНИЙ КОНТРОЛЬ</a:t>
            </a:r>
            <a:endParaRPr lang="ru-RU" sz="4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6693" y="21074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Інспекційний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контроль - </a:t>
            </a:r>
            <a:r>
              <a:rPr lang="ru-RU" b="1" dirty="0" err="1"/>
              <a:t>це</a:t>
            </a:r>
            <a:r>
              <a:rPr lang="ru-RU" b="1" dirty="0"/>
              <a:t> контроль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проконтрольованої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r>
              <a:rPr lang="ru-RU" b="1" dirty="0"/>
              <a:t>, з 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виключений</a:t>
            </a:r>
            <a:r>
              <a:rPr lang="ru-RU" b="1" dirty="0"/>
              <a:t> </a:t>
            </a:r>
            <a:r>
              <a:rPr lang="ru-RU" b="1" dirty="0" err="1"/>
              <a:t>виявлений</a:t>
            </a:r>
            <a:r>
              <a:rPr lang="ru-RU" b="1" dirty="0"/>
              <a:t> </a:t>
            </a:r>
            <a:r>
              <a:rPr lang="ru-RU" b="1" dirty="0" err="1"/>
              <a:t>шлюб</a:t>
            </a:r>
            <a:r>
              <a:rPr lang="ru-RU" b="1" dirty="0"/>
              <a:t>.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здійснюють</a:t>
            </a:r>
            <a:r>
              <a:rPr lang="ru-RU" b="1" dirty="0"/>
              <a:t> при </a:t>
            </a:r>
            <a:r>
              <a:rPr lang="ru-RU" b="1" dirty="0" err="1"/>
              <a:t>необхідності</a:t>
            </a:r>
            <a:r>
              <a:rPr lang="ru-RU" b="1" dirty="0"/>
              <a:t> </a:t>
            </a:r>
            <a:r>
              <a:rPr lang="ru-RU" b="1" dirty="0" err="1"/>
              <a:t>перевірки</a:t>
            </a:r>
            <a:r>
              <a:rPr lang="ru-RU" b="1" dirty="0"/>
              <a:t> якості роботи ОТК </a:t>
            </a:r>
            <a:r>
              <a:rPr lang="ru-RU" b="1" dirty="0" err="1"/>
              <a:t>або</a:t>
            </a:r>
            <a:r>
              <a:rPr lang="ru-RU" b="1" dirty="0"/>
              <a:t> контрольного автомата. В </a:t>
            </a:r>
            <a:r>
              <a:rPr lang="ru-RU" b="1" dirty="0" err="1"/>
              <a:t>особливих</a:t>
            </a:r>
            <a:r>
              <a:rPr lang="ru-RU" b="1" dirty="0"/>
              <a:t> </a:t>
            </a:r>
            <a:r>
              <a:rPr lang="ru-RU" b="1" dirty="0" err="1"/>
              <a:t>випадках</a:t>
            </a:r>
            <a:r>
              <a:rPr lang="ru-RU" b="1" dirty="0"/>
              <a:t> </a:t>
            </a:r>
            <a:r>
              <a:rPr lang="ru-RU" b="1" dirty="0" err="1"/>
              <a:t>інспекційний</a:t>
            </a:r>
            <a:r>
              <a:rPr lang="ru-RU" b="1" dirty="0"/>
              <a:t> контроль </a:t>
            </a:r>
            <a:r>
              <a:rPr lang="ru-RU" b="1" dirty="0" err="1"/>
              <a:t>виконується</a:t>
            </a:r>
            <a:r>
              <a:rPr lang="ru-RU" b="1" dirty="0"/>
              <a:t> </a:t>
            </a:r>
            <a:r>
              <a:rPr lang="ru-RU" b="1" dirty="0" err="1"/>
              <a:t>представниками</a:t>
            </a:r>
            <a:r>
              <a:rPr lang="ru-RU" b="1" dirty="0"/>
              <a:t> </a:t>
            </a:r>
            <a:r>
              <a:rPr lang="ru-RU" b="1" dirty="0" err="1"/>
              <a:t>замовника</a:t>
            </a:r>
            <a:r>
              <a:rPr lang="ru-RU" b="1" dirty="0"/>
              <a:t> для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достовірності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 контролю </a:t>
            </a:r>
            <a:r>
              <a:rPr lang="ru-RU" b="1" dirty="0" err="1"/>
              <a:t>важливих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216713" y="51374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Летючий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контроль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носить </a:t>
            </a:r>
            <a:r>
              <a:rPr lang="ru-RU" dirty="0" err="1"/>
              <a:t>інспекційний</a:t>
            </a:r>
            <a:r>
              <a:rPr lang="ru-RU" dirty="0"/>
              <a:t> характер. </a:t>
            </a:r>
            <a:r>
              <a:rPr lang="ru-RU" dirty="0" err="1"/>
              <a:t>Завдяки</a:t>
            </a:r>
            <a:r>
              <a:rPr lang="ru-RU" dirty="0"/>
              <a:t> тому, що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раптово</a:t>
            </a:r>
            <a:r>
              <a:rPr lang="ru-RU" dirty="0"/>
              <a:t>, в </a:t>
            </a:r>
            <a:r>
              <a:rPr lang="ru-RU" dirty="0" err="1"/>
              <a:t>випадкові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часу,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достовірними</a:t>
            </a:r>
            <a:r>
              <a:rPr lang="ru-RU" dirty="0"/>
              <a:t>..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98" y="2213520"/>
            <a:ext cx="4065949" cy="2701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/>
        </p:blipFill>
        <p:spPr>
          <a:xfrm>
            <a:off x="1271127" y="4692765"/>
            <a:ext cx="3055067" cy="19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31121" y="736295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АКТИВНИЙ И ПАСИВНИЙ КОНТРОЛЬ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157" y="2056593"/>
            <a:ext cx="11881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Залежно</a:t>
            </a:r>
            <a:r>
              <a:rPr lang="ru-RU" dirty="0"/>
              <a:t> від характеру </a:t>
            </a:r>
            <a:r>
              <a:rPr lang="ru-RU" dirty="0" err="1"/>
              <a:t>прийнятих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активний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пасивний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контроль</a:t>
            </a:r>
            <a:r>
              <a:rPr lang="ru-RU" dirty="0"/>
              <a:t>. При активному </a:t>
            </a:r>
            <a:r>
              <a:rPr lang="ru-RU" dirty="0" err="1"/>
              <a:t>контролі</a:t>
            </a:r>
            <a:r>
              <a:rPr lang="ru-RU" dirty="0"/>
              <a:t> </a:t>
            </a:r>
            <a:r>
              <a:rPr lang="ru-RU" dirty="0" err="1"/>
              <a:t>приймаються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якості </a:t>
            </a:r>
            <a:r>
              <a:rPr lang="ru-RU" dirty="0" err="1"/>
              <a:t>продукції</a:t>
            </a:r>
            <a:r>
              <a:rPr lang="ru-RU" dirty="0"/>
              <a:t>, а при </a:t>
            </a:r>
            <a:r>
              <a:rPr lang="ru-RU" dirty="0" err="1"/>
              <a:t>пасивному</a:t>
            </a:r>
            <a:r>
              <a:rPr lang="ru-RU" dirty="0"/>
              <a:t> </a:t>
            </a:r>
            <a:r>
              <a:rPr lang="ru-RU" dirty="0" err="1"/>
              <a:t>контролі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фіксується</a:t>
            </a:r>
            <a:r>
              <a:rPr lang="ru-RU" dirty="0"/>
              <a:t> </a:t>
            </a:r>
            <a:r>
              <a:rPr lang="ru-RU" dirty="0" smtClean="0"/>
              <a:t>дефект.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5" y="3091463"/>
            <a:ext cx="5391709" cy="3594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32" y="3091463"/>
            <a:ext cx="5847736" cy="35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1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40327" y="719362"/>
            <a:ext cx="9753855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КОНТРОЛЬ ЗА </a:t>
            </a:r>
            <a:r>
              <a:rPr lang="ru-RU" sz="3200" b="1" dirty="0" smtClean="0"/>
              <a:t>КІЛЬКІСНОЮ,ЯКІСНОЮ,АЛЬТЕРНАТИВНОЮ ОЗНАКАМИ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2798" y="2127062"/>
            <a:ext cx="117604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Залежно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від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контрольованого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параметра </a:t>
            </a:r>
            <a:r>
              <a:rPr lang="ru-RU" dirty="0" err="1"/>
              <a:t>розрізняють</a:t>
            </a:r>
            <a:r>
              <a:rPr lang="ru-RU" dirty="0"/>
              <a:t> контроль за </a:t>
            </a:r>
            <a:r>
              <a:rPr lang="ru-RU" dirty="0" err="1"/>
              <a:t>кількісною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, за </a:t>
            </a:r>
            <a:r>
              <a:rPr lang="ru-RU" dirty="0" err="1"/>
              <a:t>якісною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і за альтернативною </a:t>
            </a:r>
            <a:r>
              <a:rPr lang="ru-RU" dirty="0" err="1"/>
              <a:t>ознакою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виді</a:t>
            </a:r>
            <a:r>
              <a:rPr lang="ru-RU" dirty="0"/>
              <a:t> контролю </a:t>
            </a:r>
            <a:r>
              <a:rPr lang="ru-RU" dirty="0" err="1"/>
              <a:t>визначають</a:t>
            </a:r>
            <a:r>
              <a:rPr lang="ru-RU" dirty="0"/>
              <a:t> значення одного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, а подальше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контрольовану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від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від </a:t>
            </a:r>
            <a:r>
              <a:rPr lang="ru-RU" dirty="0" err="1"/>
              <a:t>їх</a:t>
            </a:r>
            <a:r>
              <a:rPr lang="ru-RU" dirty="0"/>
              <a:t> порівняння з </a:t>
            </a:r>
            <a:r>
              <a:rPr lang="ru-RU" dirty="0" err="1"/>
              <a:t>контрольними</a:t>
            </a:r>
            <a:r>
              <a:rPr lang="ru-RU" dirty="0"/>
              <a:t> нормативами).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другому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контролю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/>
              <a:t>перевірену</a:t>
            </a:r>
            <a:r>
              <a:rPr lang="ru-RU" dirty="0"/>
              <a:t>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а подальше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контрольовану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від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кількостей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опинилися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Контроль за альтернативною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ознакою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є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випадком</a:t>
            </a:r>
            <a:r>
              <a:rPr lang="ru-RU" dirty="0"/>
              <a:t>, коли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: </a:t>
            </a:r>
            <a:r>
              <a:rPr lang="ru-RU" dirty="0" err="1"/>
              <a:t>придатної</a:t>
            </a:r>
            <a:r>
              <a:rPr lang="ru-RU" dirty="0"/>
              <a:t> і </a:t>
            </a:r>
            <a:r>
              <a:rPr lang="ru-RU" dirty="0" err="1"/>
              <a:t>дефектної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контрольовану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приймається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від числа </a:t>
            </a:r>
            <a:r>
              <a:rPr lang="ru-RU" dirty="0" err="1"/>
              <a:t>виявлених</a:t>
            </a:r>
            <a:r>
              <a:rPr lang="ru-RU" dirty="0"/>
              <a:t> </a:t>
            </a:r>
            <a:r>
              <a:rPr lang="ru-RU" dirty="0" err="1"/>
              <a:t>дефектних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числа </a:t>
            </a:r>
            <a:r>
              <a:rPr lang="ru-RU" dirty="0" err="1"/>
              <a:t>дефектів</a:t>
            </a:r>
            <a:r>
              <a:rPr lang="ru-RU" dirty="0"/>
              <a:t>, що </a:t>
            </a:r>
            <a:r>
              <a:rPr lang="ru-RU" dirty="0" err="1"/>
              <a:t>припадають</a:t>
            </a:r>
            <a:r>
              <a:rPr lang="ru-RU" dirty="0"/>
              <a:t> на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Контроль за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кількісною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ознакою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контроль за </a:t>
            </a:r>
            <a:r>
              <a:rPr lang="ru-RU" dirty="0" err="1"/>
              <a:t>якісним</a:t>
            </a:r>
            <a:r>
              <a:rPr lang="ru-RU" dirty="0"/>
              <a:t> і альтернативному </a:t>
            </a:r>
            <a:r>
              <a:rPr lang="ru-RU" dirty="0" err="1"/>
              <a:t>ознаками</a:t>
            </a:r>
            <a:r>
              <a:rPr lang="ru-RU" dirty="0"/>
              <a:t>. 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контроль за </a:t>
            </a:r>
            <a:r>
              <a:rPr lang="ru-RU" dirty="0" err="1"/>
              <a:t>кількісною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два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контролю. Тому при </a:t>
            </a:r>
            <a:r>
              <a:rPr lang="ru-RU" dirty="0" err="1"/>
              <a:t>плануванні</a:t>
            </a:r>
            <a:r>
              <a:rPr lang="ru-RU" dirty="0"/>
              <a:t> і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часто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контролю за альтернативною </a:t>
            </a:r>
            <a:r>
              <a:rPr lang="ru-RU" dirty="0" err="1"/>
              <a:t>ознакою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20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532" y="2052160"/>
            <a:ext cx="7807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Вада</a:t>
            </a:r>
            <a:r>
              <a:rPr lang="ru-RU" dirty="0" smtClean="0"/>
              <a:t> - </a:t>
            </a:r>
            <a:r>
              <a:rPr lang="ru-RU" dirty="0" err="1"/>
              <a:t>продукція</a:t>
            </a:r>
            <a:r>
              <a:rPr lang="ru-RU" dirty="0"/>
              <a:t>, </a:t>
            </a:r>
            <a:r>
              <a:rPr lang="ru-RU" dirty="0" err="1"/>
              <a:t>непридатна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потреби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Критерієм</a:t>
            </a:r>
            <a:r>
              <a:rPr lang="ru-RU" dirty="0"/>
              <a:t> вади 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дефектів</a:t>
            </a:r>
            <a:r>
              <a:rPr lang="ru-RU" dirty="0"/>
              <a:t> - </a:t>
            </a:r>
            <a:r>
              <a:rPr lang="ru-RU" dirty="0" err="1"/>
              <a:t>неприпустимих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(</a:t>
            </a:r>
            <a:r>
              <a:rPr lang="ru-RU" dirty="0" err="1"/>
              <a:t>параметрів</a:t>
            </a:r>
            <a:r>
              <a:rPr lang="ru-RU" dirty="0"/>
              <a:t>) </a:t>
            </a:r>
            <a:r>
              <a:rPr lang="ru-RU" dirty="0" err="1"/>
              <a:t>продукції</a:t>
            </a:r>
            <a:r>
              <a:rPr lang="ru-RU" dirty="0"/>
              <a:t> від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. Забракована </a:t>
            </a:r>
            <a:r>
              <a:rPr lang="ru-RU" dirty="0" err="1"/>
              <a:t>продукція</a:t>
            </a:r>
            <a:r>
              <a:rPr lang="ru-RU" dirty="0"/>
              <a:t> не має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споживної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товаром. Для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непоправні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і </a:t>
            </a:r>
            <a:r>
              <a:rPr lang="ru-RU" dirty="0" err="1"/>
              <a:t>матеріалізованої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для </a:t>
            </a:r>
            <a:r>
              <a:rPr lang="ru-RU" dirty="0" err="1"/>
              <a:t>підприємства</a:t>
            </a:r>
            <a:r>
              <a:rPr lang="ru-RU" dirty="0"/>
              <a:t> -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доходу,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4046" y="4272677"/>
            <a:ext cx="9029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Причина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/>
              <a:t>це</a:t>
            </a:r>
            <a:r>
              <a:rPr lang="ru-RU" dirty="0"/>
              <a:t> перш за все </a:t>
            </a:r>
            <a:r>
              <a:rPr lang="ru-RU" dirty="0" err="1"/>
              <a:t>недобросовісна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. Вада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нормативних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, </a:t>
            </a:r>
            <a:r>
              <a:rPr lang="ru-RU" dirty="0" err="1"/>
              <a:t>помилок</a:t>
            </a:r>
            <a:r>
              <a:rPr lang="ru-RU" dirty="0"/>
              <a:t> </a:t>
            </a:r>
            <a:r>
              <a:rPr lang="ru-RU" dirty="0" err="1"/>
              <a:t>конструкторів</a:t>
            </a:r>
            <a:r>
              <a:rPr lang="ru-RU" dirty="0"/>
              <a:t> і </a:t>
            </a:r>
            <a:r>
              <a:rPr lang="ru-RU" dirty="0" err="1"/>
              <a:t>технологів</a:t>
            </a:r>
            <a:r>
              <a:rPr lang="ru-RU" dirty="0"/>
              <a:t>, </a:t>
            </a:r>
            <a:r>
              <a:rPr lang="ru-RU" dirty="0" err="1"/>
              <a:t>некомпетентних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адміністраторів</a:t>
            </a:r>
            <a:r>
              <a:rPr lang="ru-RU" dirty="0"/>
              <a:t>,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технологічної</a:t>
            </a:r>
            <a:r>
              <a:rPr lang="ru-RU" dirty="0"/>
              <a:t> та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, </a:t>
            </a:r>
            <a:r>
              <a:rPr lang="ru-RU" dirty="0" err="1"/>
              <a:t>незадовільнийвиконання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 </a:t>
            </a:r>
            <a:r>
              <a:rPr lang="ru-RU" dirty="0" err="1"/>
              <a:t>Неякісний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одного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марним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цілих</a:t>
            </a:r>
            <a:r>
              <a:rPr lang="ru-RU" dirty="0"/>
              <a:t> </a:t>
            </a:r>
            <a:r>
              <a:rPr lang="ru-RU" dirty="0" err="1"/>
              <a:t>колективів</a:t>
            </a:r>
            <a:r>
              <a:rPr lang="ru-RU" dirty="0"/>
              <a:t>, </a:t>
            </a:r>
            <a:r>
              <a:rPr lang="ru-RU" dirty="0" err="1"/>
              <a:t>знищити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вади є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кваліфікації</a:t>
            </a:r>
            <a:r>
              <a:rPr lang="ru-RU" dirty="0"/>
              <a:t> та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 за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роботи.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0321" y="7193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ВАДА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20" y="2149385"/>
            <a:ext cx="3080774" cy="2056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2" y="4394805"/>
            <a:ext cx="3194244" cy="22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2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0321" y="7193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ВАДА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484" y="2100907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Різновидом</a:t>
            </a:r>
            <a:r>
              <a:rPr lang="ru-RU" dirty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вади </a:t>
            </a:r>
            <a:r>
              <a:rPr lang="ru-RU" dirty="0"/>
              <a:t>з </a:t>
            </a:r>
            <a:r>
              <a:rPr lang="ru-RU" dirty="0" err="1"/>
              <a:t>непереборними</a:t>
            </a:r>
            <a:r>
              <a:rPr lang="ru-RU" dirty="0"/>
              <a:t> </a:t>
            </a:r>
            <a:r>
              <a:rPr lang="ru-RU" dirty="0" err="1"/>
              <a:t>значними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критичними</a:t>
            </a:r>
            <a:r>
              <a:rPr lang="ru-RU" dirty="0"/>
              <a:t> дефектами є </a:t>
            </a:r>
            <a:r>
              <a:rPr lang="ru-RU" dirty="0" err="1"/>
              <a:t>відходи</a:t>
            </a:r>
            <a:r>
              <a:rPr lang="ru-RU" dirty="0"/>
              <a:t>.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значними</a:t>
            </a:r>
            <a:r>
              <a:rPr lang="ru-RU" dirty="0"/>
              <a:t> </a:t>
            </a:r>
            <a:r>
              <a:rPr lang="ru-RU" dirty="0" err="1"/>
              <a:t>невідповідностями</a:t>
            </a:r>
            <a:r>
              <a:rPr lang="ru-RU" dirty="0"/>
              <a:t> </a:t>
            </a:r>
            <a:r>
              <a:rPr lang="ru-RU" dirty="0" err="1"/>
              <a:t>встановленим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ліквідних</a:t>
            </a:r>
            <a:r>
              <a:rPr lang="ru-RU" dirty="0"/>
              <a:t>, а з </a:t>
            </a:r>
            <a:r>
              <a:rPr lang="ru-RU" dirty="0" err="1"/>
              <a:t>критичними</a:t>
            </a:r>
            <a:r>
              <a:rPr lang="ru-RU" dirty="0"/>
              <a:t> - до </a:t>
            </a:r>
            <a:r>
              <a:rPr lang="ru-RU" dirty="0" err="1"/>
              <a:t>неліквідним</a:t>
            </a:r>
            <a:r>
              <a:rPr lang="ru-RU" dirty="0"/>
              <a:t>. Прикладом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ліквідних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відходів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і шкура </a:t>
            </a:r>
            <a:r>
              <a:rPr lang="ru-RU" dirty="0" err="1"/>
              <a:t>м'ясокопченостей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окислів</a:t>
            </a:r>
            <a:r>
              <a:rPr lang="ru-RU" dirty="0"/>
              <a:t> </a:t>
            </a:r>
            <a:r>
              <a:rPr lang="ru-RU" dirty="0" err="1"/>
              <a:t>поверхневий</a:t>
            </a:r>
            <a:r>
              <a:rPr lang="ru-RU" dirty="0"/>
              <a:t> шар жиру (</a:t>
            </a:r>
            <a:r>
              <a:rPr lang="ru-RU" dirty="0" err="1"/>
              <a:t>штафф</a:t>
            </a:r>
            <a:r>
              <a:rPr lang="ru-RU" dirty="0"/>
              <a:t>) у вершкового масла,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за </a:t>
            </a:r>
            <a:r>
              <a:rPr lang="ru-RU" dirty="0" err="1"/>
              <a:t>зниженими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 (</a:t>
            </a:r>
            <a:r>
              <a:rPr lang="ru-RU" dirty="0" err="1"/>
              <a:t>кістки</a:t>
            </a:r>
            <a:r>
              <a:rPr lang="ru-RU" dirty="0"/>
              <a:t>, </a:t>
            </a:r>
            <a:r>
              <a:rPr lang="ru-RU" dirty="0" err="1"/>
              <a:t>шкіра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термічної</a:t>
            </a:r>
            <a:r>
              <a:rPr lang="ru-RU" dirty="0"/>
              <a:t> об-</a:t>
            </a:r>
            <a:r>
              <a:rPr lang="ru-RU" dirty="0" err="1"/>
              <a:t>ництва</a:t>
            </a:r>
            <a:r>
              <a:rPr lang="ru-RU" dirty="0"/>
              <a:t> (</a:t>
            </a:r>
            <a:r>
              <a:rPr lang="ru-RU" dirty="0" err="1"/>
              <a:t>вершкове</a:t>
            </a:r>
            <a:r>
              <a:rPr lang="ru-RU" dirty="0"/>
              <a:t> масло).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неліквідним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відходів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ко-</a:t>
            </a:r>
            <a:r>
              <a:rPr lang="ru-RU" dirty="0" err="1"/>
              <a:t>торие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 через </a:t>
            </a:r>
            <a:r>
              <a:rPr lang="ru-RU" dirty="0" err="1"/>
              <a:t>невідповідність</a:t>
            </a:r>
            <a:r>
              <a:rPr lang="ru-RU" dirty="0"/>
              <a:t> за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товари</a:t>
            </a:r>
            <a:r>
              <a:rPr lang="ru-RU" dirty="0"/>
              <a:t> з биоповреждения (</a:t>
            </a:r>
            <a:r>
              <a:rPr lang="ru-RU" dirty="0" err="1"/>
              <a:t>загнити-шие</a:t>
            </a:r>
            <a:r>
              <a:rPr lang="ru-RU" dirty="0"/>
              <a:t>, </a:t>
            </a:r>
            <a:r>
              <a:rPr lang="ru-RU" dirty="0" err="1"/>
              <a:t>плісняві</a:t>
            </a:r>
            <a:r>
              <a:rPr lang="ru-RU" dirty="0"/>
              <a:t>, </a:t>
            </a:r>
            <a:r>
              <a:rPr lang="ru-RU" dirty="0" err="1"/>
              <a:t>пошкоджені</a:t>
            </a:r>
            <a:r>
              <a:rPr lang="ru-RU" dirty="0"/>
              <a:t> </a:t>
            </a:r>
            <a:r>
              <a:rPr lang="ru-RU" dirty="0" err="1"/>
              <a:t>гризунами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.).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26" y="2212258"/>
            <a:ext cx="5797112" cy="44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7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211" y="207488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можуть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виявлені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виробництві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вихідному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контролі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якості,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стадії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випробувань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і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процесі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експлуатації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За характером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дефекти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можуть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виправними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невиправними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Виправлення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дефектів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веде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подорожчання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вартості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всієї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що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випускається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окремих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партій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Невиправний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брак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прямим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економічним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збитком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втратами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матеріально-технічних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ресурсів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7537" y="480615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дефектів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на будь-якій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негайного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і причин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з метою оперативного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дефектної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способу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від браку і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причини.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0321" y="7193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ДЕФЕКТИ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"/>
          <a:stretch/>
        </p:blipFill>
        <p:spPr>
          <a:xfrm>
            <a:off x="7140873" y="2074887"/>
            <a:ext cx="3438638" cy="2662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37" y="4937208"/>
            <a:ext cx="2822875" cy="18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2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0321" y="7193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ДЕФЕКТЫ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1200" y="276176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невідповідності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вимогам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майну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споживачів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критичними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дефектами не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недоцільно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загнили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яблука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промпереработку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як вони містять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речовини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мікотоксини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що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канцерогенну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мутагенну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м'якоті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плоду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загнила,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вимагає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великих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невигідна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794" y="2300095"/>
            <a:ext cx="5427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дефекти</a:t>
            </a:r>
            <a:r>
              <a:rPr lang="ru-RU" dirty="0"/>
              <a:t>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значущості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критичні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значні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малозначні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" y="3216877"/>
            <a:ext cx="4742017" cy="33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0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0321" y="7193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ДЕФЕКТИ</a:t>
            </a:r>
            <a:endParaRPr lang="ru-RU" sz="4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9768" y="2062038"/>
            <a:ext cx="37782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</a:t>
            </a:r>
            <a:r>
              <a:rPr lang="ru-RU" dirty="0" err="1"/>
              <a:t>невідповідності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 і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але не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безпеку</a:t>
            </a:r>
            <a:r>
              <a:rPr lang="ru-RU" dirty="0"/>
              <a:t> для </a:t>
            </a:r>
            <a:r>
              <a:rPr lang="ru-RU" dirty="0" err="1"/>
              <a:t>споживача</a:t>
            </a:r>
            <a:r>
              <a:rPr lang="ru-RU" dirty="0"/>
              <a:t> і /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Так, </a:t>
            </a:r>
            <a:r>
              <a:rPr lang="ru-RU" dirty="0" err="1"/>
              <a:t>забиті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проколи,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шкідниками</a:t>
            </a:r>
            <a:r>
              <a:rPr lang="ru-RU" dirty="0"/>
              <a:t> </a:t>
            </a:r>
            <a:r>
              <a:rPr lang="ru-RU" dirty="0" err="1"/>
              <a:t>погіршують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знижують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їстівної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і </a:t>
            </a:r>
            <a:r>
              <a:rPr lang="ru-RU" dirty="0" err="1"/>
              <a:t>збереженість</a:t>
            </a:r>
            <a:r>
              <a:rPr lang="ru-RU" dirty="0"/>
              <a:t> </a:t>
            </a:r>
            <a:r>
              <a:rPr lang="ru-RU" dirty="0" err="1"/>
              <a:t>яблук</a:t>
            </a:r>
            <a:r>
              <a:rPr lang="ru-RU" dirty="0"/>
              <a:t>, але плоди все-таки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 (в </a:t>
            </a:r>
            <a:r>
              <a:rPr lang="ru-RU" dirty="0" err="1"/>
              <a:t>свіжому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і на </a:t>
            </a:r>
            <a:r>
              <a:rPr lang="ru-RU" dirty="0" err="1"/>
              <a:t>промпереработку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11" y="2164326"/>
            <a:ext cx="6760660" cy="43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7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0321" y="7193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ДЕФЕКТИ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6749" y="2128202"/>
            <a:ext cx="29103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Малозначні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невідповідності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роблять</a:t>
            </a:r>
            <a:r>
              <a:rPr lang="ru-RU" sz="2000" dirty="0"/>
              <a:t> </a:t>
            </a:r>
            <a:r>
              <a:rPr lang="ru-RU" sz="2000" dirty="0" err="1"/>
              <a:t>істотного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на </a:t>
            </a:r>
            <a:r>
              <a:rPr lang="ru-RU" sz="2000" dirty="0" err="1"/>
              <a:t>споживчі</a:t>
            </a:r>
            <a:r>
              <a:rPr lang="ru-RU" sz="2000" dirty="0"/>
              <a:t> </a:t>
            </a:r>
            <a:r>
              <a:rPr lang="ru-RU" sz="2000" dirty="0" err="1"/>
              <a:t>властивості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, в першу </a:t>
            </a:r>
            <a:r>
              <a:rPr lang="ru-RU" sz="2000" dirty="0" err="1"/>
              <a:t>чергу</a:t>
            </a:r>
            <a:r>
              <a:rPr lang="ru-RU" sz="2000" dirty="0"/>
              <a:t>, на </a:t>
            </a:r>
            <a:r>
              <a:rPr lang="ru-RU" sz="2000" dirty="0" err="1"/>
              <a:t>призначення</a:t>
            </a:r>
            <a:r>
              <a:rPr lang="ru-RU" sz="2000" dirty="0"/>
              <a:t>, </a:t>
            </a:r>
            <a:r>
              <a:rPr lang="ru-RU" sz="2000" dirty="0" err="1"/>
              <a:t>надійність</a:t>
            </a:r>
            <a:r>
              <a:rPr lang="ru-RU" sz="2000" dirty="0"/>
              <a:t> і </a:t>
            </a:r>
            <a:r>
              <a:rPr lang="ru-RU" sz="2000" dirty="0" err="1"/>
              <a:t>безпеку</a:t>
            </a:r>
            <a:r>
              <a:rPr lang="ru-RU" sz="2000" dirty="0"/>
              <a:t>. Так, при </a:t>
            </a:r>
            <a:r>
              <a:rPr lang="ru-RU" sz="2000" dirty="0" err="1"/>
              <a:t>оцінці</a:t>
            </a:r>
            <a:r>
              <a:rPr lang="ru-RU" sz="2000" dirty="0"/>
              <a:t> якості </a:t>
            </a:r>
            <a:r>
              <a:rPr lang="ru-RU" sz="2000" dirty="0" err="1"/>
              <a:t>яблук</a:t>
            </a:r>
            <a:r>
              <a:rPr lang="ru-RU" sz="2000" dirty="0"/>
              <a:t> до </a:t>
            </a:r>
            <a:r>
              <a:rPr lang="ru-RU" sz="2000" dirty="0" err="1"/>
              <a:t>малозначних</a:t>
            </a:r>
            <a:r>
              <a:rPr lang="ru-RU" sz="2000" dirty="0"/>
              <a:t> </a:t>
            </a:r>
            <a:r>
              <a:rPr lang="ru-RU" sz="2000" dirty="0" err="1"/>
              <a:t>дефектів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віднесені</a:t>
            </a:r>
            <a:r>
              <a:rPr lang="ru-RU" sz="2000" dirty="0"/>
              <a:t> </a:t>
            </a:r>
            <a:r>
              <a:rPr lang="ru-RU" sz="2000" dirty="0" err="1"/>
              <a:t>невеликі</a:t>
            </a:r>
            <a:r>
              <a:rPr lang="ru-RU" sz="2000" dirty="0"/>
              <a:t> </a:t>
            </a:r>
            <a:r>
              <a:rPr lang="ru-RU" sz="2000" dirty="0" err="1"/>
              <a:t>відхилення</a:t>
            </a:r>
            <a:r>
              <a:rPr lang="ru-RU" sz="2000" dirty="0"/>
              <a:t> від </a:t>
            </a:r>
            <a:r>
              <a:rPr lang="ru-RU" sz="2000" dirty="0" err="1"/>
              <a:t>форми</a:t>
            </a:r>
            <a:r>
              <a:rPr lang="ru-RU" sz="2000" dirty="0"/>
              <a:t>, </a:t>
            </a:r>
            <a:r>
              <a:rPr lang="ru-RU" sz="2000" dirty="0" err="1"/>
              <a:t>розміру</a:t>
            </a:r>
            <a:r>
              <a:rPr lang="ru-RU" sz="2000" dirty="0"/>
              <a:t>, забарвлення.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65" y="2211286"/>
            <a:ext cx="6960931" cy="43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0321" y="7193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ДЕФЕКТИ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5470" y="2168378"/>
            <a:ext cx="7098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наявності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підрозділяються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передбачені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приховані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передбачені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недоцільно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64360" y="2168378"/>
            <a:ext cx="46014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Наприклад</a:t>
            </a:r>
            <a:r>
              <a:rPr lang="ru-RU" dirty="0" smtClean="0"/>
              <a:t>, до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явних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дефектів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/>
              <a:t>консервів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бомбаж в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здуття</a:t>
            </a:r>
            <a:r>
              <a:rPr lang="ru-RU" dirty="0"/>
              <a:t> банки,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візуальним</a:t>
            </a:r>
            <a:r>
              <a:rPr lang="ru-RU" dirty="0"/>
              <a:t> </a:t>
            </a:r>
            <a:r>
              <a:rPr lang="ru-RU" dirty="0" err="1"/>
              <a:t>оглядом</a:t>
            </a:r>
            <a:r>
              <a:rPr lang="ru-RU" dirty="0"/>
              <a:t>. </a:t>
            </a:r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бомбажа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візуально</a:t>
            </a:r>
            <a:r>
              <a:rPr lang="ru-RU" dirty="0"/>
              <a:t>. Для цього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мікро-біологічний</a:t>
            </a:r>
            <a:r>
              <a:rPr lang="ru-RU" dirty="0"/>
              <a:t> контроль, для чого банки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розкривати</a:t>
            </a:r>
            <a:r>
              <a:rPr lang="ru-RU" dirty="0"/>
              <a:t>. При </a:t>
            </a:r>
            <a:r>
              <a:rPr lang="ru-RU" dirty="0" err="1"/>
              <a:t>вибірковому</a:t>
            </a:r>
            <a:r>
              <a:rPr lang="ru-RU" dirty="0"/>
              <a:t> </a:t>
            </a:r>
            <a:r>
              <a:rPr lang="ru-RU" dirty="0" err="1"/>
              <a:t>контролі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небезпека</a:t>
            </a:r>
            <a:r>
              <a:rPr lang="ru-RU" dirty="0"/>
              <a:t>, що банки в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бомбажа </a:t>
            </a:r>
            <a:r>
              <a:rPr lang="ru-RU" dirty="0" err="1"/>
              <a:t>можуть</a:t>
            </a:r>
            <a:r>
              <a:rPr lang="ru-RU" dirty="0"/>
              <a:t> не </a:t>
            </a:r>
            <a:r>
              <a:rPr lang="ru-RU" dirty="0" err="1"/>
              <a:t>потрапити</a:t>
            </a:r>
            <a:r>
              <a:rPr lang="ru-RU" dirty="0"/>
              <a:t> до </a:t>
            </a:r>
            <a:r>
              <a:rPr lang="ru-RU" dirty="0" err="1"/>
              <a:t>вибірки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банки в </a:t>
            </a:r>
            <a:r>
              <a:rPr lang="ru-RU" dirty="0" err="1"/>
              <a:t>товарній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. Тому </a:t>
            </a:r>
            <a:r>
              <a:rPr lang="ru-RU" dirty="0" err="1"/>
              <a:t>суцільний</a:t>
            </a:r>
            <a:r>
              <a:rPr lang="ru-RU" dirty="0"/>
              <a:t> контроль </a:t>
            </a:r>
            <a:r>
              <a:rPr lang="ru-RU" dirty="0" err="1"/>
              <a:t>неможливий</a:t>
            </a:r>
            <a:r>
              <a:rPr lang="ru-RU" dirty="0"/>
              <a:t>, 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неруйнівного</a:t>
            </a:r>
            <a:r>
              <a:rPr lang="ru-RU" dirty="0"/>
              <a:t> контролю </a:t>
            </a:r>
            <a:r>
              <a:rPr lang="ru-RU" dirty="0" err="1"/>
              <a:t>відсутні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645706"/>
            <a:ext cx="5749976" cy="28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2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err="1" smtClean="0"/>
              <a:t>Забезпечення</a:t>
            </a:r>
            <a:r>
              <a:rPr lang="ru-RU" sz="4400" b="1" dirty="0" smtClean="0"/>
              <a:t> і </a:t>
            </a:r>
            <a:r>
              <a:rPr lang="ru-RU" sz="4400" b="1" dirty="0" err="1" smtClean="0"/>
              <a:t>повишення</a:t>
            </a:r>
            <a:r>
              <a:rPr lang="ru-RU" sz="4400" b="1" dirty="0" smtClean="0"/>
              <a:t> якості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0933" y="2213171"/>
            <a:ext cx="675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Забезпечення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підвищення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якості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продукції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що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випускається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- одна з </a:t>
            </a:r>
            <a:r>
              <a:rPr lang="ru-RU" sz="2000" dirty="0" err="1"/>
              <a:t>головних</a:t>
            </a:r>
            <a:r>
              <a:rPr lang="ru-RU" sz="2000" dirty="0"/>
              <a:t> задач </a:t>
            </a:r>
            <a:r>
              <a:rPr lang="ru-RU" sz="2000" dirty="0" err="1"/>
              <a:t>виробництва</a:t>
            </a:r>
            <a:r>
              <a:rPr lang="ru-RU" sz="2000" dirty="0"/>
              <a:t>.</a:t>
            </a:r>
          </a:p>
          <a:p>
            <a:r>
              <a:rPr lang="ru-RU" sz="2000" dirty="0"/>
              <a:t>У </a:t>
            </a:r>
            <a:r>
              <a:rPr lang="ru-RU" sz="2000" dirty="0" err="1"/>
              <a:t>вирішенні</a:t>
            </a:r>
            <a:r>
              <a:rPr lang="ru-RU" sz="2000" dirty="0"/>
              <a:t> цього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важлива</a:t>
            </a:r>
            <a:r>
              <a:rPr lang="ru-RU" sz="2000" dirty="0"/>
              <a:t> роль </a:t>
            </a:r>
            <a:r>
              <a:rPr lang="ru-RU" sz="2000" dirty="0" err="1"/>
              <a:t>відводиться</a:t>
            </a:r>
            <a:r>
              <a:rPr lang="ru-RU" sz="2000" dirty="0"/>
              <a:t> контролю якості на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етапах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з метою </a:t>
            </a:r>
            <a:r>
              <a:rPr lang="ru-RU" sz="2000" dirty="0" err="1"/>
              <a:t>перевірки</a:t>
            </a:r>
            <a:r>
              <a:rPr lang="ru-RU" sz="2000" dirty="0"/>
              <a:t> </a:t>
            </a:r>
            <a:r>
              <a:rPr lang="ru-RU" sz="2000" dirty="0" err="1"/>
              <a:t>відповідності</a:t>
            </a:r>
            <a:r>
              <a:rPr lang="ru-RU" sz="2000" dirty="0"/>
              <a:t> </a:t>
            </a:r>
            <a:r>
              <a:rPr lang="ru-RU" sz="2000" dirty="0" err="1"/>
              <a:t>показників</a:t>
            </a:r>
            <a:r>
              <a:rPr lang="ru-RU" sz="2000" dirty="0"/>
              <a:t> якості </a:t>
            </a:r>
            <a:r>
              <a:rPr lang="ru-RU" sz="2000" dirty="0" err="1"/>
              <a:t>встановленим</a:t>
            </a:r>
            <a:r>
              <a:rPr lang="ru-RU" sz="2000" dirty="0"/>
              <a:t> </a:t>
            </a:r>
            <a:r>
              <a:rPr lang="ru-RU" sz="2000" dirty="0" err="1"/>
              <a:t>вимогам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5866" y="527026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/>
              <a:t>Різноманіття</a:t>
            </a:r>
            <a:r>
              <a:rPr lang="ru-RU" sz="2000" b="1" dirty="0"/>
              <a:t> </a:t>
            </a:r>
            <a:r>
              <a:rPr lang="ru-RU" sz="2000" b="1" dirty="0" err="1"/>
              <a:t>видів</a:t>
            </a:r>
            <a:r>
              <a:rPr lang="ru-RU" sz="2000" b="1" dirty="0"/>
              <a:t> контролю якості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викликає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необхідність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систематизації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класифікації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за рядом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ознак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16" y="4227969"/>
            <a:ext cx="3574261" cy="2498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65" y="2213171"/>
            <a:ext cx="3979501" cy="28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3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0321" y="7193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ДЕФЕКТИ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477" y="20931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наноситься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допустимі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неприпустимі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7779" y="2093113"/>
            <a:ext cx="5437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Допустимі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</a:t>
            </a:r>
            <a:r>
              <a:rPr lang="ru-RU" dirty="0" err="1"/>
              <a:t>дефекти</a:t>
            </a:r>
            <a:r>
              <a:rPr lang="ru-RU" dirty="0"/>
              <a:t>, що </a:t>
            </a:r>
            <a:r>
              <a:rPr lang="ru-RU" dirty="0" err="1"/>
              <a:t>погіршують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не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 smtClean="0"/>
              <a:t>.</a:t>
            </a:r>
          </a:p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Недопустимі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</a:t>
            </a:r>
            <a:r>
              <a:rPr lang="ru-RU" dirty="0" err="1"/>
              <a:t>невідповідності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якості для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градації</a:t>
            </a:r>
            <a:r>
              <a:rPr lang="ru-RU" dirty="0"/>
              <a:t> якості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7" y="2819497"/>
            <a:ext cx="5099412" cy="3797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37" y="4199602"/>
            <a:ext cx="3223340" cy="24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19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0321" y="7193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ДЕФЕКТИ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980" y="2072600"/>
            <a:ext cx="11847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поділяють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предреализационная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послереалізаціонного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980" y="2718931"/>
            <a:ext cx="7364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Технологичні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</a:t>
            </a:r>
            <a:r>
              <a:rPr lang="ru-RU" dirty="0" err="1"/>
              <a:t>дефекти</a:t>
            </a:r>
            <a:r>
              <a:rPr lang="ru-RU" dirty="0"/>
              <a:t>,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недоліками</a:t>
            </a:r>
            <a:r>
              <a:rPr lang="ru-RU" dirty="0"/>
              <a:t> при </a:t>
            </a:r>
            <a:r>
              <a:rPr lang="ru-RU" dirty="0" err="1"/>
              <a:t>проектуванні</a:t>
            </a:r>
            <a:r>
              <a:rPr lang="ru-RU" dirty="0"/>
              <a:t> і /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недотриманням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НЕ-</a:t>
            </a:r>
            <a:r>
              <a:rPr lang="ru-RU" dirty="0" err="1"/>
              <a:t>досконалістю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 smtClean="0"/>
              <a:t>.</a:t>
            </a:r>
          </a:p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Післяреалізаційні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зберіганні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споживачем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Причинами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дефектів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споживачем</a:t>
            </a:r>
            <a:r>
              <a:rPr lang="ru-RU" dirty="0"/>
              <a:t> правил </a:t>
            </a:r>
            <a:r>
              <a:rPr lang="ru-RU" dirty="0" err="1"/>
              <a:t>експлуатації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прихованих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предреализационная</a:t>
            </a:r>
            <a:r>
              <a:rPr lang="ru-RU" dirty="0"/>
              <a:t> </a:t>
            </a:r>
            <a:r>
              <a:rPr lang="ru-RU" dirty="0" err="1"/>
              <a:t>дефектів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79" y="2718931"/>
            <a:ext cx="3888346" cy="38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ВИСНОВОК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5636" y="2424545"/>
            <a:ext cx="113745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/>
              <a:t>Контроль</a:t>
            </a:r>
            <a:r>
              <a:rPr lang="uk-UA" sz="2000" i="1" dirty="0" smtClean="0"/>
              <a:t> </a:t>
            </a:r>
            <a:r>
              <a:rPr lang="uk-UA" sz="2000" dirty="0" smtClean="0"/>
              <a:t>якості </a:t>
            </a:r>
            <a:r>
              <a:rPr lang="uk-UA" sz="2000" dirty="0"/>
              <a:t>полягає у своєчасному запобіганні можливому порушенню вимог до якості та забезпеченні заданого рівня якості продукції за мінімальних витрат на її виробництво</a:t>
            </a:r>
            <a:r>
              <a:rPr lang="uk-UA" sz="2000" dirty="0" smtClean="0"/>
              <a:t>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/>
              <a:t>Завдання контролю якості є встановлення відповідності </a:t>
            </a:r>
            <a:r>
              <a:rPr lang="uk-UA" sz="2000" dirty="0"/>
              <a:t>продукції та процесів вимогам нормативно-технічної документації, зразкам-еталонам; інформація про перебіг виробничого процесу та підтримання його стабільності; захист підприємства від постачань недоброякісних матеріалів, енергоносіїв та ін.; виявлення дефектної продукції на можливо ранніх етапах; запобігання випуску недоброякісної продукції</a:t>
            </a:r>
            <a:r>
              <a:rPr lang="uk-UA" sz="2000" dirty="0" smtClean="0"/>
              <a:t>.</a:t>
            </a:r>
          </a:p>
          <a:p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altLang="en-US" sz="2000" dirty="0"/>
              <a:t>Контроль якості - це діяльність, яка включає в себе проведення вимірювань, експертизи, випробувань чи оцінки однієї або декількох характеристик об'єкта та порівняння отриманих результатів  з установленими вимогами для визначення відповідності за кожною з цих характеристик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9030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00" b="1" dirty="0" err="1" smtClean="0"/>
              <a:t>Види</a:t>
            </a:r>
            <a:r>
              <a:rPr lang="ru-RU" sz="4600" b="1" dirty="0" smtClean="0"/>
              <a:t> контролю якості </a:t>
            </a:r>
            <a:r>
              <a:rPr lang="ru-RU" sz="4600" b="1" dirty="0" err="1" smtClean="0"/>
              <a:t>продукції</a:t>
            </a:r>
            <a:endParaRPr lang="ru-RU" sz="4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27162"/>
              </p:ext>
            </p:extLst>
          </p:nvPr>
        </p:nvGraphicFramePr>
        <p:xfrm>
          <a:off x="0" y="1786905"/>
          <a:ext cx="12192000" cy="507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11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Признаки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класифікації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Види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контролю 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2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проконтрольованої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Рушійний</a:t>
                      </a:r>
                      <a:endParaRPr lang="ru-RU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нерушійний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2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обєму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контролюючої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endParaRPr lang="ru-RU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суцільний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вибірковий</a:t>
                      </a:r>
                      <a:endParaRPr lang="ru-RU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2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цілі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контролю	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приймальний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контроль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статистичне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регулювання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технологічного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7776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стадіях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виробничого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вхідний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операційний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готової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транспортування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зберігання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01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00" b="1" dirty="0" err="1"/>
              <a:t>Види</a:t>
            </a:r>
            <a:r>
              <a:rPr lang="ru-RU" sz="4600" b="1" dirty="0"/>
              <a:t> контролю якості </a:t>
            </a:r>
            <a:r>
              <a:rPr lang="ru-RU" sz="4600" b="1" dirty="0" err="1"/>
              <a:t>продукції</a:t>
            </a:r>
            <a:endParaRPr lang="ru-RU" sz="4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78982"/>
              </p:ext>
            </p:extLst>
          </p:nvPr>
        </p:nvGraphicFramePr>
        <p:xfrm>
          <a:off x="0" y="1788160"/>
          <a:ext cx="12192000" cy="50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45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Признаки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класифікації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Види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контролю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характеру контролю	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інспекційний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летючий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прийняттю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рішень</a:t>
                      </a:r>
                      <a:endParaRPr lang="ru-RU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активний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пасивний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680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контролюючому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параметру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кількісній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ознаці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якісній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ознаці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альтернативній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ознаці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2680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засобам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визуальний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органолептичний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інструментальний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характеру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поступленя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контроль 	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партіями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безперервний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32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6455" y="702428"/>
            <a:ext cx="98414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dirty="0" err="1"/>
              <a:t>Руйнівного</a:t>
            </a:r>
            <a:r>
              <a:rPr lang="ru-RU" sz="4500" b="1" dirty="0"/>
              <a:t> і </a:t>
            </a:r>
            <a:r>
              <a:rPr lang="ru-RU" sz="4500" b="1" dirty="0" err="1"/>
              <a:t>неруйнівного</a:t>
            </a:r>
            <a:r>
              <a:rPr lang="ru-RU" sz="4500" b="1" dirty="0"/>
              <a:t> КОНТРОЛЬ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599" y="2056686"/>
            <a:ext cx="8297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Рушійний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контроль </a:t>
            </a:r>
            <a:r>
              <a:rPr lang="ru-RU" b="1" dirty="0" err="1"/>
              <a:t>робить</a:t>
            </a:r>
            <a:r>
              <a:rPr lang="ru-RU" b="1" dirty="0"/>
              <a:t> </a:t>
            </a:r>
            <a:r>
              <a:rPr lang="ru-RU" b="1" dirty="0" err="1"/>
              <a:t>продукцію</a:t>
            </a:r>
            <a:r>
              <a:rPr lang="ru-RU" b="1" dirty="0"/>
              <a:t> </a:t>
            </a:r>
            <a:r>
              <a:rPr lang="ru-RU" b="1" dirty="0" err="1"/>
              <a:t>непридатною</a:t>
            </a:r>
            <a:r>
              <a:rPr lang="ru-RU" b="1" dirty="0"/>
              <a:t> до </a:t>
            </a:r>
            <a:r>
              <a:rPr lang="ru-RU" b="1" dirty="0" err="1"/>
              <a:t>подальшого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і, як правило, </a:t>
            </a:r>
            <a:r>
              <a:rPr lang="ru-RU" b="1" dirty="0" err="1"/>
              <a:t>пов'язаний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значними</a:t>
            </a:r>
            <a:r>
              <a:rPr lang="ru-RU" b="1" dirty="0"/>
              <a:t> </a:t>
            </a:r>
            <a:r>
              <a:rPr lang="ru-RU" b="1" dirty="0" err="1"/>
              <a:t>витратами</a:t>
            </a:r>
            <a:r>
              <a:rPr lang="ru-RU" b="1" dirty="0"/>
              <a:t>; </a:t>
            </a:r>
            <a:r>
              <a:rPr lang="ru-RU" b="1" dirty="0" err="1"/>
              <a:t>результати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характеризуються</a:t>
            </a:r>
            <a:r>
              <a:rPr lang="ru-RU" b="1" dirty="0"/>
              <a:t> </a:t>
            </a:r>
            <a:r>
              <a:rPr lang="ru-RU" b="1" dirty="0" err="1"/>
              <a:t>певним</a:t>
            </a:r>
            <a:r>
              <a:rPr lang="ru-RU" b="1" dirty="0"/>
              <a:t> </a:t>
            </a:r>
            <a:r>
              <a:rPr lang="ru-RU" b="1" dirty="0" err="1"/>
              <a:t>ступенем</a:t>
            </a:r>
            <a:r>
              <a:rPr lang="ru-RU" b="1" dirty="0"/>
              <a:t> </a:t>
            </a:r>
            <a:r>
              <a:rPr lang="ru-RU" b="1" dirty="0" err="1"/>
              <a:t>недостовірності</a:t>
            </a:r>
            <a:r>
              <a:rPr lang="ru-RU" b="1" dirty="0"/>
              <a:t>. З </a:t>
            </a:r>
            <a:r>
              <a:rPr lang="ru-RU" b="1" dirty="0" err="1"/>
              <a:t>цих</a:t>
            </a:r>
            <a:r>
              <a:rPr lang="ru-RU" b="1" dirty="0"/>
              <a:t> причин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привабливим</a:t>
            </a:r>
            <a:r>
              <a:rPr lang="ru-RU" b="1" dirty="0"/>
              <a:t> є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неруйнівний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контроль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/>
              <a:t>заснований</a:t>
            </a:r>
            <a:r>
              <a:rPr lang="ru-RU" b="1" dirty="0"/>
              <a:t> на результатах </a:t>
            </a:r>
            <a:r>
              <a:rPr lang="ru-RU" b="1" dirty="0" err="1"/>
              <a:t>непрямих</a:t>
            </a:r>
            <a:r>
              <a:rPr lang="ru-RU" b="1" dirty="0"/>
              <a:t> </a:t>
            </a:r>
            <a:r>
              <a:rPr lang="ru-RU" b="1" dirty="0" err="1"/>
              <a:t>спостережень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на </a:t>
            </a:r>
            <a:r>
              <a:rPr lang="ru-RU" b="1" dirty="0" err="1"/>
              <a:t>застосуванні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b="1" dirty="0" err="1"/>
              <a:t>рентгенівської</a:t>
            </a:r>
            <a:r>
              <a:rPr lang="ru-RU" b="1" dirty="0"/>
              <a:t> та </a:t>
            </a:r>
            <a:r>
              <a:rPr lang="ru-RU" b="1" dirty="0" err="1"/>
              <a:t>інфрачервоної</a:t>
            </a:r>
            <a:r>
              <a:rPr lang="ru-RU" b="1" dirty="0"/>
              <a:t> </a:t>
            </a:r>
            <a:r>
              <a:rPr lang="ru-RU" b="1" dirty="0" err="1"/>
              <a:t>техніки</a:t>
            </a:r>
            <a:r>
              <a:rPr lang="ru-RU" b="1" dirty="0"/>
              <a:t>, </a:t>
            </a:r>
            <a:r>
              <a:rPr lang="ru-RU" b="1" dirty="0" err="1"/>
              <a:t>електроніки</a:t>
            </a:r>
            <a:r>
              <a:rPr lang="ru-RU" b="1" dirty="0"/>
              <a:t> і т.п.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3199" y="4272677"/>
            <a:ext cx="79925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Разом з </a:t>
            </a:r>
            <a:r>
              <a:rPr lang="ru-RU" dirty="0" err="1"/>
              <a:t>тим</a:t>
            </a:r>
            <a:r>
              <a:rPr lang="ru-RU" dirty="0"/>
              <a:t>, є </a:t>
            </a:r>
            <a:r>
              <a:rPr lang="ru-RU" dirty="0" err="1"/>
              <a:t>ситуації</a:t>
            </a:r>
            <a:r>
              <a:rPr lang="ru-RU" dirty="0"/>
              <a:t>, коли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руйнівний</a:t>
            </a:r>
            <a:r>
              <a:rPr lang="ru-RU" dirty="0"/>
              <a:t> контроль,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по-перше</a:t>
            </a:r>
            <a:r>
              <a:rPr lang="ru-RU" dirty="0"/>
              <a:t>, коли при </a:t>
            </a:r>
            <a:r>
              <a:rPr lang="ru-RU" dirty="0" err="1"/>
              <a:t>неруйнівному</a:t>
            </a:r>
            <a:r>
              <a:rPr lang="ru-RU" dirty="0"/>
              <a:t> </a:t>
            </a:r>
            <a:r>
              <a:rPr lang="ru-RU" dirty="0" err="1"/>
              <a:t>контролі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врахувати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одиничних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якості,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підлягає</a:t>
            </a:r>
            <a:r>
              <a:rPr lang="ru-RU" dirty="0"/>
              <a:t> контролю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узагальнений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показник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якості</a:t>
            </a:r>
            <a:r>
              <a:rPr lang="ru-RU" dirty="0"/>
              <a:t>;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доцільніше</a:t>
            </a:r>
            <a:r>
              <a:rPr lang="ru-RU" dirty="0"/>
              <a:t> для контролю </a:t>
            </a:r>
            <a:r>
              <a:rPr lang="ru-RU" dirty="0" err="1"/>
              <a:t>знищити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перевершують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неруйнівного</a:t>
            </a:r>
            <a:r>
              <a:rPr lang="ru-RU" dirty="0"/>
              <a:t> контролю.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50" y="2142842"/>
            <a:ext cx="3241949" cy="1945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1" y="4088011"/>
            <a:ext cx="3457928" cy="25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5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48054" y="7193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6455" y="7024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СУЦІЛЬНИЙ І ВИБІРКОВИЙ КОНТРОЛЬ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373" y="207488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Суцільний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контроль</a:t>
            </a:r>
            <a:r>
              <a:rPr lang="ru-RU" b="1" dirty="0"/>
              <a:t>, при </a:t>
            </a:r>
            <a:r>
              <a:rPr lang="ru-RU" b="1" dirty="0" err="1"/>
              <a:t>якому</a:t>
            </a:r>
            <a:r>
              <a:rPr lang="ru-RU" b="1" dirty="0"/>
              <a:t> </a:t>
            </a:r>
            <a:r>
              <a:rPr lang="ru-RU" b="1" dirty="0" err="1"/>
              <a:t>контролюються</a:t>
            </a:r>
            <a:r>
              <a:rPr lang="ru-RU" b="1" dirty="0"/>
              <a:t>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одиниці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r>
              <a:rPr lang="ru-RU" b="1" dirty="0"/>
              <a:t>, і </a:t>
            </a:r>
            <a:r>
              <a:rPr lang="ru-RU" b="1" dirty="0" err="1"/>
              <a:t>вибірковий</a:t>
            </a:r>
            <a:r>
              <a:rPr lang="ru-RU" b="1" dirty="0"/>
              <a:t> контроль, при </a:t>
            </a:r>
            <a:r>
              <a:rPr lang="ru-RU" b="1" dirty="0" err="1"/>
              <a:t>якому</a:t>
            </a:r>
            <a:r>
              <a:rPr lang="ru-RU" b="1" dirty="0"/>
              <a:t> </a:t>
            </a:r>
            <a:r>
              <a:rPr lang="ru-RU" b="1" dirty="0" err="1"/>
              <a:t>контролюється</a:t>
            </a:r>
            <a:r>
              <a:rPr lang="ru-RU" b="1" dirty="0"/>
              <a:t> відносно невелика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одиниць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r>
              <a:rPr lang="ru-RU" b="1" dirty="0"/>
              <a:t> з </a:t>
            </a:r>
            <a:r>
              <a:rPr lang="ru-RU" b="1" dirty="0" err="1"/>
              <a:t>сукупності</a:t>
            </a:r>
            <a:r>
              <a:rPr lang="ru-RU" b="1" dirty="0"/>
              <a:t>, до </a:t>
            </a:r>
            <a:r>
              <a:rPr lang="ru-RU" b="1" dirty="0" err="1"/>
              <a:t>якої</a:t>
            </a:r>
            <a:r>
              <a:rPr lang="ru-RU" b="1" dirty="0"/>
              <a:t> вона </a:t>
            </a:r>
            <a:r>
              <a:rPr lang="ru-RU" b="1" dirty="0" err="1"/>
              <a:t>належить</a:t>
            </a:r>
            <a:r>
              <a:rPr lang="ru-RU" b="1" dirty="0"/>
              <a:t>. </a:t>
            </a:r>
            <a:r>
              <a:rPr lang="ru-RU" b="1" dirty="0" err="1"/>
              <a:t>Рішення</a:t>
            </a:r>
            <a:r>
              <a:rPr lang="ru-RU" b="1" dirty="0"/>
              <a:t> про </a:t>
            </a:r>
            <a:r>
              <a:rPr lang="ru-RU" b="1" dirty="0" err="1"/>
              <a:t>якість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r>
              <a:rPr lang="ru-RU" b="1" dirty="0"/>
              <a:t> </a:t>
            </a:r>
            <a:r>
              <a:rPr lang="ru-RU" b="1" dirty="0" err="1"/>
              <a:t>всієї</a:t>
            </a:r>
            <a:r>
              <a:rPr lang="ru-RU" b="1" dirty="0"/>
              <a:t> </a:t>
            </a:r>
            <a:r>
              <a:rPr lang="ru-RU" b="1" dirty="0" err="1"/>
              <a:t>сукупності</a:t>
            </a:r>
            <a:r>
              <a:rPr lang="ru-RU" b="1" dirty="0"/>
              <a:t>, </a:t>
            </a:r>
            <a:r>
              <a:rPr lang="ru-RU" b="1" dirty="0" err="1"/>
              <a:t>званої</a:t>
            </a:r>
            <a:r>
              <a:rPr lang="ru-RU" b="1" dirty="0"/>
              <a:t> </a:t>
            </a:r>
            <a:r>
              <a:rPr lang="ru-RU" b="1" dirty="0" err="1"/>
              <a:t>партією</a:t>
            </a:r>
            <a:r>
              <a:rPr lang="ru-RU" b="1" dirty="0"/>
              <a:t>, </a:t>
            </a:r>
            <a:r>
              <a:rPr lang="ru-RU" b="1" dirty="0" err="1"/>
              <a:t>приймається</a:t>
            </a:r>
            <a:r>
              <a:rPr lang="ru-RU" b="1" dirty="0"/>
              <a:t> на основі </a:t>
            </a:r>
            <a:r>
              <a:rPr lang="ru-RU" b="1" dirty="0" err="1"/>
              <a:t>результатів</a:t>
            </a:r>
            <a:r>
              <a:rPr lang="ru-RU" b="1" dirty="0"/>
              <a:t> контролю </a:t>
            </a:r>
            <a:r>
              <a:rPr lang="ru-RU" b="1" dirty="0" err="1"/>
              <a:t>вибірки</a:t>
            </a:r>
            <a:r>
              <a:rPr lang="ru-RU" b="1" dirty="0"/>
              <a:t> з </a:t>
            </a:r>
            <a:r>
              <a:rPr lang="ru-RU" b="1" dirty="0" err="1"/>
              <a:t>партії</a:t>
            </a:r>
            <a:r>
              <a:rPr lang="ru-RU" b="1" dirty="0"/>
              <a:t>, </a:t>
            </a:r>
            <a:r>
              <a:rPr lang="ru-RU" b="1" dirty="0" err="1"/>
              <a:t>тобто</a:t>
            </a:r>
            <a:r>
              <a:rPr lang="ru-RU" b="1" dirty="0"/>
              <a:t> </a:t>
            </a:r>
            <a:r>
              <a:rPr lang="ru-RU" b="1" dirty="0" err="1"/>
              <a:t>зазначеного</a:t>
            </a:r>
            <a:r>
              <a:rPr lang="ru-RU" b="1" dirty="0"/>
              <a:t> </a:t>
            </a:r>
            <a:r>
              <a:rPr lang="ru-RU" b="1" dirty="0" err="1"/>
              <a:t>обмеженого</a:t>
            </a:r>
            <a:r>
              <a:rPr lang="ru-RU" b="1" dirty="0"/>
              <a:t> числа </a:t>
            </a:r>
            <a:r>
              <a:rPr lang="ru-RU" b="1" dirty="0" err="1"/>
              <a:t>одиниць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r>
              <a:rPr lang="ru-RU" b="1" dirty="0"/>
              <a:t>.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881735" y="48188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Продукція</a:t>
            </a:r>
            <a:r>
              <a:rPr lang="ru-RU" dirty="0"/>
              <a:t> одного </a:t>
            </a:r>
            <a:r>
              <a:rPr lang="ru-RU" dirty="0" err="1"/>
              <a:t>найменування</a:t>
            </a:r>
            <a:r>
              <a:rPr lang="ru-RU" dirty="0"/>
              <a:t>, </a:t>
            </a:r>
            <a:r>
              <a:rPr lang="ru-RU" dirty="0" err="1"/>
              <a:t>типорозміру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тіпономінала</a:t>
            </a:r>
            <a:r>
              <a:rPr lang="ru-RU" dirty="0"/>
              <a:t>, </a:t>
            </a:r>
            <a:r>
              <a:rPr lang="ru-RU" dirty="0" err="1"/>
              <a:t>виготовлена</a:t>
            </a:r>
            <a:r>
              <a:rPr lang="ru-RU" dirty="0"/>
              <a:t> за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технологією</a:t>
            </a:r>
            <a:r>
              <a:rPr lang="ru-RU" dirty="0"/>
              <a:t>, в </a:t>
            </a:r>
            <a:r>
              <a:rPr lang="ru-RU" dirty="0" err="1"/>
              <a:t>однакових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і в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часу,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якості, </a:t>
            </a:r>
            <a:r>
              <a:rPr lang="ru-RU" dirty="0" err="1"/>
              <a:t>розподіл</a:t>
            </a:r>
            <a:r>
              <a:rPr lang="ru-RU" dirty="0"/>
              <a:t> (</a:t>
            </a:r>
            <a:r>
              <a:rPr lang="ru-RU" dirty="0" err="1"/>
              <a:t>розкид</a:t>
            </a:r>
            <a:r>
              <a:rPr lang="ru-RU" dirty="0"/>
              <a:t>)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підпорядковується</a:t>
            </a:r>
            <a:r>
              <a:rPr lang="ru-RU" dirty="0"/>
              <a:t> законам </a:t>
            </a:r>
            <a:r>
              <a:rPr lang="ru-RU" dirty="0" err="1"/>
              <a:t>математичної</a:t>
            </a:r>
            <a:r>
              <a:rPr lang="ru-RU" dirty="0"/>
              <a:t> статистики.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48" y="2150890"/>
            <a:ext cx="4080574" cy="2509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59" y="4660209"/>
            <a:ext cx="3462950" cy="19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6454" y="71936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/>
              <a:t>СУЦІЛЬНИЙ І ВИБІРКОВИЙ КОНТРОЛЬ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8585" y="2170347"/>
            <a:ext cx="6910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Вибірковий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контроль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/>
              <a:t>процедури</a:t>
            </a:r>
            <a:r>
              <a:rPr lang="ru-RU" b="1" dirty="0"/>
              <a:t> і правила якого </a:t>
            </a:r>
            <a:r>
              <a:rPr lang="ru-RU" b="1" dirty="0" err="1"/>
              <a:t>засновані</a:t>
            </a:r>
            <a:r>
              <a:rPr lang="ru-RU" b="1" dirty="0"/>
              <a:t> на законах </a:t>
            </a:r>
            <a:r>
              <a:rPr lang="ru-RU" b="1" dirty="0" err="1"/>
              <a:t>математичної</a:t>
            </a:r>
            <a:r>
              <a:rPr lang="ru-RU" b="1" dirty="0"/>
              <a:t> статистики, </a:t>
            </a:r>
            <a:r>
              <a:rPr lang="ru-RU" b="1" dirty="0" err="1"/>
              <a:t>називається</a:t>
            </a:r>
            <a:r>
              <a:rPr lang="ru-RU" b="1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статистичним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контролем якості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продукції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b="1" dirty="0" err="1"/>
              <a:t>Завдяки</a:t>
            </a:r>
            <a:r>
              <a:rPr lang="ru-RU" b="1" dirty="0"/>
              <a:t> невеликим </a:t>
            </a:r>
            <a:r>
              <a:rPr lang="ru-RU" b="1" dirty="0" err="1"/>
              <a:t>витратам</a:t>
            </a:r>
            <a:r>
              <a:rPr lang="ru-RU" b="1" dirty="0"/>
              <a:t> і </a:t>
            </a:r>
            <a:r>
              <a:rPr lang="ru-RU" b="1" dirty="0" err="1"/>
              <a:t>високого</a:t>
            </a:r>
            <a:r>
              <a:rPr lang="ru-RU" b="1" dirty="0"/>
              <a:t> </a:t>
            </a:r>
            <a:r>
              <a:rPr lang="ru-RU" b="1" dirty="0" err="1"/>
              <a:t>ступеня</a:t>
            </a:r>
            <a:r>
              <a:rPr lang="ru-RU" b="1" dirty="0"/>
              <a:t> </a:t>
            </a:r>
            <a:r>
              <a:rPr lang="ru-RU" b="1" dirty="0" err="1"/>
              <a:t>достовірності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, </a:t>
            </a:r>
            <a:r>
              <a:rPr lang="ru-RU" b="1" dirty="0" err="1"/>
              <a:t>статистичний</a:t>
            </a:r>
            <a:r>
              <a:rPr lang="ru-RU" b="1" dirty="0"/>
              <a:t> контроль є </a:t>
            </a:r>
            <a:r>
              <a:rPr lang="ru-RU" b="1" dirty="0" err="1"/>
              <a:t>ефективним</a:t>
            </a:r>
            <a:r>
              <a:rPr lang="ru-RU" b="1" dirty="0"/>
              <a:t> </a:t>
            </a:r>
            <a:r>
              <a:rPr lang="ru-RU" b="1" dirty="0" err="1"/>
              <a:t>засобом</a:t>
            </a:r>
            <a:r>
              <a:rPr lang="ru-RU" b="1" dirty="0"/>
              <a:t> </a:t>
            </a:r>
            <a:r>
              <a:rPr lang="ru-RU" b="1" dirty="0" err="1"/>
              <a:t>забезпечення</a:t>
            </a:r>
            <a:r>
              <a:rPr lang="ru-RU" b="1" dirty="0"/>
              <a:t> якості </a:t>
            </a:r>
            <a:r>
              <a:rPr lang="ru-RU" b="1" dirty="0" err="1"/>
              <a:t>продукції</a:t>
            </a:r>
            <a:r>
              <a:rPr lang="ru-RU" b="1" dirty="0"/>
              <a:t>.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Вибірковий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контроль</a:t>
            </a:r>
            <a:r>
              <a:rPr lang="ru-RU" b="1" dirty="0"/>
              <a:t>, не </a:t>
            </a:r>
            <a:r>
              <a:rPr lang="ru-RU" b="1" dirty="0" err="1"/>
              <a:t>заснований</a:t>
            </a:r>
            <a:r>
              <a:rPr lang="ru-RU" b="1" dirty="0"/>
              <a:t> на законах </a:t>
            </a:r>
            <a:r>
              <a:rPr lang="ru-RU" b="1" dirty="0" err="1"/>
              <a:t>математичної</a:t>
            </a:r>
            <a:r>
              <a:rPr lang="ru-RU" b="1" dirty="0"/>
              <a:t> статистики,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призводити</a:t>
            </a:r>
            <a:r>
              <a:rPr lang="ru-RU" b="1" dirty="0"/>
              <a:t> до </a:t>
            </a:r>
            <a:r>
              <a:rPr lang="ru-RU" b="1" dirty="0" err="1"/>
              <a:t>помилкових</a:t>
            </a:r>
            <a:r>
              <a:rPr lang="ru-RU" b="1" dirty="0"/>
              <a:t> </a:t>
            </a:r>
            <a:r>
              <a:rPr lang="ru-RU" b="1" dirty="0" err="1"/>
              <a:t>висновків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79398" y="5493252"/>
            <a:ext cx="4753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Суцільний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контроль </a:t>
            </a:r>
            <a:r>
              <a:rPr lang="ru-RU" b="1" dirty="0" err="1"/>
              <a:t>застосовується</a:t>
            </a:r>
            <a:r>
              <a:rPr lang="ru-RU" b="1" dirty="0"/>
              <a:t> в </a:t>
            </a:r>
            <a:r>
              <a:rPr lang="ru-RU" b="1" dirty="0" err="1"/>
              <a:t>одиничному</a:t>
            </a:r>
            <a:r>
              <a:rPr lang="ru-RU" b="1" dirty="0"/>
              <a:t> і </a:t>
            </a:r>
            <a:r>
              <a:rPr lang="ru-RU" b="1" dirty="0" err="1"/>
              <a:t>дрібносерійного</a:t>
            </a:r>
            <a:r>
              <a:rPr lang="ru-RU" b="1" dirty="0"/>
              <a:t> </a:t>
            </a:r>
            <a:r>
              <a:rPr lang="ru-RU" b="1" dirty="0" err="1"/>
              <a:t>виробництва</a:t>
            </a:r>
            <a:r>
              <a:rPr lang="ru-RU" b="1" dirty="0"/>
              <a:t>, </a:t>
            </a:r>
            <a:r>
              <a:rPr lang="ru-RU" b="1" dirty="0" err="1"/>
              <a:t>вибірковий</a:t>
            </a:r>
            <a:r>
              <a:rPr lang="ru-RU" b="1" dirty="0"/>
              <a:t> контроль - в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випадках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40" y="2037443"/>
            <a:ext cx="4300690" cy="3225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28" y="4484158"/>
            <a:ext cx="3314135" cy="22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0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63388" y="736294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/>
              <a:t>ПРИЙМАЛЬНИЙ КОНТРОЛЬ</a:t>
            </a:r>
            <a:endParaRPr lang="ru-RU" sz="4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244" y="2100125"/>
            <a:ext cx="34704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smtClean="0"/>
              <a:t>метою контролю </a:t>
            </a:r>
            <a:r>
              <a:rPr lang="ru-RU" dirty="0" err="1"/>
              <a:t>розрізняють</a:t>
            </a:r>
            <a:r>
              <a:rPr lang="ru-RU" dirty="0"/>
              <a:t> контроль якості </a:t>
            </a:r>
            <a:r>
              <a:rPr lang="ru-RU" dirty="0" err="1"/>
              <a:t>продукції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придатності</a:t>
            </a:r>
            <a:r>
              <a:rPr lang="ru-RU" dirty="0"/>
              <a:t> та </a:t>
            </a:r>
            <a:r>
              <a:rPr lang="ru-RU" dirty="0" err="1"/>
              <a:t>приймання</a:t>
            </a:r>
            <a:r>
              <a:rPr lang="ru-RU" dirty="0"/>
              <a:t> -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приймальний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контроль </a:t>
            </a:r>
            <a:r>
              <a:rPr lang="ru-RU" dirty="0"/>
              <a:t>(не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) і контроль якості </a:t>
            </a:r>
            <a:r>
              <a:rPr lang="ru-RU" dirty="0" err="1"/>
              <a:t>продукції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стану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і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налагодження</a:t>
            </a:r>
            <a:r>
              <a:rPr lang="ru-RU" dirty="0"/>
              <a:t>. </a:t>
            </a:r>
            <a:r>
              <a:rPr lang="ru-RU" dirty="0" err="1"/>
              <a:t>Останній</a:t>
            </a:r>
            <a:r>
              <a:rPr lang="ru-RU" dirty="0"/>
              <a:t> вид контролю, як правило, є </a:t>
            </a:r>
            <a:r>
              <a:rPr lang="ru-RU" dirty="0" err="1"/>
              <a:t>статистичними</a:t>
            </a:r>
            <a:r>
              <a:rPr lang="ru-RU" dirty="0"/>
              <a:t> і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статистичним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регулюванням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технологічних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процесів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"/>
          <a:stretch/>
        </p:blipFill>
        <p:spPr>
          <a:xfrm>
            <a:off x="4688186" y="2155973"/>
            <a:ext cx="6680295" cy="44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4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8586" y="742453"/>
            <a:ext cx="10343190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/>
              <a:t>ВХІДНИЙ І ОПЕРАЦІЙНИЙ КОНТРОЛЬ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8586" y="2087598"/>
            <a:ext cx="6883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Вхідний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контроль </a:t>
            </a:r>
            <a:r>
              <a:rPr lang="ru-RU" b="1" dirty="0"/>
              <a:t>не є </a:t>
            </a:r>
            <a:r>
              <a:rPr lang="ru-RU" b="1" dirty="0" err="1"/>
              <a:t>обов'язковим</a:t>
            </a:r>
            <a:r>
              <a:rPr lang="ru-RU" b="1" dirty="0"/>
              <a:t>, але в </a:t>
            </a:r>
            <a:r>
              <a:rPr lang="ru-RU" b="1" dirty="0" err="1"/>
              <a:t>ряді</a:t>
            </a:r>
            <a:r>
              <a:rPr lang="ru-RU" b="1" dirty="0"/>
              <a:t> </a:t>
            </a:r>
            <a:r>
              <a:rPr lang="ru-RU" b="1" dirty="0" err="1"/>
              <a:t>випадків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корисний</a:t>
            </a:r>
            <a:r>
              <a:rPr lang="ru-RU" b="1" dirty="0"/>
              <a:t> і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необхідний</a:t>
            </a:r>
            <a:r>
              <a:rPr lang="ru-RU" b="1" dirty="0"/>
              <a:t>. 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показники</a:t>
            </a:r>
            <a:r>
              <a:rPr lang="ru-RU" b="1" dirty="0"/>
              <a:t> якості </a:t>
            </a:r>
            <a:r>
              <a:rPr lang="ru-RU" b="1" dirty="0" err="1"/>
              <a:t>продукції</a:t>
            </a:r>
            <a:r>
              <a:rPr lang="ru-RU" b="1" dirty="0"/>
              <a:t> в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транспортування</a:t>
            </a:r>
            <a:r>
              <a:rPr lang="ru-RU" b="1" dirty="0"/>
              <a:t> і </a:t>
            </a:r>
            <a:r>
              <a:rPr lang="ru-RU" b="1" dirty="0" err="1"/>
              <a:t>зберігання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змінюватися</a:t>
            </a:r>
            <a:r>
              <a:rPr lang="ru-RU" b="1" dirty="0"/>
              <a:t>. Перед запуском у </a:t>
            </a:r>
            <a:r>
              <a:rPr lang="ru-RU" b="1" dirty="0" err="1"/>
              <a:t>виробництво</a:t>
            </a:r>
            <a:r>
              <a:rPr lang="ru-RU" b="1" dirty="0"/>
              <a:t> </a:t>
            </a:r>
            <a:r>
              <a:rPr lang="ru-RU" b="1" dirty="0" err="1"/>
              <a:t>така</a:t>
            </a:r>
            <a:r>
              <a:rPr lang="ru-RU" b="1" dirty="0"/>
              <a:t> </a:t>
            </a:r>
            <a:r>
              <a:rPr lang="ru-RU" b="1" dirty="0" err="1"/>
              <a:t>продукція</a:t>
            </a:r>
            <a:r>
              <a:rPr lang="ru-RU" b="1" dirty="0"/>
              <a:t> повинна бути </a:t>
            </a:r>
            <a:r>
              <a:rPr lang="ru-RU" b="1" dirty="0" err="1"/>
              <a:t>перевірена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r>
              <a:rPr lang="ru-RU" b="1" dirty="0"/>
              <a:t>.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Вхідний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контроль </a:t>
            </a:r>
            <a:r>
              <a:rPr lang="ru-RU" b="1" dirty="0" err="1"/>
              <a:t>необхідний</a:t>
            </a:r>
            <a:r>
              <a:rPr lang="ru-RU" b="1" dirty="0"/>
              <a:t> в тих </a:t>
            </a:r>
            <a:r>
              <a:rPr lang="ru-RU" b="1" dirty="0" err="1"/>
              <a:t>виробництвах</a:t>
            </a:r>
            <a:r>
              <a:rPr lang="ru-RU" b="1" dirty="0"/>
              <a:t>, де </a:t>
            </a:r>
            <a:r>
              <a:rPr lang="ru-RU" b="1" dirty="0" err="1"/>
              <a:t>якість</a:t>
            </a:r>
            <a:r>
              <a:rPr lang="ru-RU" b="1" dirty="0"/>
              <a:t> </a:t>
            </a:r>
            <a:r>
              <a:rPr lang="ru-RU" b="1" dirty="0" err="1"/>
              <a:t>готової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r>
              <a:rPr lang="ru-RU" b="1" dirty="0"/>
              <a:t> </a:t>
            </a:r>
            <a:r>
              <a:rPr lang="ru-RU" b="1" dirty="0" err="1"/>
              <a:t>істотно</a:t>
            </a:r>
            <a:r>
              <a:rPr lang="ru-RU" b="1" dirty="0"/>
              <a:t> </a:t>
            </a:r>
            <a:r>
              <a:rPr lang="ru-RU" b="1" dirty="0" err="1"/>
              <a:t>залежить</a:t>
            </a:r>
            <a:r>
              <a:rPr lang="ru-RU" b="1" dirty="0"/>
              <a:t> від якості </a:t>
            </a:r>
            <a:r>
              <a:rPr lang="ru-RU" b="1" dirty="0" err="1"/>
              <a:t>вихідних</a:t>
            </a:r>
            <a:r>
              <a:rPr lang="ru-RU" b="1" dirty="0"/>
              <a:t> </a:t>
            </a:r>
            <a:r>
              <a:rPr lang="ru-RU" b="1" dirty="0" err="1"/>
              <a:t>матеріалів</a:t>
            </a:r>
            <a:r>
              <a:rPr lang="ru-RU" b="1" dirty="0"/>
              <a:t>, </a:t>
            </a:r>
            <a:r>
              <a:rPr lang="ru-RU" b="1" dirty="0" err="1"/>
              <a:t>наприклад</a:t>
            </a:r>
            <a:r>
              <a:rPr lang="ru-RU" b="1" dirty="0"/>
              <a:t>, в </a:t>
            </a:r>
            <a:r>
              <a:rPr lang="ru-RU" b="1" dirty="0" err="1"/>
              <a:t>мікроелектроніці</a:t>
            </a:r>
            <a:r>
              <a:rPr lang="ru-RU" b="1" dirty="0"/>
              <a:t>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632071" y="2087598"/>
            <a:ext cx="4427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Важливе</a:t>
            </a:r>
            <a:r>
              <a:rPr lang="ru-RU" dirty="0"/>
              <a:t> значення має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операційний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контроль</a:t>
            </a:r>
            <a:r>
              <a:rPr lang="ru-RU" dirty="0"/>
              <a:t>.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smtClean="0"/>
              <a:t>дефекту </a:t>
            </a:r>
            <a:r>
              <a:rPr lang="ru-RU" dirty="0"/>
              <a:t>на </a:t>
            </a:r>
            <a:r>
              <a:rPr lang="ru-RU" dirty="0" err="1"/>
              <a:t>операціях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виключити</a:t>
            </a:r>
            <a:r>
              <a:rPr lang="ru-RU" dirty="0"/>
              <a:t> пропуск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споживачеві</a:t>
            </a:r>
            <a:r>
              <a:rPr lang="ru-RU" dirty="0"/>
              <a:t>,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шляхом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непродуктивних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, </a:t>
            </a:r>
            <a:r>
              <a:rPr lang="ru-RU" dirty="0" err="1"/>
              <a:t>зумовлених</a:t>
            </a:r>
            <a:r>
              <a:rPr lang="ru-RU" dirty="0"/>
              <a:t> </a:t>
            </a:r>
            <a:r>
              <a:rPr lang="ru-RU" dirty="0" err="1"/>
              <a:t>пізнім</a:t>
            </a:r>
            <a:r>
              <a:rPr lang="ru-RU" dirty="0"/>
              <a:t> </a:t>
            </a:r>
            <a:r>
              <a:rPr lang="ru-RU" dirty="0" err="1"/>
              <a:t>виявленням</a:t>
            </a:r>
            <a:r>
              <a:rPr lang="ru-RU" dirty="0"/>
              <a:t> </a:t>
            </a:r>
            <a:r>
              <a:rPr lang="ru-RU" dirty="0" smtClean="0"/>
              <a:t>дефекту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74" y="4672921"/>
            <a:ext cx="3319604" cy="2030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61" y="4672921"/>
            <a:ext cx="3044250" cy="20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11108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671</TotalTime>
  <Words>1817</Words>
  <Application>Microsoft Office PowerPoint</Application>
  <PresentationFormat>Произвольный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Берлин</vt:lpstr>
      <vt:lpstr>Презентация PowerPoint</vt:lpstr>
      <vt:lpstr>Забезпечення і повишення якості</vt:lpstr>
      <vt:lpstr>Види контролю якості продукції</vt:lpstr>
      <vt:lpstr>Види контролю якості продукції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37</cp:revision>
  <dcterms:created xsi:type="dcterms:W3CDTF">2015-10-29T07:16:56Z</dcterms:created>
  <dcterms:modified xsi:type="dcterms:W3CDTF">2021-02-19T18:01:31Z</dcterms:modified>
</cp:coreProperties>
</file>