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984" r:id="rId1"/>
  </p:sldMasterIdLst>
  <p:sldIdLst>
    <p:sldId id="256" r:id="rId2"/>
    <p:sldId id="257" r:id="rId3"/>
    <p:sldId id="260" r:id="rId4"/>
    <p:sldId id="258" r:id="rId5"/>
    <p:sldId id="259" r:id="rId6"/>
    <p:sldId id="261" r:id="rId7"/>
    <p:sldId id="262" r:id="rId8"/>
    <p:sldId id="264" r:id="rId9"/>
    <p:sldId id="265" r:id="rId10"/>
    <p:sldId id="266" r:id="rId11"/>
    <p:sldId id="268" r:id="rId12"/>
    <p:sldId id="269" r:id="rId13"/>
    <p:sldId id="272" r:id="rId14"/>
    <p:sldId id="274" r:id="rId15"/>
    <p:sldId id="275" r:id="rId16"/>
    <p:sldId id="276" r:id="rId17"/>
    <p:sldId id="277" r:id="rId18"/>
    <p:sldId id="278" r:id="rId19"/>
    <p:sldId id="279" r:id="rId20"/>
    <p:sldId id="280" r:id="rId21"/>
    <p:sldId id="281" r:id="rId22"/>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p:scale>
          <a:sx n="90" d="100"/>
          <a:sy n="90" d="100"/>
        </p:scale>
        <p:origin x="-398" y="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uk-UA"/>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uk-UA"/>
          </a:p>
        </p:txBody>
      </p:sp>
      <p:sp>
        <p:nvSpPr>
          <p:cNvPr id="4" name="Дата 3"/>
          <p:cNvSpPr>
            <a:spLocks noGrp="1"/>
          </p:cNvSpPr>
          <p:nvPr>
            <p:ph type="dt" sz="half" idx="10"/>
          </p:nvPr>
        </p:nvSpPr>
        <p:spPr/>
        <p:txBody>
          <a:bodyPr/>
          <a:lstStyle/>
          <a:p>
            <a:fld id="{D7AF9A1F-CA4F-490C-B8DF-49C52C13593B}" type="datetimeFigureOut">
              <a:rPr lang="uk-UA" smtClean="0"/>
              <a:t>19.02.2021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9D536E2B-5ED2-4C7A-984E-F7F3DFBBE6F8}" type="slidenum">
              <a:rPr lang="uk-UA" smtClean="0"/>
              <a:t>‹#›</a:t>
            </a:fld>
            <a:endParaRPr lang="uk-UA"/>
          </a:p>
        </p:txBody>
      </p:sp>
    </p:spTree>
    <p:extLst>
      <p:ext uri="{BB962C8B-B14F-4D97-AF65-F5344CB8AC3E}">
        <p14:creationId xmlns:p14="http://schemas.microsoft.com/office/powerpoint/2010/main" val="2142981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p:cNvSpPr>
            <a:spLocks noGrp="1"/>
          </p:cNvSpPr>
          <p:nvPr>
            <p:ph type="dt" sz="half" idx="10"/>
          </p:nvPr>
        </p:nvSpPr>
        <p:spPr/>
        <p:txBody>
          <a:bodyPr/>
          <a:lstStyle/>
          <a:p>
            <a:fld id="{D7AF9A1F-CA4F-490C-B8DF-49C52C13593B}" type="datetimeFigureOut">
              <a:rPr lang="uk-UA" smtClean="0"/>
              <a:t>19.02.2021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9D536E2B-5ED2-4C7A-984E-F7F3DFBBE6F8}" type="slidenum">
              <a:rPr lang="uk-UA" smtClean="0"/>
              <a:t>‹#›</a:t>
            </a:fld>
            <a:endParaRPr lang="uk-UA"/>
          </a:p>
        </p:txBody>
      </p:sp>
    </p:spTree>
    <p:extLst>
      <p:ext uri="{BB962C8B-B14F-4D97-AF65-F5344CB8AC3E}">
        <p14:creationId xmlns:p14="http://schemas.microsoft.com/office/powerpoint/2010/main" val="206536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endParaRPr lang="uk-UA"/>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p:cNvSpPr>
            <a:spLocks noGrp="1"/>
          </p:cNvSpPr>
          <p:nvPr>
            <p:ph type="dt" sz="half" idx="10"/>
          </p:nvPr>
        </p:nvSpPr>
        <p:spPr/>
        <p:txBody>
          <a:bodyPr/>
          <a:lstStyle/>
          <a:p>
            <a:fld id="{D7AF9A1F-CA4F-490C-B8DF-49C52C13593B}" type="datetimeFigureOut">
              <a:rPr lang="uk-UA" smtClean="0"/>
              <a:t>19.02.2021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9D536E2B-5ED2-4C7A-984E-F7F3DFBBE6F8}" type="slidenum">
              <a:rPr lang="uk-UA" smtClean="0"/>
              <a:t>‹#›</a:t>
            </a:fld>
            <a:endParaRPr lang="uk-UA"/>
          </a:p>
        </p:txBody>
      </p:sp>
    </p:spTree>
    <p:extLst>
      <p:ext uri="{BB962C8B-B14F-4D97-AF65-F5344CB8AC3E}">
        <p14:creationId xmlns:p14="http://schemas.microsoft.com/office/powerpoint/2010/main" val="3054095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p:cNvSpPr>
            <a:spLocks noGrp="1"/>
          </p:cNvSpPr>
          <p:nvPr>
            <p:ph type="dt" sz="half" idx="10"/>
          </p:nvPr>
        </p:nvSpPr>
        <p:spPr/>
        <p:txBody>
          <a:bodyPr/>
          <a:lstStyle/>
          <a:p>
            <a:fld id="{D7AF9A1F-CA4F-490C-B8DF-49C52C13593B}" type="datetimeFigureOut">
              <a:rPr lang="uk-UA" smtClean="0"/>
              <a:t>19.02.2021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9D536E2B-5ED2-4C7A-984E-F7F3DFBBE6F8}" type="slidenum">
              <a:rPr lang="uk-UA" smtClean="0"/>
              <a:t>‹#›</a:t>
            </a:fld>
            <a:endParaRPr lang="uk-UA"/>
          </a:p>
        </p:txBody>
      </p:sp>
    </p:spTree>
    <p:extLst>
      <p:ext uri="{BB962C8B-B14F-4D97-AF65-F5344CB8AC3E}">
        <p14:creationId xmlns:p14="http://schemas.microsoft.com/office/powerpoint/2010/main" val="4202306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uk-UA"/>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D7AF9A1F-CA4F-490C-B8DF-49C52C13593B}" type="datetimeFigureOut">
              <a:rPr lang="uk-UA" smtClean="0"/>
              <a:t>19.02.2021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9D536E2B-5ED2-4C7A-984E-F7F3DFBBE6F8}" type="slidenum">
              <a:rPr lang="uk-UA" smtClean="0"/>
              <a:t>‹#›</a:t>
            </a:fld>
            <a:endParaRPr lang="uk-UA"/>
          </a:p>
        </p:txBody>
      </p:sp>
    </p:spTree>
    <p:extLst>
      <p:ext uri="{BB962C8B-B14F-4D97-AF65-F5344CB8AC3E}">
        <p14:creationId xmlns:p14="http://schemas.microsoft.com/office/powerpoint/2010/main" val="1709743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Дата 4"/>
          <p:cNvSpPr>
            <a:spLocks noGrp="1"/>
          </p:cNvSpPr>
          <p:nvPr>
            <p:ph type="dt" sz="half" idx="10"/>
          </p:nvPr>
        </p:nvSpPr>
        <p:spPr/>
        <p:txBody>
          <a:bodyPr/>
          <a:lstStyle/>
          <a:p>
            <a:fld id="{D7AF9A1F-CA4F-490C-B8DF-49C52C13593B}" type="datetimeFigureOut">
              <a:rPr lang="uk-UA" smtClean="0"/>
              <a:t>19.02.2021</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9D536E2B-5ED2-4C7A-984E-F7F3DFBBE6F8}" type="slidenum">
              <a:rPr lang="uk-UA" smtClean="0"/>
              <a:t>‹#›</a:t>
            </a:fld>
            <a:endParaRPr lang="uk-UA"/>
          </a:p>
        </p:txBody>
      </p:sp>
    </p:spTree>
    <p:extLst>
      <p:ext uri="{BB962C8B-B14F-4D97-AF65-F5344CB8AC3E}">
        <p14:creationId xmlns:p14="http://schemas.microsoft.com/office/powerpoint/2010/main" val="2174240933"/>
      </p:ext>
    </p:extLst>
  </p:cSld>
  <p:clrMapOvr>
    <a:masterClrMapping/>
  </p:clrMapOvr>
  <p:extLst>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endParaRPr lang="uk-UA"/>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7" name="Дата 6"/>
          <p:cNvSpPr>
            <a:spLocks noGrp="1"/>
          </p:cNvSpPr>
          <p:nvPr>
            <p:ph type="dt" sz="half" idx="10"/>
          </p:nvPr>
        </p:nvSpPr>
        <p:spPr/>
        <p:txBody>
          <a:bodyPr/>
          <a:lstStyle/>
          <a:p>
            <a:fld id="{D7AF9A1F-CA4F-490C-B8DF-49C52C13593B}" type="datetimeFigureOut">
              <a:rPr lang="uk-UA" smtClean="0"/>
              <a:t>19.02.2021</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9D536E2B-5ED2-4C7A-984E-F7F3DFBBE6F8}" type="slidenum">
              <a:rPr lang="uk-UA" smtClean="0"/>
              <a:t>‹#›</a:t>
            </a:fld>
            <a:endParaRPr lang="uk-UA"/>
          </a:p>
        </p:txBody>
      </p:sp>
    </p:spTree>
    <p:extLst>
      <p:ext uri="{BB962C8B-B14F-4D97-AF65-F5344CB8AC3E}">
        <p14:creationId xmlns:p14="http://schemas.microsoft.com/office/powerpoint/2010/main" val="2062350300"/>
      </p:ext>
    </p:extLst>
  </p:cSld>
  <p:clrMapOvr>
    <a:masterClrMapping/>
  </p:clrMapOvr>
  <p:extLst>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Дата 2"/>
          <p:cNvSpPr>
            <a:spLocks noGrp="1"/>
          </p:cNvSpPr>
          <p:nvPr>
            <p:ph type="dt" sz="half" idx="10"/>
          </p:nvPr>
        </p:nvSpPr>
        <p:spPr/>
        <p:txBody>
          <a:bodyPr/>
          <a:lstStyle/>
          <a:p>
            <a:fld id="{D7AF9A1F-CA4F-490C-B8DF-49C52C13593B}" type="datetimeFigureOut">
              <a:rPr lang="uk-UA" smtClean="0"/>
              <a:t>19.02.2021</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9D536E2B-5ED2-4C7A-984E-F7F3DFBBE6F8}" type="slidenum">
              <a:rPr lang="uk-UA" smtClean="0"/>
              <a:t>‹#›</a:t>
            </a:fld>
            <a:endParaRPr lang="uk-UA"/>
          </a:p>
        </p:txBody>
      </p:sp>
    </p:spTree>
    <p:extLst>
      <p:ext uri="{BB962C8B-B14F-4D97-AF65-F5344CB8AC3E}">
        <p14:creationId xmlns:p14="http://schemas.microsoft.com/office/powerpoint/2010/main" val="4148582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7AF9A1F-CA4F-490C-B8DF-49C52C13593B}" type="datetimeFigureOut">
              <a:rPr lang="uk-UA" smtClean="0"/>
              <a:t>19.02.2021</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9D536E2B-5ED2-4C7A-984E-F7F3DFBBE6F8}" type="slidenum">
              <a:rPr lang="uk-UA" smtClean="0"/>
              <a:t>‹#›</a:t>
            </a:fld>
            <a:endParaRPr lang="uk-UA"/>
          </a:p>
        </p:txBody>
      </p:sp>
    </p:spTree>
    <p:extLst>
      <p:ext uri="{BB962C8B-B14F-4D97-AF65-F5344CB8AC3E}">
        <p14:creationId xmlns:p14="http://schemas.microsoft.com/office/powerpoint/2010/main" val="1027136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D7AF9A1F-CA4F-490C-B8DF-49C52C13593B}" type="datetimeFigureOut">
              <a:rPr lang="uk-UA" smtClean="0"/>
              <a:t>19.02.2021</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9D536E2B-5ED2-4C7A-984E-F7F3DFBBE6F8}" type="slidenum">
              <a:rPr lang="uk-UA" smtClean="0"/>
              <a:t>‹#›</a:t>
            </a:fld>
            <a:endParaRPr lang="uk-UA"/>
          </a:p>
        </p:txBody>
      </p:sp>
    </p:spTree>
    <p:extLst>
      <p:ext uri="{BB962C8B-B14F-4D97-AF65-F5344CB8AC3E}">
        <p14:creationId xmlns:p14="http://schemas.microsoft.com/office/powerpoint/2010/main" val="204104088"/>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D7AF9A1F-CA4F-490C-B8DF-49C52C13593B}" type="datetimeFigureOut">
              <a:rPr lang="uk-UA" smtClean="0"/>
              <a:t>19.02.2021</a:t>
            </a:fld>
            <a:endParaRPr lang="uk-UA"/>
          </a:p>
        </p:txBody>
      </p:sp>
      <p:sp>
        <p:nvSpPr>
          <p:cNvPr id="6" name="Нижний колонтитул 5"/>
          <p:cNvSpPr>
            <a:spLocks noGrp="1"/>
          </p:cNvSpPr>
          <p:nvPr>
            <p:ph type="ftr" sz="quarter" idx="11"/>
          </p:nvPr>
        </p:nvSpPr>
        <p:spPr/>
        <p:txBody>
          <a:bodyPr/>
          <a:lstStyle/>
          <a:p>
            <a:endParaRPr lang="en-US" dirty="0"/>
          </a:p>
        </p:txBody>
      </p:sp>
      <p:sp>
        <p:nvSpPr>
          <p:cNvPr id="7" name="Номер слайда 6"/>
          <p:cNvSpPr>
            <a:spLocks noGrp="1"/>
          </p:cNvSpPr>
          <p:nvPr>
            <p:ph type="sldNum" sz="quarter" idx="12"/>
          </p:nvPr>
        </p:nvSpPr>
        <p:spPr/>
        <p:txBody>
          <a:bodyPr/>
          <a:lstStyle/>
          <a:p>
            <a:fld id="{9D536E2B-5ED2-4C7A-984E-F7F3DFBBE6F8}" type="slidenum">
              <a:rPr lang="uk-UA" smtClean="0"/>
              <a:t>‹#›</a:t>
            </a:fld>
            <a:endParaRPr lang="uk-UA"/>
          </a:p>
        </p:txBody>
      </p:sp>
    </p:spTree>
    <p:extLst>
      <p:ext uri="{BB962C8B-B14F-4D97-AF65-F5344CB8AC3E}">
        <p14:creationId xmlns:p14="http://schemas.microsoft.com/office/powerpoint/2010/main" val="4130233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uk-UA"/>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AF9A1F-CA4F-490C-B8DF-49C52C13593B}" type="datetimeFigureOut">
              <a:rPr lang="uk-UA" smtClean="0"/>
              <a:t>19.02.2021</a:t>
            </a:fld>
            <a:endParaRPr lang="uk-UA"/>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536E2B-5ED2-4C7A-984E-F7F3DFBBE6F8}" type="slidenum">
              <a:rPr lang="uk-UA" smtClean="0"/>
              <a:t>‹#›</a:t>
            </a:fld>
            <a:endParaRPr lang="uk-UA"/>
          </a:p>
        </p:txBody>
      </p:sp>
    </p:spTree>
    <p:extLst>
      <p:ext uri="{BB962C8B-B14F-4D97-AF65-F5344CB8AC3E}">
        <p14:creationId xmlns:p14="http://schemas.microsoft.com/office/powerpoint/2010/main" val="367356925"/>
      </p:ext>
    </p:extLst>
  </p:cSld>
  <p:clrMap bg1="lt1" tx1="dk1" bg2="lt2" tx2="dk2" accent1="accent1" accent2="accent2" accent3="accent3" accent4="accent4" accent5="accent5" accent6="accent6" hlink="hlink" folHlink="folHlink"/>
  <p:sldLayoutIdLst>
    <p:sldLayoutId id="2147484985" r:id="rId1"/>
    <p:sldLayoutId id="2147484986" r:id="rId2"/>
    <p:sldLayoutId id="2147484987" r:id="rId3"/>
    <p:sldLayoutId id="2147484988" r:id="rId4"/>
    <p:sldLayoutId id="2147484989" r:id="rId5"/>
    <p:sldLayoutId id="2147484990" r:id="rId6"/>
    <p:sldLayoutId id="2147484991" r:id="rId7"/>
    <p:sldLayoutId id="2147484992" r:id="rId8"/>
    <p:sldLayoutId id="2147484993" r:id="rId9"/>
    <p:sldLayoutId id="2147484994" r:id="rId10"/>
    <p:sldLayoutId id="21474849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96291" y="1087582"/>
            <a:ext cx="8915399" cy="2262781"/>
          </a:xfrm>
        </p:spPr>
        <p:txBody>
          <a:bodyPr>
            <a:normAutofit/>
          </a:bodyPr>
          <a:lstStyle/>
          <a:p>
            <a:pPr algn="ctr"/>
            <a:r>
              <a:rPr lang="uk-UA" b="1" i="1" dirty="0" smtClean="0">
                <a:latin typeface="Times New Roman" panose="02020603050405020304" pitchFamily="18" charset="0"/>
                <a:cs typeface="Times New Roman" panose="02020603050405020304" pitchFamily="18" charset="0"/>
              </a:rPr>
              <a:t>«</a:t>
            </a:r>
            <a:r>
              <a:rPr lang="uk-UA" b="1" i="1" dirty="0">
                <a:latin typeface="Times New Roman" panose="02020603050405020304" pitchFamily="18" charset="0"/>
                <a:cs typeface="Times New Roman" panose="02020603050405020304" pitchFamily="18" charset="0"/>
              </a:rPr>
              <a:t>Загальні вимоги до побудови стандартів»</a:t>
            </a:r>
          </a:p>
        </p:txBody>
      </p:sp>
      <p:sp>
        <p:nvSpPr>
          <p:cNvPr id="3" name="Подзаголовок 2"/>
          <p:cNvSpPr>
            <a:spLocks noGrp="1"/>
          </p:cNvSpPr>
          <p:nvPr>
            <p:ph type="subTitle" idx="1"/>
          </p:nvPr>
        </p:nvSpPr>
        <p:spPr>
          <a:xfrm>
            <a:off x="2784764" y="4835092"/>
            <a:ext cx="9144000" cy="1655762"/>
          </a:xfrm>
        </p:spPr>
        <p:txBody>
          <a:bodyPr>
            <a:normAutofit/>
          </a:bodyPr>
          <a:lstStyle/>
          <a:p>
            <a:pPr algn="r"/>
            <a:r>
              <a:rPr lang="uk-UA" dirty="0" smtClean="0">
                <a:latin typeface="Times New Roman" panose="02020603050405020304" pitchFamily="18" charset="0"/>
                <a:cs typeface="Times New Roman" panose="02020603050405020304" pitchFamily="18" charset="0"/>
              </a:rPr>
              <a:t>Тема 11</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1995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81000" y="1534679"/>
            <a:ext cx="5327073" cy="4505902"/>
          </a:xfrm>
        </p:spPr>
        <p:txBody>
          <a:bodyPr>
            <a:normAutofit/>
          </a:bodyPr>
          <a:lstStyle/>
          <a:p>
            <a:pPr marL="0" indent="0">
              <a:buNone/>
            </a:pPr>
            <a:r>
              <a:rPr lang="uk-UA" sz="2000" i="1" dirty="0">
                <a:latin typeface="Times New Roman" panose="02020603050405020304" pitchFamily="18" charset="0"/>
                <a:cs typeface="Times New Roman" panose="02020603050405020304" pitchFamily="18" charset="0"/>
              </a:rPr>
              <a:t>Стандарти та інші нормативні документи подають у такому порядку:</a:t>
            </a:r>
          </a:p>
          <a:p>
            <a:pPr marL="0" indent="0">
              <a:buNone/>
            </a:pPr>
            <a:r>
              <a:rPr lang="uk-UA" sz="2000" i="1" dirty="0">
                <a:latin typeface="Times New Roman" panose="02020603050405020304" pitchFamily="18" charset="0"/>
                <a:cs typeface="Times New Roman" panose="02020603050405020304" pitchFamily="18" charset="0"/>
              </a:rPr>
              <a:t>— нормативно-правові акти центральних органів державної влади (у разі обґрунтованої потреби);</a:t>
            </a:r>
          </a:p>
          <a:p>
            <a:pPr marL="0" indent="0">
              <a:buNone/>
            </a:pPr>
            <a:r>
              <a:rPr lang="uk-UA" sz="2000" i="1" dirty="0">
                <a:latin typeface="Times New Roman" panose="02020603050405020304" pitchFamily="18" charset="0"/>
                <a:cs typeface="Times New Roman" panose="02020603050405020304" pitchFamily="18" charset="0"/>
              </a:rPr>
              <a:t>— національні стандарти України;</a:t>
            </a:r>
          </a:p>
          <a:p>
            <a:pPr marL="0" indent="0">
              <a:buNone/>
            </a:pPr>
            <a:r>
              <a:rPr lang="uk-UA" sz="2000" i="1" dirty="0">
                <a:latin typeface="Times New Roman" panose="02020603050405020304" pitchFamily="18" charset="0"/>
                <a:cs typeface="Times New Roman" panose="02020603050405020304" pitchFamily="18" charset="0"/>
              </a:rPr>
              <a:t>— інші нормативні документи загальнодержавного значення;</a:t>
            </a:r>
          </a:p>
          <a:p>
            <a:pPr marL="0" indent="0">
              <a:buNone/>
            </a:pPr>
            <a:r>
              <a:rPr lang="uk-UA" sz="2000" i="1" dirty="0">
                <a:latin typeface="Times New Roman" panose="02020603050405020304" pitchFamily="18" charset="0"/>
                <a:cs typeface="Times New Roman" panose="02020603050405020304" pitchFamily="18" charset="0"/>
              </a:rPr>
              <a:t>— міждержавні стандарти;</a:t>
            </a:r>
          </a:p>
          <a:p>
            <a:pPr marL="0" indent="0">
              <a:buNone/>
            </a:pPr>
            <a:r>
              <a:rPr lang="uk-UA" sz="2000" i="1" dirty="0">
                <a:latin typeface="Times New Roman" panose="02020603050405020304" pitchFamily="18" charset="0"/>
                <a:cs typeface="Times New Roman" panose="02020603050405020304" pitchFamily="18" charset="0"/>
              </a:rPr>
              <a:t>— міжнародні і (або) регіональні стандарти.</a:t>
            </a:r>
          </a:p>
          <a:p>
            <a:pPr marL="0" indent="0">
              <a:buNone/>
            </a:pPr>
            <a:endParaRPr lang="uk-UA" sz="2000" dirty="0"/>
          </a:p>
        </p:txBody>
      </p:sp>
      <p:sp>
        <p:nvSpPr>
          <p:cNvPr id="4" name="Облако 3"/>
          <p:cNvSpPr/>
          <p:nvPr/>
        </p:nvSpPr>
        <p:spPr>
          <a:xfrm>
            <a:off x="227958" y="240149"/>
            <a:ext cx="3526623" cy="1090705"/>
          </a:xfrm>
          <a:prstGeom prst="cloud">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«Нормативні посилання»</a:t>
            </a:r>
          </a:p>
        </p:txBody>
      </p:sp>
      <p:sp>
        <p:nvSpPr>
          <p:cNvPr id="5" name="Облако 4"/>
          <p:cNvSpPr/>
          <p:nvPr/>
        </p:nvSpPr>
        <p:spPr>
          <a:xfrm>
            <a:off x="7196794" y="240149"/>
            <a:ext cx="3526623" cy="1090705"/>
          </a:xfrm>
          <a:prstGeom prst="cloud">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«Терміни та визначення понять»</a:t>
            </a:r>
          </a:p>
        </p:txBody>
      </p:sp>
      <p:sp>
        <p:nvSpPr>
          <p:cNvPr id="6" name="Объект 2"/>
          <p:cNvSpPr txBox="1">
            <a:spLocks/>
          </p:cNvSpPr>
          <p:nvPr/>
        </p:nvSpPr>
        <p:spPr>
          <a:xfrm>
            <a:off x="5853223" y="1487270"/>
            <a:ext cx="6213763" cy="45533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ru-RU" sz="2000" i="1" dirty="0">
                <a:latin typeface="Times New Roman" panose="02020603050405020304" pitchFamily="18" charset="0"/>
                <a:cs typeface="Times New Roman" panose="02020603050405020304" pitchFamily="18" charset="0"/>
              </a:rPr>
              <a:t>Для кожного </a:t>
            </a:r>
            <a:r>
              <a:rPr lang="ru-RU" sz="2000" i="1" dirty="0" err="1">
                <a:latin typeface="Times New Roman" panose="02020603050405020304" pitchFamily="18" charset="0"/>
                <a:cs typeface="Times New Roman" panose="02020603050405020304" pitchFamily="18" charset="0"/>
              </a:rPr>
              <a:t>поняття</a:t>
            </a:r>
            <a:r>
              <a:rPr lang="ru-RU" sz="2000" i="1" dirty="0">
                <a:latin typeface="Times New Roman" panose="02020603050405020304" pitchFamily="18" charset="0"/>
                <a:cs typeface="Times New Roman" panose="02020603050405020304" pitchFamily="18" charset="0"/>
              </a:rPr>
              <a:t> треба </a:t>
            </a:r>
            <a:r>
              <a:rPr lang="ru-RU" sz="2000" i="1" dirty="0" err="1">
                <a:latin typeface="Times New Roman" panose="02020603050405020304" pitchFamily="18" charset="0"/>
                <a:cs typeface="Times New Roman" panose="02020603050405020304" pitchFamily="18" charset="0"/>
              </a:rPr>
              <a:t>подавати</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такі</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відомості</a:t>
            </a:r>
            <a:r>
              <a:rPr lang="ru-RU" sz="2000" i="1" dirty="0">
                <a:latin typeface="Times New Roman" panose="02020603050405020304" pitchFamily="18" charset="0"/>
                <a:cs typeface="Times New Roman" panose="02020603050405020304" pitchFamily="18" charset="0"/>
              </a:rPr>
              <a:t>:</a:t>
            </a:r>
          </a:p>
          <a:p>
            <a:pPr marL="0" indent="0">
              <a:buFont typeface="Arial" panose="020B0604020202020204" pitchFamily="34" charset="0"/>
              <a:buNone/>
            </a:pP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термін</a:t>
            </a:r>
            <a:r>
              <a:rPr lang="ru-RU" sz="2000" i="1" dirty="0">
                <a:latin typeface="Times New Roman" panose="02020603050405020304" pitchFamily="18" charset="0"/>
                <a:cs typeface="Times New Roman" panose="02020603050405020304" pitchFamily="18" charset="0"/>
              </a:rPr>
              <a:t> як </a:t>
            </a:r>
            <a:r>
              <a:rPr lang="ru-RU" sz="2000" i="1" dirty="0" err="1">
                <a:latin typeface="Times New Roman" panose="02020603050405020304" pitchFamily="18" charset="0"/>
                <a:cs typeface="Times New Roman" panose="02020603050405020304" pitchFamily="18" charset="0"/>
              </a:rPr>
              <a:t>назву</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поняття</a:t>
            </a:r>
            <a:r>
              <a:rPr lang="ru-RU" sz="2000" i="1" dirty="0">
                <a:latin typeface="Times New Roman" panose="02020603050405020304" pitchFamily="18" charset="0"/>
                <a:cs typeface="Times New Roman" panose="02020603050405020304" pitchFamily="18" charset="0"/>
              </a:rPr>
              <a:t>;</a:t>
            </a:r>
          </a:p>
          <a:p>
            <a:pPr marL="0" indent="0">
              <a:buFont typeface="Arial" panose="020B0604020202020204" pitchFamily="34" charset="0"/>
              <a:buNone/>
            </a:pP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коротку</a:t>
            </a:r>
            <a:r>
              <a:rPr lang="ru-RU" sz="2000" i="1" dirty="0">
                <a:latin typeface="Times New Roman" panose="02020603050405020304" pitchFamily="18" charset="0"/>
                <a:cs typeface="Times New Roman" panose="02020603050405020304" pitchFamily="18" charset="0"/>
              </a:rPr>
              <a:t> форму, </a:t>
            </a:r>
            <a:r>
              <a:rPr lang="ru-RU" sz="2000" i="1" dirty="0" err="1">
                <a:latin typeface="Times New Roman" panose="02020603050405020304" pitchFamily="18" charset="0"/>
                <a:cs typeface="Times New Roman" panose="02020603050405020304" pitchFamily="18" charset="0"/>
              </a:rPr>
              <a:t>ініціальне</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скорочення</a:t>
            </a:r>
            <a:r>
              <a:rPr lang="ru-RU" sz="2000" i="1" dirty="0">
                <a:latin typeface="Times New Roman" panose="02020603050405020304" pitchFamily="18" charset="0"/>
                <a:cs typeface="Times New Roman" panose="02020603050405020304" pitchFamily="18" charset="0"/>
              </a:rPr>
              <a:t> (за </a:t>
            </a:r>
            <a:r>
              <a:rPr lang="ru-RU" sz="2000" i="1" dirty="0" err="1">
                <a:latin typeface="Times New Roman" panose="02020603050405020304" pitchFamily="18" charset="0"/>
                <a:cs typeface="Times New Roman" panose="02020603050405020304" pitchFamily="18" charset="0"/>
              </a:rPr>
              <a:t>наявності</a:t>
            </a:r>
            <a:r>
              <a:rPr lang="ru-RU" sz="2000" i="1" dirty="0">
                <a:latin typeface="Times New Roman" panose="02020603050405020304" pitchFamily="18" charset="0"/>
                <a:cs typeface="Times New Roman" panose="02020603050405020304" pitchFamily="18" charset="0"/>
              </a:rPr>
              <a:t>);</a:t>
            </a:r>
          </a:p>
          <a:p>
            <a:pPr marL="0" indent="0">
              <a:buFont typeface="Arial" panose="020B0604020202020204" pitchFamily="34" charset="0"/>
              <a:buNone/>
            </a:pP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терміни-синоніми</a:t>
            </a:r>
            <a:r>
              <a:rPr lang="ru-RU" sz="2000" i="1" dirty="0">
                <a:latin typeface="Times New Roman" panose="02020603050405020304" pitchFamily="18" charset="0"/>
                <a:cs typeface="Times New Roman" panose="02020603050405020304" pitchFamily="18" charset="0"/>
              </a:rPr>
              <a:t> (за </a:t>
            </a:r>
            <a:r>
              <a:rPr lang="ru-RU" sz="2000" i="1" dirty="0" err="1">
                <a:latin typeface="Times New Roman" panose="02020603050405020304" pitchFamily="18" charset="0"/>
                <a:cs typeface="Times New Roman" panose="02020603050405020304" pitchFamily="18" charset="0"/>
              </a:rPr>
              <a:t>наявності</a:t>
            </a:r>
            <a:r>
              <a:rPr lang="ru-RU" sz="2000" i="1" dirty="0">
                <a:latin typeface="Times New Roman" panose="02020603050405020304" pitchFamily="18" charset="0"/>
                <a:cs typeface="Times New Roman" panose="02020603050405020304" pitchFamily="18" charset="0"/>
              </a:rPr>
              <a:t>);</a:t>
            </a:r>
          </a:p>
          <a:p>
            <a:pPr marL="0" indent="0">
              <a:buFont typeface="Arial" panose="020B0604020202020204" pitchFamily="34" charset="0"/>
              <a:buNone/>
            </a:pP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іншомовний</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відповідник</a:t>
            </a:r>
            <a:r>
              <a:rPr lang="ru-RU" sz="2000" i="1" dirty="0">
                <a:latin typeface="Times New Roman" panose="02020603050405020304" pitchFamily="18" charset="0"/>
                <a:cs typeface="Times New Roman" panose="02020603050405020304" pitchFamily="18" charset="0"/>
              </a:rPr>
              <a:t>, код </a:t>
            </a:r>
            <a:r>
              <a:rPr lang="ru-RU" sz="2000" i="1" dirty="0" err="1">
                <a:latin typeface="Times New Roman" panose="02020603050405020304" pitchFamily="18" charset="0"/>
                <a:cs typeface="Times New Roman" panose="02020603050405020304" pitchFamily="18" charset="0"/>
              </a:rPr>
              <a:t>мови</a:t>
            </a:r>
            <a:r>
              <a:rPr lang="ru-RU" sz="2000" i="1" dirty="0">
                <a:latin typeface="Times New Roman" panose="02020603050405020304" pitchFamily="18" charset="0"/>
                <a:cs typeface="Times New Roman" panose="02020603050405020304" pitchFamily="18" charset="0"/>
              </a:rPr>
              <a:t> та </a:t>
            </a:r>
            <a:r>
              <a:rPr lang="ru-RU" sz="2000" i="1" dirty="0" err="1">
                <a:latin typeface="Times New Roman" panose="02020603050405020304" pitchFamily="18" charset="0"/>
                <a:cs typeface="Times New Roman" panose="02020603050405020304" pitchFamily="18" charset="0"/>
              </a:rPr>
              <a:t>посилання</a:t>
            </a:r>
            <a:r>
              <a:rPr lang="ru-RU" sz="2000" i="1" dirty="0">
                <a:latin typeface="Times New Roman" panose="02020603050405020304" pitchFamily="18" charset="0"/>
                <a:cs typeface="Times New Roman" panose="02020603050405020304" pitchFamily="18" charset="0"/>
              </a:rPr>
              <a:t> на </a:t>
            </a:r>
            <a:r>
              <a:rPr lang="ru-RU" sz="2000" i="1" dirty="0" err="1">
                <a:latin typeface="Times New Roman" panose="02020603050405020304" pitchFamily="18" charset="0"/>
                <a:cs typeface="Times New Roman" panose="02020603050405020304" pitchFamily="18" charset="0"/>
              </a:rPr>
              <a:t>термінологічне</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джерело</a:t>
            </a:r>
            <a:r>
              <a:rPr lang="ru-RU" sz="2000" i="1" dirty="0">
                <a:latin typeface="Times New Roman" panose="02020603050405020304" pitchFamily="18" charset="0"/>
                <a:cs typeface="Times New Roman" panose="02020603050405020304" pitchFamily="18" charset="0"/>
              </a:rPr>
              <a:t> (за </a:t>
            </a:r>
            <a:r>
              <a:rPr lang="ru-RU" sz="2000" i="1" dirty="0" err="1">
                <a:latin typeface="Times New Roman" panose="02020603050405020304" pitchFamily="18" charset="0"/>
                <a:cs typeface="Times New Roman" panose="02020603050405020304" pitchFamily="18" charset="0"/>
              </a:rPr>
              <a:t>наявності</a:t>
            </a:r>
            <a:r>
              <a:rPr lang="ru-RU" sz="2000" i="1" dirty="0">
                <a:latin typeface="Times New Roman" panose="02020603050405020304" pitchFamily="18" charset="0"/>
                <a:cs typeface="Times New Roman" panose="02020603050405020304" pitchFamily="18" charset="0"/>
              </a:rPr>
              <a:t>);</a:t>
            </a:r>
          </a:p>
          <a:p>
            <a:pPr marL="0" indent="0">
              <a:buFont typeface="Arial" panose="020B0604020202020204" pitchFamily="34" charset="0"/>
              <a:buNone/>
            </a:pP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визначення</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тлумачення</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поняття</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позначеного</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терміном</a:t>
            </a:r>
            <a:r>
              <a:rPr lang="ru-RU" sz="2000" i="1" dirty="0">
                <a:latin typeface="Times New Roman" panose="02020603050405020304" pitchFamily="18" charset="0"/>
                <a:cs typeface="Times New Roman" panose="02020603050405020304" pitchFamily="18" charset="0"/>
              </a:rPr>
              <a:t>;</a:t>
            </a:r>
          </a:p>
          <a:p>
            <a:pPr marL="0" indent="0">
              <a:buFont typeface="Arial" panose="020B0604020202020204" pitchFamily="34" charset="0"/>
              <a:buNone/>
            </a:pP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позначення</a:t>
            </a:r>
            <a:r>
              <a:rPr lang="ru-RU" sz="2000" i="1" dirty="0">
                <a:latin typeface="Times New Roman" panose="02020603050405020304" pitchFamily="18" charset="0"/>
                <a:cs typeface="Times New Roman" panose="02020603050405020304" pitchFamily="18" charset="0"/>
              </a:rPr>
              <a:t> стандарту, з </a:t>
            </a:r>
            <a:r>
              <a:rPr lang="ru-RU" sz="2000" i="1" dirty="0" err="1">
                <a:latin typeface="Times New Roman" panose="02020603050405020304" pitchFamily="18" charset="0"/>
                <a:cs typeface="Times New Roman" panose="02020603050405020304" pitchFamily="18" charset="0"/>
              </a:rPr>
              <a:t>якого</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запозичено</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застандартизований</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термін</a:t>
            </a:r>
            <a:r>
              <a:rPr lang="ru-RU" sz="2000" i="1" dirty="0">
                <a:latin typeface="Times New Roman" panose="02020603050405020304" pitchFamily="18" charset="0"/>
                <a:cs typeface="Times New Roman" panose="02020603050405020304" pitchFamily="18" charset="0"/>
              </a:rPr>
              <a:t> (за </a:t>
            </a:r>
            <a:r>
              <a:rPr lang="ru-RU" sz="2000" i="1" dirty="0" err="1">
                <a:latin typeface="Times New Roman" panose="02020603050405020304" pitchFamily="18" charset="0"/>
                <a:cs typeface="Times New Roman" panose="02020603050405020304" pitchFamily="18" charset="0"/>
              </a:rPr>
              <a:t>наявності</a:t>
            </a:r>
            <a:r>
              <a:rPr lang="ru-RU" sz="2000" i="1" dirty="0">
                <a:latin typeface="Times New Roman" panose="02020603050405020304" pitchFamily="18" charset="0"/>
                <a:cs typeface="Times New Roman" panose="02020603050405020304" pitchFamily="18" charset="0"/>
              </a:rPr>
              <a:t>).</a:t>
            </a:r>
          </a:p>
          <a:p>
            <a:pPr marL="0" indent="0">
              <a:buFont typeface="Arial" panose="020B0604020202020204" pitchFamily="34" charset="0"/>
              <a:buNone/>
            </a:pPr>
            <a:r>
              <a:rPr lang="ru-RU" sz="2000" i="1" dirty="0">
                <a:latin typeface="Times New Roman" panose="02020603050405020304" pitchFamily="18" charset="0"/>
                <a:cs typeface="Times New Roman" panose="02020603050405020304" pitchFamily="18" charset="0"/>
              </a:rPr>
              <a:t>У </a:t>
            </a:r>
            <a:r>
              <a:rPr lang="ru-RU" sz="2000" i="1" dirty="0" err="1">
                <a:latin typeface="Times New Roman" panose="02020603050405020304" pitchFamily="18" charset="0"/>
                <a:cs typeface="Times New Roman" panose="02020603050405020304" pitchFamily="18" charset="0"/>
              </a:rPr>
              <a:t>цьому</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розділі</a:t>
            </a:r>
            <a:r>
              <a:rPr lang="ru-RU" sz="2000" i="1" dirty="0">
                <a:latin typeface="Times New Roman" panose="02020603050405020304" pitchFamily="18" charset="0"/>
                <a:cs typeface="Times New Roman" panose="02020603050405020304" pitchFamily="18" charset="0"/>
              </a:rPr>
              <a:t> не повинно бути </a:t>
            </a:r>
            <a:r>
              <a:rPr lang="ru-RU" sz="2000" i="1" dirty="0" err="1">
                <a:latin typeface="Times New Roman" panose="02020603050405020304" pitchFamily="18" charset="0"/>
                <a:cs typeface="Times New Roman" panose="02020603050405020304" pitchFamily="18" charset="0"/>
              </a:rPr>
              <a:t>вимог</a:t>
            </a:r>
            <a:r>
              <a:rPr lang="ru-RU" sz="2000" i="1" dirty="0">
                <a:latin typeface="Times New Roman" panose="02020603050405020304" pitchFamily="18" charset="0"/>
                <a:cs typeface="Times New Roman" panose="02020603050405020304" pitchFamily="18" charset="0"/>
              </a:rPr>
              <a:t>.</a:t>
            </a:r>
          </a:p>
          <a:p>
            <a:pPr marL="0" indent="0">
              <a:buFont typeface="Arial" panose="020B0604020202020204" pitchFamily="34" charset="0"/>
              <a:buNone/>
            </a:pPr>
            <a:endParaRPr lang="uk-UA" sz="2000" dirty="0"/>
          </a:p>
        </p:txBody>
      </p:sp>
    </p:spTree>
    <p:extLst>
      <p:ext uri="{BB962C8B-B14F-4D97-AF65-F5344CB8AC3E}">
        <p14:creationId xmlns:p14="http://schemas.microsoft.com/office/powerpoint/2010/main" val="78670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27958" y="1714789"/>
            <a:ext cx="4828309" cy="4351338"/>
          </a:xfrm>
        </p:spPr>
        <p:txBody>
          <a:bodyPr>
            <a:normAutofit/>
          </a:bodyPr>
          <a:lstStyle/>
          <a:p>
            <a:pPr marL="0" indent="0">
              <a:buNone/>
            </a:pPr>
            <a:r>
              <a:rPr lang="ru-RU" sz="2000" i="1" dirty="0" err="1">
                <a:latin typeface="Times New Roman" panose="02020603050405020304" pitchFamily="18" charset="0"/>
                <a:cs typeface="Times New Roman" panose="02020603050405020304" pitchFamily="18" charset="0"/>
              </a:rPr>
              <a:t>Цей</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структурний</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елемент</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містить</a:t>
            </a:r>
            <a:r>
              <a:rPr lang="ru-RU" sz="2000" i="1" dirty="0">
                <a:latin typeface="Times New Roman" panose="02020603050405020304" pitchFamily="18" charset="0"/>
                <a:cs typeface="Times New Roman" panose="02020603050405020304" pitchFamily="18" charset="0"/>
              </a:rPr>
              <a:t> список </a:t>
            </a:r>
            <a:r>
              <a:rPr lang="ru-RU" sz="2000" i="1" dirty="0" err="1">
                <a:latin typeface="Times New Roman" panose="02020603050405020304" pitchFamily="18" charset="0"/>
                <a:cs typeface="Times New Roman" panose="02020603050405020304" pitchFamily="18" charset="0"/>
              </a:rPr>
              <a:t>познак</a:t>
            </a:r>
            <a:r>
              <a:rPr lang="ru-RU" sz="2000" i="1" dirty="0">
                <a:latin typeface="Times New Roman" panose="02020603050405020304" pitchFamily="18" charset="0"/>
                <a:cs typeface="Times New Roman" panose="02020603050405020304" pitchFamily="18" charset="0"/>
              </a:rPr>
              <a:t> та </a:t>
            </a:r>
            <a:r>
              <a:rPr lang="ru-RU" sz="2000" i="1" dirty="0" err="1">
                <a:latin typeface="Times New Roman" panose="02020603050405020304" pitchFamily="18" charset="0"/>
                <a:cs typeface="Times New Roman" panose="02020603050405020304" pitchFamily="18" charset="0"/>
              </a:rPr>
              <a:t>скорочень</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використаних</a:t>
            </a:r>
            <a:r>
              <a:rPr lang="ru-RU" sz="2000" i="1" dirty="0">
                <a:latin typeface="Times New Roman" panose="02020603050405020304" pitchFamily="18" charset="0"/>
                <a:cs typeface="Times New Roman" panose="02020603050405020304" pitchFamily="18" charset="0"/>
              </a:rPr>
              <a:t> у </a:t>
            </a:r>
            <a:r>
              <a:rPr lang="ru-RU" sz="2000" i="1" dirty="0" err="1">
                <a:latin typeface="Times New Roman" panose="02020603050405020304" pitchFamily="18" charset="0"/>
                <a:cs typeface="Times New Roman" panose="02020603050405020304" pitchFamily="18" charset="0"/>
              </a:rPr>
              <a:t>стандарті</a:t>
            </a:r>
            <a:r>
              <a:rPr lang="ru-RU" sz="2000" i="1" dirty="0">
                <a:latin typeface="Times New Roman" panose="02020603050405020304" pitchFamily="18" charset="0"/>
                <a:cs typeface="Times New Roman" panose="02020603050405020304" pitchFamily="18" charset="0"/>
              </a:rPr>
              <a:t> й </a:t>
            </a:r>
            <a:r>
              <a:rPr lang="ru-RU" sz="2000" i="1" dirty="0" err="1">
                <a:latin typeface="Times New Roman" panose="02020603050405020304" pitchFamily="18" charset="0"/>
                <a:cs typeface="Times New Roman" panose="02020603050405020304" pitchFamily="18" charset="0"/>
              </a:rPr>
              <a:t>потрібних</a:t>
            </a:r>
            <a:r>
              <a:rPr lang="ru-RU" sz="2000" i="1" dirty="0">
                <a:latin typeface="Times New Roman" panose="02020603050405020304" pitchFamily="18" charset="0"/>
                <a:cs typeface="Times New Roman" panose="02020603050405020304" pitchFamily="18" charset="0"/>
              </a:rPr>
              <a:t> для </a:t>
            </a:r>
            <a:r>
              <a:rPr lang="ru-RU" sz="2000" i="1" dirty="0" err="1">
                <a:latin typeface="Times New Roman" panose="02020603050405020304" pitchFamily="18" charset="0"/>
                <a:cs typeface="Times New Roman" panose="02020603050405020304" pitchFamily="18" charset="0"/>
              </a:rPr>
              <a:t>розуміння</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його</a:t>
            </a:r>
            <a:r>
              <a:rPr lang="ru-RU" sz="2000" i="1" dirty="0">
                <a:latin typeface="Times New Roman" panose="02020603050405020304" pitchFamily="18" charset="0"/>
                <a:cs typeface="Times New Roman" panose="02020603050405020304" pitchFamily="18" charset="0"/>
              </a:rPr>
              <a:t> тексту.</a:t>
            </a:r>
          </a:p>
          <a:p>
            <a:pPr marL="0" indent="0">
              <a:buNone/>
            </a:pPr>
            <a:r>
              <a:rPr lang="ru-RU" sz="2000" i="1" dirty="0" err="1">
                <a:latin typeface="Times New Roman" panose="02020603050405020304" pitchFamily="18" charset="0"/>
                <a:cs typeface="Times New Roman" panose="02020603050405020304" pitchFamily="18" charset="0"/>
              </a:rPr>
              <a:t>Познаки</a:t>
            </a:r>
            <a:r>
              <a:rPr lang="ru-RU" sz="2000" i="1" dirty="0">
                <a:latin typeface="Times New Roman" panose="02020603050405020304" pitchFamily="18" charset="0"/>
                <a:cs typeface="Times New Roman" panose="02020603050405020304" pitchFamily="18" charset="0"/>
              </a:rPr>
              <a:t> та </a:t>
            </a:r>
            <a:r>
              <a:rPr lang="ru-RU" sz="2000" i="1" dirty="0" err="1">
                <a:latin typeface="Times New Roman" panose="02020603050405020304" pitchFamily="18" charset="0"/>
                <a:cs typeface="Times New Roman" panose="02020603050405020304" pitchFamily="18" charset="0"/>
              </a:rPr>
              <a:t>скорочення</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подають</a:t>
            </a:r>
            <a:r>
              <a:rPr lang="ru-RU" sz="2000" i="1" dirty="0">
                <a:latin typeface="Times New Roman" panose="02020603050405020304" pitchFamily="18" charset="0"/>
                <a:cs typeface="Times New Roman" panose="02020603050405020304" pitchFamily="18" charset="0"/>
              </a:rPr>
              <a:t> з </a:t>
            </a:r>
            <a:r>
              <a:rPr lang="ru-RU" sz="2000" i="1" dirty="0" err="1">
                <a:latin typeface="Times New Roman" panose="02020603050405020304" pitchFamily="18" charset="0"/>
                <a:cs typeface="Times New Roman" panose="02020603050405020304" pitchFamily="18" charset="0"/>
              </a:rPr>
              <a:t>потрібним</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розкриттям</a:t>
            </a:r>
            <a:r>
              <a:rPr lang="ru-RU" sz="2000" i="1" dirty="0">
                <a:latin typeface="Times New Roman" panose="02020603050405020304" pitchFamily="18" charset="0"/>
                <a:cs typeface="Times New Roman" panose="02020603050405020304" pitchFamily="18" charset="0"/>
              </a:rPr>
              <a:t> і </a:t>
            </a:r>
            <a:r>
              <a:rPr lang="ru-RU" sz="2000" i="1" dirty="0" err="1">
                <a:latin typeface="Times New Roman" panose="02020603050405020304" pitchFamily="18" charset="0"/>
                <a:cs typeface="Times New Roman" panose="02020603050405020304" pitchFamily="18" charset="0"/>
              </a:rPr>
              <a:t>поясненнями</a:t>
            </a:r>
            <a:r>
              <a:rPr lang="ru-RU" sz="2000" i="1" dirty="0">
                <a:latin typeface="Times New Roman" panose="02020603050405020304" pitchFamily="18" charset="0"/>
                <a:cs typeface="Times New Roman" panose="02020603050405020304" pitchFamily="18" charset="0"/>
              </a:rPr>
              <a:t>.</a:t>
            </a:r>
          </a:p>
          <a:p>
            <a:pPr marL="0" indent="0">
              <a:buNone/>
            </a:pPr>
            <a:r>
              <a:rPr lang="ru-RU" sz="2000" i="1" dirty="0" err="1">
                <a:latin typeface="Times New Roman" panose="02020603050405020304" pitchFamily="18" charset="0"/>
                <a:cs typeface="Times New Roman" panose="02020603050405020304" pitchFamily="18" charset="0"/>
              </a:rPr>
              <a:t>Познаки</a:t>
            </a:r>
            <a:r>
              <a:rPr lang="ru-RU" sz="2000" i="1" dirty="0">
                <a:latin typeface="Times New Roman" panose="02020603050405020304" pitchFamily="18" charset="0"/>
                <a:cs typeface="Times New Roman" panose="02020603050405020304" pitchFamily="18" charset="0"/>
              </a:rPr>
              <a:t> та </a:t>
            </a:r>
            <a:r>
              <a:rPr lang="ru-RU" sz="2000" i="1" dirty="0" err="1">
                <a:latin typeface="Times New Roman" panose="02020603050405020304" pitchFamily="18" charset="0"/>
                <a:cs typeface="Times New Roman" panose="02020603050405020304" pitchFamily="18" charset="0"/>
              </a:rPr>
              <a:t>скорочення</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подають</a:t>
            </a:r>
            <a:r>
              <a:rPr lang="ru-RU" sz="2000" i="1" dirty="0">
                <a:latin typeface="Times New Roman" panose="02020603050405020304" pitchFamily="18" charset="0"/>
                <a:cs typeface="Times New Roman" panose="02020603050405020304" pitchFamily="18" charset="0"/>
              </a:rPr>
              <a:t> у </a:t>
            </a:r>
            <a:r>
              <a:rPr lang="ru-RU" sz="2000" i="1" dirty="0" err="1">
                <a:latin typeface="Times New Roman" panose="02020603050405020304" pitchFamily="18" charset="0"/>
                <a:cs typeface="Times New Roman" panose="02020603050405020304" pitchFamily="18" charset="0"/>
              </a:rPr>
              <a:t>такій</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послідовності</a:t>
            </a:r>
            <a:r>
              <a:rPr lang="ru-RU" sz="2000" i="1" dirty="0">
                <a:latin typeface="Times New Roman" panose="02020603050405020304" pitchFamily="18" charset="0"/>
                <a:cs typeface="Times New Roman" panose="02020603050405020304" pitchFamily="18" charset="0"/>
              </a:rPr>
              <a:t>:</a:t>
            </a:r>
          </a:p>
          <a:p>
            <a:pPr marL="0" indent="0">
              <a:buNone/>
            </a:pPr>
            <a:r>
              <a:rPr lang="ru-RU" sz="2000" i="1" dirty="0">
                <a:latin typeface="Times New Roman" panose="02020603050405020304" pitchFamily="18" charset="0"/>
                <a:cs typeface="Times New Roman" panose="02020603050405020304" pitchFamily="18" charset="0"/>
              </a:rPr>
              <a:t>— за </a:t>
            </a:r>
            <a:r>
              <a:rPr lang="ru-RU" sz="2000" i="1" dirty="0" err="1">
                <a:latin typeface="Times New Roman" panose="02020603050405020304" pitchFamily="18" charset="0"/>
                <a:cs typeface="Times New Roman" panose="02020603050405020304" pitchFamily="18" charset="0"/>
              </a:rPr>
              <a:t>українською</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абеткою</a:t>
            </a:r>
            <a:r>
              <a:rPr lang="ru-RU" sz="2000" i="1" dirty="0">
                <a:latin typeface="Times New Roman" panose="02020603050405020304" pitchFamily="18" charset="0"/>
                <a:cs typeface="Times New Roman" panose="02020603050405020304" pitchFamily="18" charset="0"/>
              </a:rPr>
              <a:t>;</a:t>
            </a:r>
          </a:p>
          <a:p>
            <a:pPr marL="0" indent="0">
              <a:buNone/>
            </a:pPr>
            <a:r>
              <a:rPr lang="ru-RU" sz="2000" i="1" dirty="0">
                <a:latin typeface="Times New Roman" panose="02020603050405020304" pitchFamily="18" charset="0"/>
                <a:cs typeface="Times New Roman" panose="02020603050405020304" pitchFamily="18" charset="0"/>
              </a:rPr>
              <a:t>— за </a:t>
            </a:r>
            <a:r>
              <a:rPr lang="ru-RU" sz="2000" i="1" dirty="0" err="1">
                <a:latin typeface="Times New Roman" panose="02020603050405020304" pitchFamily="18" charset="0"/>
                <a:cs typeface="Times New Roman" panose="02020603050405020304" pitchFamily="18" charset="0"/>
              </a:rPr>
              <a:t>латинською</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абеткою</a:t>
            </a:r>
            <a:r>
              <a:rPr lang="ru-RU" sz="2000" i="1" dirty="0">
                <a:latin typeface="Times New Roman" panose="02020603050405020304" pitchFamily="18" charset="0"/>
                <a:cs typeface="Times New Roman" panose="02020603050405020304" pitchFamily="18" charset="0"/>
              </a:rPr>
              <a:t>;</a:t>
            </a:r>
          </a:p>
          <a:p>
            <a:pPr marL="0" indent="0">
              <a:buNone/>
            </a:pPr>
            <a:r>
              <a:rPr lang="ru-RU" sz="2000" i="1" dirty="0">
                <a:latin typeface="Times New Roman" panose="02020603050405020304" pitchFamily="18" charset="0"/>
                <a:cs typeface="Times New Roman" panose="02020603050405020304" pitchFamily="18" charset="0"/>
              </a:rPr>
              <a:t>— за </a:t>
            </a:r>
            <a:r>
              <a:rPr lang="ru-RU" sz="2000" i="1" dirty="0" err="1">
                <a:latin typeface="Times New Roman" panose="02020603050405020304" pitchFamily="18" charset="0"/>
                <a:cs typeface="Times New Roman" panose="02020603050405020304" pitchFamily="18" charset="0"/>
              </a:rPr>
              <a:t>грецькою</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абеткою</a:t>
            </a:r>
            <a:r>
              <a:rPr lang="ru-RU" sz="2000" i="1" dirty="0">
                <a:latin typeface="Times New Roman" panose="02020603050405020304" pitchFamily="18" charset="0"/>
                <a:cs typeface="Times New Roman" panose="02020603050405020304" pitchFamily="18" charset="0"/>
              </a:rPr>
              <a:t>;</a:t>
            </a:r>
          </a:p>
          <a:p>
            <a:pPr marL="0" indent="0">
              <a:buNone/>
            </a:pPr>
            <a:r>
              <a:rPr lang="ru-RU" sz="2000" i="1" dirty="0">
                <a:latin typeface="Times New Roman" panose="02020603050405020304" pitchFamily="18" charset="0"/>
                <a:cs typeface="Times New Roman" panose="02020603050405020304" pitchFamily="18" charset="0"/>
              </a:rPr>
              <a:t>— за </a:t>
            </a:r>
            <a:r>
              <a:rPr lang="ru-RU" sz="2000" i="1" dirty="0" err="1">
                <a:latin typeface="Times New Roman" panose="02020603050405020304" pitchFamily="18" charset="0"/>
                <a:cs typeface="Times New Roman" panose="02020603050405020304" pitchFamily="18" charset="0"/>
              </a:rPr>
              <a:t>іншими</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абетками</a:t>
            </a:r>
            <a:r>
              <a:rPr lang="ru-RU" sz="2000" i="1" dirty="0">
                <a:latin typeface="Times New Roman" panose="02020603050405020304" pitchFamily="18" charset="0"/>
                <a:cs typeface="Times New Roman" panose="02020603050405020304" pitchFamily="18" charset="0"/>
              </a:rPr>
              <a:t>;</a:t>
            </a:r>
          </a:p>
          <a:p>
            <a:pPr marL="0" indent="0">
              <a:buNone/>
            </a:pPr>
            <a:endParaRPr lang="uk-UA" dirty="0"/>
          </a:p>
        </p:txBody>
      </p:sp>
      <p:sp>
        <p:nvSpPr>
          <p:cNvPr id="4" name="Облако 3"/>
          <p:cNvSpPr/>
          <p:nvPr/>
        </p:nvSpPr>
        <p:spPr>
          <a:xfrm>
            <a:off x="227958" y="240149"/>
            <a:ext cx="3526623" cy="1090705"/>
          </a:xfrm>
          <a:prstGeom prst="cloud">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«Познаки та скорочення»</a:t>
            </a:r>
          </a:p>
        </p:txBody>
      </p:sp>
      <p:sp>
        <p:nvSpPr>
          <p:cNvPr id="5" name="Облако 4"/>
          <p:cNvSpPr/>
          <p:nvPr/>
        </p:nvSpPr>
        <p:spPr>
          <a:xfrm>
            <a:off x="6698031" y="240149"/>
            <a:ext cx="3526623" cy="1090705"/>
          </a:xfrm>
          <a:prstGeom prst="cloud">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«Вимоги положення щодо об</a:t>
            </a:r>
            <a:r>
              <a:rPr lang="en-US" b="1"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uk-UA" b="1" i="1" dirty="0" err="1">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єкта</a:t>
            </a:r>
            <a:r>
              <a:rPr lang="uk-UA" b="1"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стандартизації»</a:t>
            </a:r>
          </a:p>
        </p:txBody>
      </p:sp>
      <p:sp>
        <p:nvSpPr>
          <p:cNvPr id="6" name="Объект 2"/>
          <p:cNvSpPr txBox="1">
            <a:spLocks/>
          </p:cNvSpPr>
          <p:nvPr/>
        </p:nvSpPr>
        <p:spPr>
          <a:xfrm>
            <a:off x="6210299" y="1714789"/>
            <a:ext cx="5469083"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ru-RU" sz="2000" i="1" dirty="0" err="1">
                <a:latin typeface="Times New Roman" panose="02020603050405020304" pitchFamily="18" charset="0"/>
                <a:cs typeface="Times New Roman" panose="02020603050405020304" pitchFamily="18" charset="0"/>
              </a:rPr>
              <a:t>Структурний</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елемент</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Вимоги</a:t>
            </a:r>
            <a:r>
              <a:rPr lang="ru-RU" sz="2000" i="1" dirty="0">
                <a:latin typeface="Times New Roman" panose="02020603050405020304" pitchFamily="18" charset="0"/>
                <a:cs typeface="Times New Roman" panose="02020603050405020304" pitchFamily="18" charset="0"/>
              </a:rPr>
              <a:t> до </a:t>
            </a:r>
            <a:r>
              <a:rPr lang="ru-RU" sz="2000" i="1" dirty="0" err="1">
                <a:latin typeface="Times New Roman" panose="02020603050405020304" pitchFamily="18" charset="0"/>
                <a:cs typeface="Times New Roman" panose="02020603050405020304" pitchFamily="18" charset="0"/>
              </a:rPr>
              <a:t>об'єкта</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стандартизації</a:t>
            </a:r>
            <a:r>
              <a:rPr lang="ru-RU" sz="2000" i="1" dirty="0">
                <a:latin typeface="Times New Roman" panose="02020603050405020304" pitchFamily="18" charset="0"/>
                <a:cs typeface="Times New Roman" panose="02020603050405020304" pitchFamily="18" charset="0"/>
              </a:rPr>
              <a:t>» — </a:t>
            </a:r>
            <a:r>
              <a:rPr lang="ru-RU" sz="2000" i="1" dirty="0" err="1">
                <a:latin typeface="Times New Roman" panose="02020603050405020304" pitchFamily="18" charset="0"/>
                <a:cs typeface="Times New Roman" panose="02020603050405020304" pitchFamily="18" charset="0"/>
              </a:rPr>
              <a:t>визначальний</a:t>
            </a:r>
            <a:r>
              <a:rPr lang="ru-RU" sz="2000" i="1" dirty="0">
                <a:latin typeface="Times New Roman" panose="02020603050405020304" pitchFamily="18" charset="0"/>
                <a:cs typeface="Times New Roman" panose="02020603050405020304" pitchFamily="18" charset="0"/>
              </a:rPr>
              <a:t> у </a:t>
            </a:r>
            <a:r>
              <a:rPr lang="ru-RU" sz="2000" i="1" dirty="0" err="1">
                <a:latin typeface="Times New Roman" panose="02020603050405020304" pitchFamily="18" charset="0"/>
                <a:cs typeface="Times New Roman" panose="02020603050405020304" pitchFamily="18" charset="0"/>
              </a:rPr>
              <a:t>стандарті</a:t>
            </a:r>
            <a:r>
              <a:rPr lang="ru-RU" sz="2000" i="1" dirty="0">
                <a:latin typeface="Times New Roman" panose="02020603050405020304" pitchFamily="18" charset="0"/>
                <a:cs typeface="Times New Roman" panose="02020603050405020304" pitchFamily="18" charset="0"/>
              </a:rPr>
              <a:t>. У </a:t>
            </a:r>
            <a:r>
              <a:rPr lang="ru-RU" sz="2000" i="1" dirty="0" err="1">
                <a:latin typeface="Times New Roman" panose="02020603050405020304" pitchFamily="18" charset="0"/>
                <a:cs typeface="Times New Roman" panose="02020603050405020304" pitchFamily="18" charset="0"/>
              </a:rPr>
              <a:t>ньому</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викладають</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сутнісну</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частину</a:t>
            </a:r>
            <a:r>
              <a:rPr lang="ru-RU" sz="2000" i="1" dirty="0">
                <a:latin typeface="Times New Roman" panose="02020603050405020304" pitchFamily="18" charset="0"/>
                <a:cs typeface="Times New Roman" panose="02020603050405020304" pitchFamily="18" charset="0"/>
              </a:rPr>
              <a:t> стандарту (правила, </a:t>
            </a:r>
            <a:r>
              <a:rPr lang="ru-RU" sz="2000" i="1" dirty="0" err="1">
                <a:latin typeface="Times New Roman" panose="02020603050405020304" pitchFamily="18" charset="0"/>
                <a:cs typeface="Times New Roman" panose="02020603050405020304" pitchFamily="18" charset="0"/>
              </a:rPr>
              <a:t>положення</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вимоги</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методи</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тощо</a:t>
            </a:r>
            <a:r>
              <a:rPr lang="ru-RU" sz="2000" i="1" dirty="0">
                <a:latin typeface="Times New Roman" panose="02020603050405020304" pitchFamily="18" charset="0"/>
                <a:cs typeface="Times New Roman" panose="02020603050405020304" pitchFamily="18" charset="0"/>
              </a:rPr>
              <a:t>). </a:t>
            </a:r>
          </a:p>
          <a:p>
            <a:pPr marL="0" indent="0">
              <a:buFont typeface="Arial" panose="020B0604020202020204" pitchFamily="34" charset="0"/>
              <a:buNone/>
            </a:pPr>
            <a:endParaRPr lang="uk-UA" sz="20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6695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1330853"/>
            <a:ext cx="6747164" cy="5333183"/>
          </a:xfrm>
        </p:spPr>
        <p:txBody>
          <a:bodyPr>
            <a:noAutofit/>
          </a:bodyPr>
          <a:lstStyle/>
          <a:p>
            <a:pPr marL="0" indent="0">
              <a:buNone/>
            </a:pPr>
            <a:r>
              <a:rPr lang="ru-RU" sz="1600" i="1" dirty="0" err="1">
                <a:latin typeface="Times New Roman" panose="02020603050405020304" pitchFamily="18" charset="0"/>
                <a:cs typeface="Times New Roman" panose="02020603050405020304" pitchFamily="18" charset="0"/>
              </a:rPr>
              <a:t>Додатки</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можуть</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мати</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такий</a:t>
            </a:r>
            <a:r>
              <a:rPr lang="ru-RU" sz="1600" i="1" dirty="0">
                <a:latin typeface="Times New Roman" panose="02020603050405020304" pitchFamily="18" charset="0"/>
                <a:cs typeface="Times New Roman" panose="02020603050405020304" pitchFamily="18" charset="0"/>
              </a:rPr>
              <a:t> статус:</a:t>
            </a:r>
          </a:p>
          <a:p>
            <a:pPr marL="0" indent="0">
              <a:buNone/>
            </a:pP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обов'язковий</a:t>
            </a:r>
            <a:r>
              <a:rPr lang="ru-RU" sz="1600" i="1" dirty="0">
                <a:latin typeface="Times New Roman" panose="02020603050405020304" pitchFamily="18" charset="0"/>
                <a:cs typeface="Times New Roman" panose="02020603050405020304" pitchFamily="18" charset="0"/>
              </a:rPr>
              <a:t>;</a:t>
            </a:r>
          </a:p>
          <a:p>
            <a:pPr marL="0" indent="0">
              <a:buNone/>
            </a:pP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довідковий</a:t>
            </a:r>
            <a:r>
              <a:rPr lang="ru-RU" sz="1600" i="1" dirty="0">
                <a:latin typeface="Times New Roman" panose="02020603050405020304" pitchFamily="18" charset="0"/>
                <a:cs typeface="Times New Roman" panose="02020603050405020304" pitchFamily="18" charset="0"/>
              </a:rPr>
              <a:t>.</a:t>
            </a:r>
          </a:p>
          <a:p>
            <a:pPr marL="0" indent="0">
              <a:buNone/>
            </a:pPr>
            <a:r>
              <a:rPr lang="ru-RU" sz="1600" i="1" dirty="0">
                <a:latin typeface="Times New Roman" panose="02020603050405020304" pitchFamily="18" charset="0"/>
                <a:cs typeface="Times New Roman" panose="02020603050405020304" pitchFamily="18" charset="0"/>
              </a:rPr>
              <a:t>В </a:t>
            </a:r>
            <a:r>
              <a:rPr lang="ru-RU" sz="1600" i="1" dirty="0" err="1">
                <a:latin typeface="Times New Roman" panose="02020603050405020304" pitchFamily="18" charset="0"/>
                <a:cs typeface="Times New Roman" panose="02020603050405020304" pitchFamily="18" charset="0"/>
              </a:rPr>
              <a:t>обов'язковому</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додатку</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подають</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детальний</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виклад</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окремих</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положень</a:t>
            </a:r>
            <a:r>
              <a:rPr lang="ru-RU" sz="1600" i="1" dirty="0">
                <a:latin typeface="Times New Roman" panose="02020603050405020304" pitchFamily="18" charset="0"/>
                <a:cs typeface="Times New Roman" panose="02020603050405020304" pitchFamily="18" charset="0"/>
              </a:rPr>
              <a:t> стандарту, </a:t>
            </a:r>
            <a:r>
              <a:rPr lang="ru-RU" sz="1600" i="1" dirty="0" err="1">
                <a:latin typeface="Times New Roman" panose="02020603050405020304" pitchFamily="18" charset="0"/>
                <a:cs typeface="Times New Roman" panose="02020603050405020304" pitchFamily="18" charset="0"/>
              </a:rPr>
              <a:t>щоб</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уникнути</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переобтяження</a:t>
            </a:r>
            <a:r>
              <a:rPr lang="ru-RU" sz="1600" i="1" dirty="0">
                <a:latin typeface="Times New Roman" panose="02020603050405020304" pitchFamily="18" charset="0"/>
                <a:cs typeface="Times New Roman" panose="02020603050405020304" pitchFamily="18" charset="0"/>
              </a:rPr>
              <a:t> основного тексту.</a:t>
            </a:r>
          </a:p>
          <a:p>
            <a:pPr marL="0" indent="0">
              <a:buNone/>
            </a:pPr>
            <a:r>
              <a:rPr lang="ru-RU" sz="1600" i="1" dirty="0">
                <a:latin typeface="Times New Roman" panose="02020603050405020304" pitchFamily="18" charset="0"/>
                <a:cs typeface="Times New Roman" panose="02020603050405020304" pitchFamily="18" charset="0"/>
              </a:rPr>
              <a:t>У </a:t>
            </a:r>
            <a:r>
              <a:rPr lang="ru-RU" sz="1600" i="1" dirty="0" err="1">
                <a:latin typeface="Times New Roman" panose="02020603050405020304" pitchFamily="18" charset="0"/>
                <a:cs typeface="Times New Roman" panose="02020603050405020304" pitchFamily="18" charset="0"/>
              </a:rPr>
              <a:t>довідковому</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додатку</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наводять</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відомості</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які</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унаочнюють</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положення</a:t>
            </a:r>
            <a:r>
              <a:rPr lang="ru-RU" sz="1600" i="1" dirty="0">
                <a:latin typeface="Times New Roman" panose="02020603050405020304" pitchFamily="18" charset="0"/>
                <a:cs typeface="Times New Roman" panose="02020603050405020304" pitchFamily="18" charset="0"/>
              </a:rPr>
              <a:t> стандарту </a:t>
            </a:r>
            <a:r>
              <a:rPr lang="ru-RU" sz="1600" i="1" dirty="0" err="1">
                <a:latin typeface="Times New Roman" panose="02020603050405020304" pitchFamily="18" charset="0"/>
                <a:cs typeface="Times New Roman" panose="02020603050405020304" pitchFamily="18" charset="0"/>
              </a:rPr>
              <a:t>або</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які</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містять</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довідкові</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відомості</a:t>
            </a:r>
            <a:r>
              <a:rPr lang="ru-RU" sz="1600" i="1" dirty="0">
                <a:latin typeface="Times New Roman" panose="02020603050405020304" pitchFamily="18" charset="0"/>
                <a:cs typeface="Times New Roman" panose="02020603050405020304" pitchFamily="18" charset="0"/>
              </a:rPr>
              <a:t> про стандарт </a:t>
            </a:r>
            <a:r>
              <a:rPr lang="ru-RU" sz="1600" i="1" dirty="0" err="1">
                <a:latin typeface="Times New Roman" panose="02020603050405020304" pitchFamily="18" charset="0"/>
                <a:cs typeface="Times New Roman" panose="02020603050405020304" pitchFamily="18" charset="0"/>
              </a:rPr>
              <a:t>чи</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об'єкт</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стандартизації</a:t>
            </a:r>
            <a:r>
              <a:rPr lang="ru-RU" sz="1600" i="1" dirty="0">
                <a:latin typeface="Times New Roman" panose="02020603050405020304" pitchFamily="18" charset="0"/>
                <a:cs typeface="Times New Roman" panose="02020603050405020304" pitchFamily="18" charset="0"/>
              </a:rPr>
              <a:t>.</a:t>
            </a:r>
          </a:p>
          <a:p>
            <a:pPr marL="0" indent="0">
              <a:buNone/>
            </a:pP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Додатки</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позначають</a:t>
            </a:r>
            <a:r>
              <a:rPr lang="ru-RU" sz="1600" i="1" dirty="0">
                <a:latin typeface="Times New Roman" panose="02020603050405020304" pitchFamily="18" charset="0"/>
                <a:cs typeface="Times New Roman" panose="02020603050405020304" pitchFamily="18" charset="0"/>
              </a:rPr>
              <a:t> великими </a:t>
            </a:r>
            <a:r>
              <a:rPr lang="ru-RU" sz="1600" i="1" dirty="0" err="1">
                <a:latin typeface="Times New Roman" panose="02020603050405020304" pitchFamily="18" charset="0"/>
                <a:cs typeface="Times New Roman" panose="02020603050405020304" pitchFamily="18" charset="0"/>
              </a:rPr>
              <a:t>літерами</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української</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абетки</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починаючи</a:t>
            </a:r>
            <a:r>
              <a:rPr lang="ru-RU" sz="1600" i="1" dirty="0">
                <a:latin typeface="Times New Roman" panose="02020603050405020304" pitchFamily="18" charset="0"/>
                <a:cs typeface="Times New Roman" panose="02020603050405020304" pitchFamily="18" charset="0"/>
              </a:rPr>
              <a:t> з А, за </a:t>
            </a:r>
            <a:r>
              <a:rPr lang="ru-RU" sz="1600" i="1" dirty="0" err="1">
                <a:latin typeface="Times New Roman" panose="02020603050405020304" pitchFamily="18" charset="0"/>
                <a:cs typeface="Times New Roman" panose="02020603050405020304" pitchFamily="18" charset="0"/>
              </a:rPr>
              <a:t>винятком</a:t>
            </a:r>
            <a:r>
              <a:rPr lang="ru-RU" sz="1600" i="1" dirty="0">
                <a:latin typeface="Times New Roman" panose="02020603050405020304" pitchFamily="18" charset="0"/>
                <a:cs typeface="Times New Roman" panose="02020603050405020304" pitchFamily="18" charset="0"/>
              </a:rPr>
              <a:t> Ґ, Є, З, І, Ї, Й, О, Ч, Ь, </a:t>
            </a:r>
            <a:r>
              <a:rPr lang="ru-RU" sz="1600" i="1" dirty="0" err="1">
                <a:latin typeface="Times New Roman" panose="02020603050405020304" pitchFamily="18" charset="0"/>
                <a:cs typeface="Times New Roman" panose="02020603050405020304" pitchFamily="18" charset="0"/>
              </a:rPr>
              <a:t>наприклад</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Додаток</a:t>
            </a:r>
            <a:r>
              <a:rPr lang="ru-RU" sz="1600" i="1" dirty="0">
                <a:latin typeface="Times New Roman" panose="02020603050405020304" pitchFamily="18" charset="0"/>
                <a:cs typeface="Times New Roman" panose="02020603050405020304" pitchFamily="18" charset="0"/>
              </a:rPr>
              <a:t> В».</a:t>
            </a:r>
          </a:p>
          <a:p>
            <a:pPr marL="0" indent="0">
              <a:buNone/>
            </a:pPr>
            <a:r>
              <a:rPr lang="ru-RU" sz="1600" i="1" dirty="0">
                <a:latin typeface="Times New Roman" panose="02020603050405020304" pitchFamily="18" charset="0"/>
                <a:cs typeface="Times New Roman" panose="02020603050405020304" pitchFamily="18" charset="0"/>
              </a:rPr>
              <a:t>Дозволено </a:t>
            </a:r>
            <a:r>
              <a:rPr lang="ru-RU" sz="1600" i="1" dirty="0" err="1">
                <a:latin typeface="Times New Roman" panose="02020603050405020304" pitchFamily="18" charset="0"/>
                <a:cs typeface="Times New Roman" panose="02020603050405020304" pitchFamily="18" charset="0"/>
              </a:rPr>
              <a:t>позначати</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додатки</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літерами</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латинської</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абетки</a:t>
            </a:r>
            <a:r>
              <a:rPr lang="ru-RU" sz="1600" i="1" dirty="0">
                <a:latin typeface="Times New Roman" panose="02020603050405020304" pitchFamily="18" charset="0"/>
                <a:cs typeface="Times New Roman" panose="02020603050405020304" pitchFamily="18" charset="0"/>
              </a:rPr>
              <a:t>, за </a:t>
            </a:r>
            <a:r>
              <a:rPr lang="ru-RU" sz="1600" i="1" dirty="0" err="1">
                <a:latin typeface="Times New Roman" panose="02020603050405020304" pitchFamily="18" charset="0"/>
                <a:cs typeface="Times New Roman" panose="02020603050405020304" pitchFamily="18" charset="0"/>
              </a:rPr>
              <a:t>винятком</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літер</a:t>
            </a:r>
            <a:r>
              <a:rPr lang="ru-RU" sz="1600" i="1" dirty="0">
                <a:latin typeface="Times New Roman" panose="02020603050405020304" pitchFamily="18" charset="0"/>
                <a:cs typeface="Times New Roman" panose="02020603050405020304" pitchFamily="18" charset="0"/>
              </a:rPr>
              <a:t> І та О. У </a:t>
            </a:r>
            <a:r>
              <a:rPr lang="ru-RU" sz="1600" i="1" dirty="0" err="1">
                <a:latin typeface="Times New Roman" panose="02020603050405020304" pitchFamily="18" charset="0"/>
                <a:cs typeface="Times New Roman" panose="02020603050405020304" pitchFamily="18" charset="0"/>
              </a:rPr>
              <a:t>разі</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повного</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використання</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літер</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української</a:t>
            </a:r>
            <a:r>
              <a:rPr lang="ru-RU" sz="1600" i="1" dirty="0">
                <a:latin typeface="Times New Roman" panose="02020603050405020304" pitchFamily="18" charset="0"/>
                <a:cs typeface="Times New Roman" panose="02020603050405020304" pitchFamily="18" charset="0"/>
              </a:rPr>
              <a:t> і (</a:t>
            </a:r>
            <a:r>
              <a:rPr lang="ru-RU" sz="1600" i="1" dirty="0" err="1">
                <a:latin typeface="Times New Roman" panose="02020603050405020304" pitchFamily="18" charset="0"/>
                <a:cs typeface="Times New Roman" panose="02020603050405020304" pitchFamily="18" charset="0"/>
              </a:rPr>
              <a:t>або</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латинської</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абеток</a:t>
            </a:r>
            <a:r>
              <a:rPr lang="ru-RU" sz="1600" i="1" dirty="0">
                <a:latin typeface="Times New Roman" panose="02020603050405020304" pitchFamily="18" charset="0"/>
                <a:cs typeface="Times New Roman" panose="02020603050405020304" pitchFamily="18" charset="0"/>
              </a:rPr>
              <a:t> дозволено </a:t>
            </a:r>
            <a:r>
              <a:rPr lang="ru-RU" sz="1600" i="1" dirty="0" err="1">
                <a:latin typeface="Times New Roman" panose="02020603050405020304" pitchFamily="18" charset="0"/>
                <a:cs typeface="Times New Roman" panose="02020603050405020304" pitchFamily="18" charset="0"/>
              </a:rPr>
              <a:t>позначати</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додатки</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арабськими</a:t>
            </a:r>
            <a:r>
              <a:rPr lang="ru-RU" sz="1600" i="1" dirty="0">
                <a:latin typeface="Times New Roman" panose="02020603050405020304" pitchFamily="18" charset="0"/>
                <a:cs typeface="Times New Roman" panose="02020603050405020304" pitchFamily="18" charset="0"/>
              </a:rPr>
              <a:t> цифрами. </a:t>
            </a:r>
            <a:r>
              <a:rPr lang="ru-RU" sz="1600" i="1" dirty="0" err="1">
                <a:latin typeface="Times New Roman" panose="02020603050405020304" pitchFamily="18" charset="0"/>
                <a:cs typeface="Times New Roman" panose="02020603050405020304" pitchFamily="18" charset="0"/>
              </a:rPr>
              <a:t>Якщо</a:t>
            </a:r>
            <a:r>
              <a:rPr lang="ru-RU" sz="1600" i="1" dirty="0">
                <a:latin typeface="Times New Roman" panose="02020603050405020304" pitchFamily="18" charset="0"/>
                <a:cs typeface="Times New Roman" panose="02020603050405020304" pitchFamily="18" charset="0"/>
              </a:rPr>
              <a:t> в </a:t>
            </a:r>
            <a:r>
              <a:rPr lang="ru-RU" sz="1600" i="1" dirty="0" err="1">
                <a:latin typeface="Times New Roman" panose="02020603050405020304" pitchFamily="18" charset="0"/>
                <a:cs typeface="Times New Roman" panose="02020603050405020304" pitchFamily="18" charset="0"/>
              </a:rPr>
              <a:t>стандарті</a:t>
            </a:r>
            <a:r>
              <a:rPr lang="ru-RU" sz="1600" i="1" dirty="0">
                <a:latin typeface="Times New Roman" panose="02020603050405020304" pitchFamily="18" charset="0"/>
                <a:cs typeface="Times New Roman" panose="02020603050405020304" pitchFamily="18" charset="0"/>
              </a:rPr>
              <a:t> один </a:t>
            </a:r>
            <a:r>
              <a:rPr lang="ru-RU" sz="1600" i="1" dirty="0" err="1">
                <a:latin typeface="Times New Roman" panose="02020603050405020304" pitchFamily="18" charset="0"/>
                <a:cs typeface="Times New Roman" panose="02020603050405020304" pitchFamily="18" charset="0"/>
              </a:rPr>
              <a:t>додаток</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його</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позначають</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Додаток</a:t>
            </a:r>
            <a:r>
              <a:rPr lang="ru-RU" sz="1600" i="1" dirty="0">
                <a:latin typeface="Times New Roman" panose="02020603050405020304" pitchFamily="18" charset="0"/>
                <a:cs typeface="Times New Roman" panose="02020603050405020304" pitchFamily="18" charset="0"/>
              </a:rPr>
              <a:t> А».</a:t>
            </a:r>
          </a:p>
          <a:p>
            <a:pPr marL="0" indent="0">
              <a:buNone/>
            </a:pPr>
            <a:r>
              <a:rPr lang="ru-RU" sz="1600" i="1" dirty="0" err="1">
                <a:latin typeface="Times New Roman" panose="02020603050405020304" pitchFamily="18" charset="0"/>
                <a:cs typeface="Times New Roman" panose="02020603050405020304" pitchFamily="18" charset="0"/>
              </a:rPr>
              <a:t>Кожен</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додаток</a:t>
            </a:r>
            <a:r>
              <a:rPr lang="ru-RU" sz="1600" i="1" dirty="0">
                <a:latin typeface="Times New Roman" panose="02020603050405020304" pitchFamily="18" charset="0"/>
                <a:cs typeface="Times New Roman" panose="02020603050405020304" pitchFamily="18" charset="0"/>
              </a:rPr>
              <a:t> повинен </a:t>
            </a:r>
            <a:r>
              <a:rPr lang="ru-RU" sz="1600" i="1" dirty="0" err="1">
                <a:latin typeface="Times New Roman" panose="02020603050405020304" pitchFamily="18" charset="0"/>
                <a:cs typeface="Times New Roman" panose="02020603050405020304" pitchFamily="18" charset="0"/>
              </a:rPr>
              <a:t>мати</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назву</a:t>
            </a:r>
            <a:r>
              <a:rPr lang="ru-RU" sz="1600" i="1" dirty="0">
                <a:latin typeface="Times New Roman" panose="02020603050405020304" pitchFamily="18" charset="0"/>
                <a:cs typeface="Times New Roman" panose="02020603050405020304" pitchFamily="18" charset="0"/>
              </a:rPr>
              <a:t>.</a:t>
            </a:r>
          </a:p>
          <a:p>
            <a:pPr marL="0" indent="0">
              <a:buNone/>
            </a:pPr>
            <a:r>
              <a:rPr lang="ru-RU" sz="1600" i="1" dirty="0" err="1">
                <a:latin typeface="Times New Roman" panose="02020603050405020304" pitchFamily="18" charset="0"/>
                <a:cs typeface="Times New Roman" panose="02020603050405020304" pitchFamily="18" charset="0"/>
              </a:rPr>
              <a:t>Познаку</a:t>
            </a:r>
            <a:r>
              <a:rPr lang="ru-RU" sz="1600" i="1" dirty="0">
                <a:latin typeface="Times New Roman" panose="02020603050405020304" pitchFamily="18" charset="0"/>
                <a:cs typeface="Times New Roman" panose="02020603050405020304" pitchFamily="18" charset="0"/>
              </a:rPr>
              <a:t>, статус та </a:t>
            </a:r>
            <a:r>
              <a:rPr lang="ru-RU" sz="1600" i="1" dirty="0" err="1">
                <a:latin typeface="Times New Roman" panose="02020603050405020304" pitchFamily="18" charset="0"/>
                <a:cs typeface="Times New Roman" panose="02020603050405020304" pitchFamily="18" charset="0"/>
              </a:rPr>
              <a:t>назву</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додатка</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друкують</a:t>
            </a:r>
            <a:r>
              <a:rPr lang="ru-RU" sz="1600" i="1" dirty="0">
                <a:latin typeface="Times New Roman" panose="02020603050405020304" pitchFamily="18" charset="0"/>
                <a:cs typeface="Times New Roman" panose="02020603050405020304" pitchFamily="18" charset="0"/>
              </a:rPr>
              <a:t> з абзацу </a:t>
            </a:r>
            <a:r>
              <a:rPr lang="ru-RU" sz="1600" i="1" dirty="0" err="1">
                <a:latin typeface="Times New Roman" panose="02020603050405020304" pitchFamily="18" charset="0"/>
                <a:cs typeface="Times New Roman" panose="02020603050405020304" pitchFamily="18" charset="0"/>
              </a:rPr>
              <a:t>напівгрубим</a:t>
            </a:r>
            <a:r>
              <a:rPr lang="ru-RU" sz="1600" i="1" dirty="0">
                <a:latin typeface="Times New Roman" panose="02020603050405020304" pitchFamily="18" charset="0"/>
                <a:cs typeface="Times New Roman" panose="02020603050405020304" pitchFamily="18" charset="0"/>
              </a:rPr>
              <a:t> шрифтом.</a:t>
            </a:r>
          </a:p>
          <a:p>
            <a:pPr marL="0" indent="0">
              <a:buNone/>
            </a:pPr>
            <a:r>
              <a:rPr lang="ru-RU" sz="1600" i="1" dirty="0">
                <a:latin typeface="Times New Roman" panose="02020603050405020304" pitchFamily="18" charset="0"/>
                <a:cs typeface="Times New Roman" panose="02020603050405020304" pitchFamily="18" charset="0"/>
              </a:rPr>
              <a:t>Текст кожного </a:t>
            </a:r>
            <a:r>
              <a:rPr lang="ru-RU" sz="1600" i="1" dirty="0" err="1">
                <a:latin typeface="Times New Roman" panose="02020603050405020304" pitchFamily="18" charset="0"/>
                <a:cs typeface="Times New Roman" panose="02020603050405020304" pitchFamily="18" charset="0"/>
              </a:rPr>
              <a:t>додатка</a:t>
            </a:r>
            <a:r>
              <a:rPr lang="ru-RU" sz="1600" i="1" dirty="0">
                <a:latin typeface="Times New Roman" panose="02020603050405020304" pitchFamily="18" charset="0"/>
                <a:cs typeface="Times New Roman" panose="02020603050405020304" pitchFamily="18" charset="0"/>
              </a:rPr>
              <a:t> за потреби </a:t>
            </a:r>
            <a:r>
              <a:rPr lang="ru-RU" sz="1600" i="1" dirty="0" err="1">
                <a:latin typeface="Times New Roman" panose="02020603050405020304" pitchFamily="18" charset="0"/>
                <a:cs typeface="Times New Roman" panose="02020603050405020304" pitchFamily="18" charset="0"/>
              </a:rPr>
              <a:t>можна</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поділити</a:t>
            </a:r>
            <a:r>
              <a:rPr lang="ru-RU" sz="1600" i="1" dirty="0">
                <a:latin typeface="Times New Roman" panose="02020603050405020304" pitchFamily="18" charset="0"/>
                <a:cs typeface="Times New Roman" panose="02020603050405020304" pitchFamily="18" charset="0"/>
              </a:rPr>
              <a:t> на </a:t>
            </a:r>
            <a:r>
              <a:rPr lang="ru-RU" sz="1600" i="1" dirty="0" err="1">
                <a:latin typeface="Times New Roman" panose="02020603050405020304" pitchFamily="18" charset="0"/>
                <a:cs typeface="Times New Roman" panose="02020603050405020304" pitchFamily="18" charset="0"/>
              </a:rPr>
              <a:t>розділи</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підрозділи</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пункти</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підпункти</a:t>
            </a:r>
            <a:r>
              <a:rPr lang="ru-RU" sz="1600" i="1" dirty="0">
                <a:latin typeface="Times New Roman" panose="02020603050405020304" pitchFamily="18" charset="0"/>
                <a:cs typeface="Times New Roman" panose="02020603050405020304" pitchFamily="18" charset="0"/>
              </a:rPr>
              <a:t>.</a:t>
            </a:r>
          </a:p>
          <a:p>
            <a:pPr marL="0" indent="0">
              <a:buNone/>
            </a:pPr>
            <a:endParaRPr lang="uk-UA" sz="1600" i="1" dirty="0">
              <a:latin typeface="Times New Roman" panose="02020603050405020304" pitchFamily="18" charset="0"/>
              <a:cs typeface="Times New Roman" panose="02020603050405020304" pitchFamily="18" charset="0"/>
            </a:endParaRPr>
          </a:p>
        </p:txBody>
      </p:sp>
      <p:sp>
        <p:nvSpPr>
          <p:cNvPr id="4" name="Облако 3"/>
          <p:cNvSpPr/>
          <p:nvPr/>
        </p:nvSpPr>
        <p:spPr>
          <a:xfrm>
            <a:off x="227958" y="240149"/>
            <a:ext cx="3526623" cy="1090705"/>
          </a:xfrm>
          <a:prstGeom prst="cloud">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«Додатки»</a:t>
            </a:r>
          </a:p>
        </p:txBody>
      </p:sp>
      <p:sp>
        <p:nvSpPr>
          <p:cNvPr id="6" name="Облако 5"/>
          <p:cNvSpPr/>
          <p:nvPr/>
        </p:nvSpPr>
        <p:spPr>
          <a:xfrm>
            <a:off x="7238358" y="240148"/>
            <a:ext cx="3526623" cy="1090705"/>
          </a:xfrm>
          <a:prstGeom prst="cloud">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«Бібліографічні дані»</a:t>
            </a:r>
          </a:p>
        </p:txBody>
      </p:sp>
      <p:sp>
        <p:nvSpPr>
          <p:cNvPr id="7" name="Объект 2"/>
          <p:cNvSpPr txBox="1">
            <a:spLocks/>
          </p:cNvSpPr>
          <p:nvPr/>
        </p:nvSpPr>
        <p:spPr>
          <a:xfrm>
            <a:off x="6747165" y="1465407"/>
            <a:ext cx="5306290" cy="435133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ru-RU" sz="1600" i="1" dirty="0" err="1">
                <a:latin typeface="Times New Roman" panose="02020603050405020304" pitchFamily="18" charset="0"/>
                <a:cs typeface="Times New Roman" panose="02020603050405020304" pitchFamily="18" charset="0"/>
              </a:rPr>
              <a:t>Цей</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структурний</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елемент</a:t>
            </a:r>
            <a:r>
              <a:rPr lang="ru-RU" sz="1600" i="1" dirty="0">
                <a:latin typeface="Times New Roman" panose="02020603050405020304" pitchFamily="18" charset="0"/>
                <a:cs typeface="Times New Roman" panose="02020603050405020304" pitchFamily="18" charset="0"/>
              </a:rPr>
              <a:t> не </a:t>
            </a:r>
            <a:r>
              <a:rPr lang="ru-RU" sz="1600" i="1" dirty="0" err="1">
                <a:latin typeface="Times New Roman" panose="02020603050405020304" pitchFamily="18" charset="0"/>
                <a:cs typeface="Times New Roman" panose="02020603050405020304" pitchFamily="18" charset="0"/>
              </a:rPr>
              <a:t>має</a:t>
            </a:r>
            <a:r>
              <a:rPr lang="ru-RU" sz="1600" i="1" dirty="0">
                <a:latin typeface="Times New Roman" panose="02020603050405020304" pitchFamily="18" charset="0"/>
                <a:cs typeface="Times New Roman" panose="02020603050405020304" pitchFamily="18" charset="0"/>
              </a:rPr>
              <a:t> заголовка.</a:t>
            </a:r>
          </a:p>
          <a:p>
            <a:pPr marL="0" indent="0">
              <a:buFont typeface="Arial" panose="020B0604020202020204" pitchFamily="34" charset="0"/>
              <a:buNone/>
            </a:pPr>
            <a:r>
              <a:rPr lang="ru-RU" sz="1600" i="1" dirty="0" err="1">
                <a:latin typeface="Times New Roman" panose="02020603050405020304" pitchFamily="18" charset="0"/>
                <a:cs typeface="Times New Roman" panose="02020603050405020304" pitchFamily="18" charset="0"/>
              </a:rPr>
              <a:t>Бібліографічні</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дані</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розміщують</a:t>
            </a:r>
            <a:r>
              <a:rPr lang="ru-RU" sz="1600" i="1" dirty="0">
                <a:latin typeface="Times New Roman" panose="02020603050405020304" pitchFamily="18" charset="0"/>
                <a:cs typeface="Times New Roman" panose="02020603050405020304" pitchFamily="18" charset="0"/>
              </a:rPr>
              <a:t> на </a:t>
            </a:r>
            <a:r>
              <a:rPr lang="ru-RU" sz="1600" i="1" dirty="0" err="1">
                <a:latin typeface="Times New Roman" panose="02020603050405020304" pitchFamily="18" charset="0"/>
                <a:cs typeface="Times New Roman" panose="02020603050405020304" pitchFamily="18" charset="0"/>
              </a:rPr>
              <a:t>останній</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сторінці</a:t>
            </a:r>
            <a:r>
              <a:rPr lang="ru-RU" sz="1600" i="1" dirty="0">
                <a:latin typeface="Times New Roman" panose="02020603050405020304" pitchFamily="18" charset="0"/>
                <a:cs typeface="Times New Roman" panose="02020603050405020304" pitchFamily="18" charset="0"/>
              </a:rPr>
              <a:t> стандарту.</a:t>
            </a:r>
          </a:p>
          <a:p>
            <a:pPr marL="0" indent="0">
              <a:buFont typeface="Arial" panose="020B0604020202020204" pitchFamily="34" charset="0"/>
              <a:buNone/>
            </a:pPr>
            <a:r>
              <a:rPr lang="ru-RU" sz="1600" i="1" dirty="0">
                <a:latin typeface="Times New Roman" panose="02020603050405020304" pitchFamily="18" charset="0"/>
                <a:cs typeface="Times New Roman" panose="02020603050405020304" pitchFamily="18" charset="0"/>
              </a:rPr>
              <a:t>Як </a:t>
            </a:r>
            <a:r>
              <a:rPr lang="ru-RU" sz="1600" i="1" dirty="0" err="1">
                <a:latin typeface="Times New Roman" panose="02020603050405020304" pitchFamily="18" charset="0"/>
                <a:cs typeface="Times New Roman" panose="02020603050405020304" pitchFamily="18" charset="0"/>
              </a:rPr>
              <a:t>бібліографічні</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дані</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подають</a:t>
            </a:r>
            <a:r>
              <a:rPr lang="ru-RU" sz="1600" i="1" dirty="0">
                <a:latin typeface="Times New Roman" panose="02020603050405020304" pitchFamily="18" charset="0"/>
                <a:cs typeface="Times New Roman" panose="02020603050405020304" pitchFamily="18" charset="0"/>
              </a:rPr>
              <a:t> :</a:t>
            </a:r>
          </a:p>
          <a:p>
            <a:pPr marL="0" indent="0">
              <a:buFont typeface="Arial" panose="020B0604020202020204" pitchFamily="34" charset="0"/>
              <a:buNone/>
            </a:pP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умовну</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познаку</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згідно</a:t>
            </a:r>
            <a:r>
              <a:rPr lang="ru-RU" sz="1600" i="1" dirty="0">
                <a:latin typeface="Times New Roman" panose="02020603050405020304" pitchFamily="18" charset="0"/>
                <a:cs typeface="Times New Roman" panose="02020603050405020304" pitchFamily="18" charset="0"/>
              </a:rPr>
              <a:t> з ДК 004 — Код УКНД;</a:t>
            </a:r>
          </a:p>
          <a:p>
            <a:pPr marL="0" indent="0">
              <a:buFont typeface="Arial" panose="020B0604020202020204" pitchFamily="34" charset="0"/>
              <a:buNone/>
            </a:pPr>
            <a:r>
              <a:rPr lang="ru-RU" sz="1600" i="1" dirty="0">
                <a:latin typeface="Times New Roman" panose="02020603050405020304" pitchFamily="18" charset="0"/>
                <a:cs typeface="Times New Roman" panose="02020603050405020304" pitchFamily="18" charset="0"/>
              </a:rPr>
              <a:t>—  код(и) </a:t>
            </a:r>
            <a:r>
              <a:rPr lang="ru-RU" sz="1600" i="1" dirty="0" err="1">
                <a:latin typeface="Times New Roman" panose="02020603050405020304" pitchFamily="18" charset="0"/>
                <a:cs typeface="Times New Roman" panose="02020603050405020304" pitchFamily="18" charset="0"/>
              </a:rPr>
              <a:t>класифікаційного</a:t>
            </a:r>
            <a:r>
              <a:rPr lang="ru-RU" sz="1600" i="1" dirty="0">
                <a:latin typeface="Times New Roman" panose="02020603050405020304" pitchFamily="18" charset="0"/>
                <a:cs typeface="Times New Roman" panose="02020603050405020304" pitchFamily="18" charset="0"/>
              </a:rPr>
              <a:t>(-их) </a:t>
            </a:r>
            <a:r>
              <a:rPr lang="ru-RU" sz="1600" i="1" dirty="0" err="1">
                <a:latin typeface="Times New Roman" panose="02020603050405020304" pitchFamily="18" charset="0"/>
                <a:cs typeface="Times New Roman" panose="02020603050405020304" pitchFamily="18" charset="0"/>
              </a:rPr>
              <a:t>угруповання</a:t>
            </a:r>
            <a:r>
              <a:rPr lang="ru-RU" sz="1600" i="1" dirty="0">
                <a:latin typeface="Times New Roman" panose="02020603050405020304" pitchFamily="18" charset="0"/>
                <a:cs typeface="Times New Roman" panose="02020603050405020304" pitchFamily="18" charset="0"/>
              </a:rPr>
              <a:t>(-</a:t>
            </a:r>
            <a:r>
              <a:rPr lang="ru-RU" sz="1600" i="1" dirty="0" err="1">
                <a:latin typeface="Times New Roman" panose="02020603050405020304" pitchFamily="18" charset="0"/>
                <a:cs typeface="Times New Roman" panose="02020603050405020304" pitchFamily="18" charset="0"/>
              </a:rPr>
              <a:t>нь</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згідно</a:t>
            </a:r>
            <a:r>
              <a:rPr lang="ru-RU" sz="1600" i="1" dirty="0">
                <a:latin typeface="Times New Roman" panose="02020603050405020304" pitchFamily="18" charset="0"/>
                <a:cs typeface="Times New Roman" panose="02020603050405020304" pitchFamily="18" charset="0"/>
              </a:rPr>
              <a:t> з ДК 004, до </a:t>
            </a:r>
            <a:r>
              <a:rPr lang="ru-RU" sz="1600" i="1" dirty="0" err="1">
                <a:latin typeface="Times New Roman" panose="02020603050405020304" pitchFamily="18" charset="0"/>
                <a:cs typeface="Times New Roman" panose="02020603050405020304" pitchFamily="18" charset="0"/>
              </a:rPr>
              <a:t>якого</a:t>
            </a:r>
            <a:r>
              <a:rPr lang="ru-RU" sz="1600" i="1" dirty="0">
                <a:latin typeface="Times New Roman" panose="02020603050405020304" pitchFamily="18" charset="0"/>
                <a:cs typeface="Times New Roman" panose="02020603050405020304" pitchFamily="18" charset="0"/>
              </a:rPr>
              <a:t>(-их) </a:t>
            </a:r>
            <a:r>
              <a:rPr lang="ru-RU" sz="1600" i="1" dirty="0" err="1">
                <a:latin typeface="Times New Roman" panose="02020603050405020304" pitchFamily="18" charset="0"/>
                <a:cs typeface="Times New Roman" panose="02020603050405020304" pitchFamily="18" charset="0"/>
              </a:rPr>
              <a:t>віднесено</a:t>
            </a:r>
            <a:r>
              <a:rPr lang="ru-RU" sz="1600" i="1" dirty="0">
                <a:latin typeface="Times New Roman" panose="02020603050405020304" pitchFamily="18" charset="0"/>
                <a:cs typeface="Times New Roman" panose="02020603050405020304" pitchFamily="18" charset="0"/>
              </a:rPr>
              <a:t> стандарт:</a:t>
            </a:r>
          </a:p>
          <a:p>
            <a:pPr marL="0" indent="0">
              <a:buFont typeface="Arial" panose="020B0604020202020204" pitchFamily="34" charset="0"/>
              <a:buNone/>
            </a:pP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ключові</a:t>
            </a:r>
            <a:r>
              <a:rPr lang="ru-RU" sz="1600" i="1" dirty="0">
                <a:latin typeface="Times New Roman" panose="02020603050405020304" pitchFamily="18" charset="0"/>
                <a:cs typeface="Times New Roman" panose="02020603050405020304" pitchFamily="18" charset="0"/>
              </a:rPr>
              <a:t> слова.</a:t>
            </a:r>
          </a:p>
          <a:p>
            <a:pPr marL="0" indent="0">
              <a:buFont typeface="Arial" panose="020B0604020202020204" pitchFamily="34" charset="0"/>
              <a:buNone/>
            </a:pPr>
            <a:r>
              <a:rPr lang="ru-RU" sz="1600" i="1" dirty="0">
                <a:latin typeface="Times New Roman" panose="02020603050405020304" pitchFamily="18" charset="0"/>
                <a:cs typeface="Times New Roman" panose="02020603050405020304" pitchFamily="18" charset="0"/>
              </a:rPr>
              <a:t>Рекомендовано </a:t>
            </a:r>
            <a:r>
              <a:rPr lang="ru-RU" sz="1600" i="1" dirty="0" err="1">
                <a:latin typeface="Times New Roman" panose="02020603050405020304" pitchFamily="18" charset="0"/>
                <a:cs typeface="Times New Roman" panose="02020603050405020304" pitchFamily="18" charset="0"/>
              </a:rPr>
              <a:t>подавати</a:t>
            </a:r>
            <a:r>
              <a:rPr lang="ru-RU" sz="1600" i="1" dirty="0">
                <a:latin typeface="Times New Roman" panose="02020603050405020304" pitchFamily="18" charset="0"/>
                <a:cs typeface="Times New Roman" panose="02020603050405020304" pitchFamily="18" charset="0"/>
              </a:rPr>
              <a:t> не </a:t>
            </a:r>
            <a:r>
              <a:rPr lang="ru-RU" sz="1600" i="1" dirty="0" err="1">
                <a:latin typeface="Times New Roman" panose="02020603050405020304" pitchFamily="18" charset="0"/>
                <a:cs typeface="Times New Roman" panose="02020603050405020304" pitchFamily="18" charset="0"/>
              </a:rPr>
              <a:t>менше</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п'яти</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ключових</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слів</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їх</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подають</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із</a:t>
            </a:r>
            <a:r>
              <a:rPr lang="ru-RU" sz="1600" i="1" dirty="0">
                <a:latin typeface="Times New Roman" panose="02020603050405020304" pitchFamily="18" charset="0"/>
                <a:cs typeface="Times New Roman" panose="02020603050405020304" pitchFamily="18" charset="0"/>
              </a:rPr>
              <a:t> прямим порядком </a:t>
            </a:r>
            <a:r>
              <a:rPr lang="ru-RU" sz="1600" i="1" dirty="0" err="1">
                <a:latin typeface="Times New Roman" panose="02020603050405020304" pitchFamily="18" charset="0"/>
                <a:cs typeface="Times New Roman" panose="02020603050405020304" pitchFamily="18" charset="0"/>
              </a:rPr>
              <a:t>слів</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розташовують</a:t>
            </a:r>
            <a:r>
              <a:rPr lang="ru-RU" sz="1600" i="1" dirty="0">
                <a:latin typeface="Times New Roman" panose="02020603050405020304" pitchFamily="18" charset="0"/>
                <a:cs typeface="Times New Roman" panose="02020603050405020304" pitchFamily="18" charset="0"/>
              </a:rPr>
              <a:t> за </a:t>
            </a:r>
            <a:r>
              <a:rPr lang="ru-RU" sz="1600" i="1" dirty="0" err="1">
                <a:latin typeface="Times New Roman" panose="02020603050405020304" pitchFamily="18" charset="0"/>
                <a:cs typeface="Times New Roman" panose="02020603050405020304" pitchFamily="18" charset="0"/>
              </a:rPr>
              <a:t>абеткою</a:t>
            </a:r>
            <a:r>
              <a:rPr lang="ru-RU" sz="1600" i="1" dirty="0">
                <a:latin typeface="Times New Roman" panose="02020603050405020304" pitchFamily="18" charset="0"/>
                <a:cs typeface="Times New Roman" panose="02020603050405020304" pitchFamily="18" charset="0"/>
              </a:rPr>
              <a:t> і </a:t>
            </a:r>
            <a:r>
              <a:rPr lang="ru-RU" sz="1600" i="1" dirty="0" err="1">
                <a:latin typeface="Times New Roman" panose="02020603050405020304" pitchFamily="18" charset="0"/>
                <a:cs typeface="Times New Roman" panose="02020603050405020304" pitchFamily="18" charset="0"/>
              </a:rPr>
              <a:t>записують</a:t>
            </a:r>
            <a:r>
              <a:rPr lang="ru-RU" sz="1600" i="1" dirty="0">
                <a:latin typeface="Times New Roman" panose="02020603050405020304" pitchFamily="18" charset="0"/>
                <a:cs typeface="Times New Roman" panose="02020603050405020304" pitchFamily="18" charset="0"/>
              </a:rPr>
              <a:t> через </a:t>
            </a:r>
            <a:r>
              <a:rPr lang="ru-RU" sz="1600" i="1" dirty="0" err="1">
                <a:latin typeface="Times New Roman" panose="02020603050405020304" pitchFamily="18" charset="0"/>
                <a:cs typeface="Times New Roman" panose="02020603050405020304" pitchFamily="18" charset="0"/>
              </a:rPr>
              <a:t>роздільник</a:t>
            </a:r>
            <a:r>
              <a:rPr lang="ru-RU" sz="1600" i="1" dirty="0">
                <a:latin typeface="Times New Roman" panose="02020603050405020304" pitchFamily="18" charset="0"/>
                <a:cs typeface="Times New Roman" panose="02020603050405020304" pitchFamily="18" charset="0"/>
              </a:rPr>
              <a:t> «кома». </a:t>
            </a:r>
            <a:r>
              <a:rPr lang="ru-RU" sz="1600" i="1" dirty="0" err="1">
                <a:latin typeface="Times New Roman" panose="02020603050405020304" pitchFamily="18" charset="0"/>
                <a:cs typeface="Times New Roman" panose="02020603050405020304" pitchFamily="18" charset="0"/>
              </a:rPr>
              <a:t>Якщо</a:t>
            </a:r>
            <a:r>
              <a:rPr lang="ru-RU" sz="1600" i="1" dirty="0">
                <a:latin typeface="Times New Roman" panose="02020603050405020304" pitchFamily="18" charset="0"/>
                <a:cs typeface="Times New Roman" panose="02020603050405020304" pitchFamily="18" charset="0"/>
              </a:rPr>
              <a:t> символ «кома» </a:t>
            </a:r>
            <a:r>
              <a:rPr lang="ru-RU" sz="1600" i="1" dirty="0" err="1">
                <a:latin typeface="Times New Roman" panose="02020603050405020304" pitchFamily="18" charset="0"/>
                <a:cs typeface="Times New Roman" panose="02020603050405020304" pitchFamily="18" charset="0"/>
              </a:rPr>
              <a:t>використано</a:t>
            </a:r>
            <a:r>
              <a:rPr lang="ru-RU" sz="1600" i="1" dirty="0">
                <a:latin typeface="Times New Roman" panose="02020603050405020304" pitchFamily="18" charset="0"/>
                <a:cs typeface="Times New Roman" panose="02020603050405020304" pitchFamily="18" charset="0"/>
              </a:rPr>
              <a:t> в </a:t>
            </a:r>
            <a:r>
              <a:rPr lang="ru-RU" sz="1600" i="1" dirty="0" err="1">
                <a:latin typeface="Times New Roman" panose="02020603050405020304" pitchFamily="18" charset="0"/>
                <a:cs typeface="Times New Roman" panose="02020603050405020304" pitchFamily="18" charset="0"/>
              </a:rPr>
              <a:t>багатослівних</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ключових</a:t>
            </a:r>
            <a:r>
              <a:rPr lang="ru-RU" sz="1600" i="1" dirty="0">
                <a:latin typeface="Times New Roman" panose="02020603050405020304" pitchFamily="18" charset="0"/>
                <a:cs typeface="Times New Roman" panose="02020603050405020304" pitchFamily="18" charset="0"/>
              </a:rPr>
              <a:t> словах, </a:t>
            </a:r>
            <a:r>
              <a:rPr lang="ru-RU" sz="1600" i="1" dirty="0" err="1">
                <a:latin typeface="Times New Roman" panose="02020603050405020304" pitchFamily="18" charset="0"/>
                <a:cs typeface="Times New Roman" panose="02020603050405020304" pitchFamily="18" charset="0"/>
              </a:rPr>
              <a:t>тоді</a:t>
            </a:r>
            <a:r>
              <a:rPr lang="ru-RU" sz="1600" i="1" dirty="0">
                <a:latin typeface="Times New Roman" panose="02020603050405020304" pitchFamily="18" charset="0"/>
                <a:cs typeface="Times New Roman" panose="02020603050405020304" pitchFamily="18" charset="0"/>
              </a:rPr>
              <a:t> як </a:t>
            </a:r>
            <a:r>
              <a:rPr lang="ru-RU" sz="1600" i="1" dirty="0" err="1">
                <a:latin typeface="Times New Roman" panose="02020603050405020304" pitchFamily="18" charset="0"/>
                <a:cs typeface="Times New Roman" panose="02020603050405020304" pitchFamily="18" charset="0"/>
              </a:rPr>
              <a:t>роздільник</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використовують</a:t>
            </a:r>
            <a:r>
              <a:rPr lang="ru-RU" sz="1600" i="1" dirty="0">
                <a:latin typeface="Times New Roman" panose="02020603050405020304" pitchFamily="18" charset="0"/>
                <a:cs typeface="Times New Roman" panose="02020603050405020304" pitchFamily="18" charset="0"/>
              </a:rPr>
              <a:t> символ «</a:t>
            </a:r>
            <a:r>
              <a:rPr lang="ru-RU" sz="1600" i="1" dirty="0" err="1">
                <a:latin typeface="Times New Roman" panose="02020603050405020304" pitchFamily="18" charset="0"/>
                <a:cs typeface="Times New Roman" panose="02020603050405020304" pitchFamily="18" charset="0"/>
              </a:rPr>
              <a:t>крапка</a:t>
            </a:r>
            <a:r>
              <a:rPr lang="ru-RU" sz="1600" i="1" dirty="0">
                <a:latin typeface="Times New Roman" panose="02020603050405020304" pitchFamily="18" charset="0"/>
                <a:cs typeface="Times New Roman" panose="02020603050405020304" pitchFamily="18" charset="0"/>
              </a:rPr>
              <a:t> з комою».</a:t>
            </a:r>
          </a:p>
          <a:p>
            <a:pPr marL="0" indent="0">
              <a:buFont typeface="Arial" panose="020B0604020202020204" pitchFamily="34" charset="0"/>
              <a:buNone/>
            </a:pPr>
            <a:r>
              <a:rPr lang="ru-RU" sz="1600" i="1" dirty="0" err="1">
                <a:latin typeface="Times New Roman" panose="02020603050405020304" pitchFamily="18" charset="0"/>
                <a:cs typeface="Times New Roman" panose="02020603050405020304" pitchFamily="18" charset="0"/>
              </a:rPr>
              <a:t>Серед</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ключових</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слів</a:t>
            </a:r>
            <a:r>
              <a:rPr lang="ru-RU" sz="1600" i="1" dirty="0">
                <a:latin typeface="Times New Roman" panose="02020603050405020304" pitchFamily="18" charset="0"/>
                <a:cs typeface="Times New Roman" panose="02020603050405020304" pitchFamily="18" charset="0"/>
              </a:rPr>
              <a:t> нормативного документа </a:t>
            </a:r>
            <a:r>
              <a:rPr lang="ru-RU" sz="1600" i="1" dirty="0" err="1">
                <a:latin typeface="Times New Roman" panose="02020603050405020304" pitchFamily="18" charset="0"/>
                <a:cs typeface="Times New Roman" panose="02020603050405020304" pitchFamily="18" charset="0"/>
              </a:rPr>
              <a:t>має</a:t>
            </a:r>
            <a:r>
              <a:rPr lang="ru-RU" sz="1600" i="1" dirty="0">
                <a:latin typeface="Times New Roman" panose="02020603050405020304" pitchFamily="18" charset="0"/>
                <a:cs typeface="Times New Roman" panose="02020603050405020304" pitchFamily="18" charset="0"/>
              </a:rPr>
              <a:t> бути </a:t>
            </a:r>
            <a:r>
              <a:rPr lang="ru-RU" sz="1600" i="1" dirty="0" err="1">
                <a:latin typeface="Times New Roman" panose="02020603050405020304" pitchFamily="18" charset="0"/>
                <a:cs typeface="Times New Roman" panose="02020603050405020304" pitchFamily="18" charset="0"/>
              </a:rPr>
              <a:t>ключове</a:t>
            </a:r>
            <a:r>
              <a:rPr lang="ru-RU" sz="1600" i="1" dirty="0">
                <a:latin typeface="Times New Roman" panose="02020603050405020304" pitchFamily="18" charset="0"/>
                <a:cs typeface="Times New Roman" panose="02020603050405020304" pitchFamily="18" charset="0"/>
              </a:rPr>
              <a:t> слово </a:t>
            </a:r>
            <a:r>
              <a:rPr lang="ru-RU" sz="1600" i="1" dirty="0" err="1">
                <a:latin typeface="Times New Roman" panose="02020603050405020304" pitchFamily="18" charset="0"/>
                <a:cs typeface="Times New Roman" panose="02020603050405020304" pitchFamily="18" charset="0"/>
              </a:rPr>
              <a:t>назви</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класифікаційного</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угруповання</a:t>
            </a:r>
            <a:r>
              <a:rPr lang="ru-RU" sz="1600" i="1" dirty="0">
                <a:latin typeface="Times New Roman" panose="02020603050405020304" pitchFamily="18" charset="0"/>
                <a:cs typeface="Times New Roman" panose="02020603050405020304" pitchFamily="18" charset="0"/>
              </a:rPr>
              <a:t>, до </a:t>
            </a:r>
            <a:r>
              <a:rPr lang="ru-RU" sz="1600" i="1" dirty="0" err="1">
                <a:latin typeface="Times New Roman" panose="02020603050405020304" pitchFamily="18" charset="0"/>
                <a:cs typeface="Times New Roman" panose="02020603050405020304" pitchFamily="18" charset="0"/>
              </a:rPr>
              <a:t>якого</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віднесено</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конкретний</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нормативний</a:t>
            </a:r>
            <a:r>
              <a:rPr lang="ru-RU" sz="1600" i="1" dirty="0">
                <a:latin typeface="Times New Roman" panose="02020603050405020304" pitchFamily="18" charset="0"/>
                <a:cs typeface="Times New Roman" panose="02020603050405020304" pitchFamily="18" charset="0"/>
              </a:rPr>
              <a:t> документ.</a:t>
            </a:r>
          </a:p>
          <a:p>
            <a:pPr marL="0" indent="0">
              <a:buFont typeface="Arial" panose="020B0604020202020204" pitchFamily="34" charset="0"/>
              <a:buNone/>
            </a:pPr>
            <a:endParaRPr lang="uk-UA" dirty="0"/>
          </a:p>
        </p:txBody>
      </p:sp>
    </p:spTree>
    <p:extLst>
      <p:ext uri="{BB962C8B-B14F-4D97-AF65-F5344CB8AC3E}">
        <p14:creationId xmlns:p14="http://schemas.microsoft.com/office/powerpoint/2010/main" val="1730908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i="1" dirty="0">
                <a:solidFill>
                  <a:prstClr val="black"/>
                </a:solidFill>
                <a:latin typeface="Times New Roman" panose="02020603050405020304" pitchFamily="18" charset="0"/>
                <a:cs typeface="Times New Roman" panose="02020603050405020304" pitchFamily="18" charset="0"/>
              </a:rPr>
              <a:t>2.Зміст стандартів</a:t>
            </a:r>
            <a:br>
              <a:rPr lang="uk-UA" i="1" dirty="0">
                <a:solidFill>
                  <a:prstClr val="black"/>
                </a:solidFill>
                <a:latin typeface="Times New Roman" panose="02020603050405020304" pitchFamily="18" charset="0"/>
                <a:cs typeface="Times New Roman" panose="02020603050405020304" pitchFamily="18" charset="0"/>
              </a:rPr>
            </a:br>
            <a:endParaRPr lang="uk-UA" dirty="0"/>
          </a:p>
        </p:txBody>
      </p:sp>
      <p:sp>
        <p:nvSpPr>
          <p:cNvPr id="6" name="Объект 2"/>
          <p:cNvSpPr>
            <a:spLocks noGrp="1"/>
          </p:cNvSpPr>
          <p:nvPr>
            <p:ph idx="1"/>
          </p:nvPr>
        </p:nvSpPr>
        <p:spPr>
          <a:xfrm>
            <a:off x="0" y="1262928"/>
            <a:ext cx="10515600" cy="5595072"/>
          </a:xfrm>
        </p:spPr>
        <p:txBody>
          <a:bodyPr>
            <a:normAutofit/>
          </a:bodyPr>
          <a:lstStyle/>
          <a:p>
            <a:pPr marL="0" indent="0">
              <a:buNone/>
            </a:pPr>
            <a:r>
              <a:rPr lang="uk-UA" b="1" i="1" dirty="0">
                <a:latin typeface="Times New Roman" panose="02020603050405020304" pitchFamily="18" charset="0"/>
                <a:cs typeface="Times New Roman" panose="02020603050405020304" pitchFamily="18" charset="0"/>
              </a:rPr>
              <a:t>Основоположні організаційно-методичні стандарти встановлюють:</a:t>
            </a:r>
          </a:p>
          <a:p>
            <a:pPr marL="0" indent="0">
              <a:buNone/>
            </a:pPr>
            <a:endParaRPr lang="uk-UA" i="1" dirty="0">
              <a:latin typeface="Times New Roman" panose="02020603050405020304" pitchFamily="18" charset="0"/>
              <a:cs typeface="Times New Roman" panose="02020603050405020304" pitchFamily="18" charset="0"/>
            </a:endParaRPr>
          </a:p>
          <a:p>
            <a:pPr marL="0" indent="0">
              <a:buNone/>
            </a:pPr>
            <a:r>
              <a:rPr lang="uk-UA" i="1" dirty="0">
                <a:latin typeface="Times New Roman" panose="02020603050405020304" pitchFamily="18" charset="0"/>
                <a:cs typeface="Times New Roman" panose="02020603050405020304" pitchFamily="18" charset="0"/>
              </a:rPr>
              <a:t>— цілі, задачі, класифікаційні структури об'єктів стандартизації різного призначення, загальні організаційно-технічні положення щодо проведення робіт у певній галузі діяльності і т. ін.;</a:t>
            </a:r>
          </a:p>
          <a:p>
            <a:pPr marL="0" indent="0">
              <a:buNone/>
            </a:pPr>
            <a:endParaRPr lang="uk-UA" i="1" dirty="0">
              <a:latin typeface="Times New Roman" panose="02020603050405020304" pitchFamily="18" charset="0"/>
              <a:cs typeface="Times New Roman" panose="02020603050405020304" pitchFamily="18" charset="0"/>
            </a:endParaRPr>
          </a:p>
          <a:p>
            <a:pPr marL="0" indent="0">
              <a:buNone/>
            </a:pPr>
            <a:r>
              <a:rPr lang="uk-UA" i="1" dirty="0">
                <a:latin typeface="Times New Roman" panose="02020603050405020304" pitchFamily="18" charset="0"/>
                <a:cs typeface="Times New Roman" panose="02020603050405020304" pitchFamily="18" charset="0"/>
              </a:rPr>
              <a:t>— порядок розроблення, затвердження і впровадження нормативних, конструкторських, технологічних, проектних та програмних документів.</a:t>
            </a:r>
          </a:p>
        </p:txBody>
      </p:sp>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10750" y="4799300"/>
            <a:ext cx="2381250" cy="1914525"/>
          </a:xfrm>
          <a:prstGeom prst="rect">
            <a:avLst/>
          </a:prstGeom>
        </p:spPr>
      </p:pic>
    </p:spTree>
    <p:extLst>
      <p:ext uri="{BB962C8B-B14F-4D97-AF65-F5344CB8AC3E}">
        <p14:creationId xmlns:p14="http://schemas.microsoft.com/office/powerpoint/2010/main" val="20882050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3182" y="149224"/>
            <a:ext cx="11492346" cy="6708775"/>
          </a:xfrm>
        </p:spPr>
        <p:txBody>
          <a:bodyPr>
            <a:noAutofit/>
          </a:bodyPr>
          <a:lstStyle/>
          <a:p>
            <a:pPr marL="0" indent="0">
              <a:buNone/>
            </a:pPr>
            <a:r>
              <a:rPr lang="uk-UA" b="1" i="1" dirty="0">
                <a:latin typeface="Times New Roman" panose="02020603050405020304" pitchFamily="18" charset="0"/>
                <a:cs typeface="Times New Roman" panose="02020603050405020304" pitchFamily="18" charset="0"/>
              </a:rPr>
              <a:t>Основоположні загально-технічні стандарти встановлюють:</a:t>
            </a:r>
          </a:p>
          <a:p>
            <a:pPr marL="0" indent="0">
              <a:buNone/>
            </a:pPr>
            <a:r>
              <a:rPr lang="uk-UA" i="1" dirty="0">
                <a:latin typeface="Times New Roman" panose="02020603050405020304" pitchFamily="18" charset="0"/>
                <a:cs typeface="Times New Roman" panose="02020603050405020304" pitchFamily="18" charset="0"/>
              </a:rPr>
              <a:t>— науково-технічні терміни та їх визначення, що багаторазово вживаються у всіх сферах господарства країни;</a:t>
            </a:r>
          </a:p>
          <a:p>
            <a:pPr marL="0" indent="0">
              <a:buNone/>
            </a:pPr>
            <a:r>
              <a:rPr lang="uk-UA" i="1" dirty="0">
                <a:latin typeface="Times New Roman" panose="02020603050405020304" pitchFamily="18" charset="0"/>
                <a:cs typeface="Times New Roman" panose="02020603050405020304" pitchFamily="18" charset="0"/>
              </a:rPr>
              <a:t>— умовні позначення (назви, коди, позначки, символи і </a:t>
            </a:r>
            <a:r>
              <a:rPr lang="uk-UA" i="1" dirty="0" err="1">
                <a:latin typeface="Times New Roman" panose="02020603050405020304" pitchFamily="18" charset="0"/>
                <a:cs typeface="Times New Roman" panose="02020603050405020304" pitchFamily="18" charset="0"/>
              </a:rPr>
              <a:t>т.ін</a:t>
            </a:r>
            <a:r>
              <a:rPr lang="uk-UA" i="1" dirty="0">
                <a:latin typeface="Times New Roman" panose="02020603050405020304" pitchFamily="18" charset="0"/>
                <a:cs typeface="Times New Roman" panose="02020603050405020304" pitchFamily="18" charset="0"/>
              </a:rPr>
              <a:t>.) для різних об'єктів стандартизації, їхнє цифрове, </a:t>
            </a:r>
            <a:r>
              <a:rPr lang="uk-UA" i="1" dirty="0" err="1">
                <a:latin typeface="Times New Roman" panose="02020603050405020304" pitchFamily="18" charset="0"/>
                <a:cs typeface="Times New Roman" panose="02020603050405020304" pitchFamily="18" charset="0"/>
              </a:rPr>
              <a:t>літерно</a:t>
            </a:r>
            <a:r>
              <a:rPr lang="uk-UA" i="1" dirty="0">
                <a:latin typeface="Times New Roman" panose="02020603050405020304" pitchFamily="18" charset="0"/>
                <a:cs typeface="Times New Roman" panose="02020603050405020304" pitchFamily="18" charset="0"/>
              </a:rPr>
              <a:t>-цифрове позначення, у т. ч. позначення параметрів фізичних величин (українськими, латинськими, грецькими літерами), їх розмірність, </a:t>
            </a:r>
            <a:r>
              <a:rPr lang="uk-UA" i="1" dirty="0" err="1">
                <a:latin typeface="Times New Roman" panose="02020603050405020304" pitchFamily="18" charset="0"/>
                <a:cs typeface="Times New Roman" panose="02020603050405020304" pitchFamily="18" charset="0"/>
              </a:rPr>
              <a:t>замінювальні</a:t>
            </a:r>
            <a:r>
              <a:rPr lang="uk-UA" i="1" dirty="0">
                <a:latin typeface="Times New Roman" panose="02020603050405020304" pitchFamily="18" charset="0"/>
                <a:cs typeface="Times New Roman" panose="02020603050405020304" pitchFamily="18" charset="0"/>
              </a:rPr>
              <a:t> написи, символи і т. ін.;</a:t>
            </a:r>
          </a:p>
          <a:p>
            <a:pPr marL="0" indent="0">
              <a:buNone/>
            </a:pPr>
            <a:r>
              <a:rPr lang="uk-UA" i="1" dirty="0">
                <a:latin typeface="Times New Roman" panose="02020603050405020304" pitchFamily="18" charset="0"/>
                <a:cs typeface="Times New Roman" panose="02020603050405020304" pitchFamily="18" charset="0"/>
              </a:rPr>
              <a:t>— вимоги до побудови, викладення, оформлення і змісту різних видів документів;</a:t>
            </a:r>
          </a:p>
          <a:p>
            <a:pPr marL="0" indent="0">
              <a:buNone/>
            </a:pPr>
            <a:r>
              <a:rPr lang="uk-UA" i="1" dirty="0">
                <a:latin typeface="Times New Roman" panose="02020603050405020304" pitchFamily="18" charset="0"/>
                <a:cs typeface="Times New Roman" panose="02020603050405020304" pitchFamily="18" charset="0"/>
              </a:rPr>
              <a:t>— </a:t>
            </a:r>
            <a:r>
              <a:rPr lang="uk-UA" i="1" dirty="0" err="1">
                <a:latin typeface="Times New Roman" panose="02020603050405020304" pitchFamily="18" charset="0"/>
                <a:cs typeface="Times New Roman" panose="02020603050405020304" pitchFamily="18" charset="0"/>
              </a:rPr>
              <a:t>загальнотехнічні</a:t>
            </a:r>
            <a:r>
              <a:rPr lang="uk-UA" i="1" dirty="0">
                <a:latin typeface="Times New Roman" panose="02020603050405020304" pitchFamily="18" charset="0"/>
                <a:cs typeface="Times New Roman" panose="02020603050405020304" pitchFamily="18" charset="0"/>
              </a:rPr>
              <a:t> величини, вимоги та норми, що необхідні для тех­нічного, в тому числі - метрологічного, забезпечення процесів виробництва.</a:t>
            </a: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44100" y="5070909"/>
            <a:ext cx="1970809" cy="1787090"/>
          </a:xfrm>
          <a:prstGeom prst="rect">
            <a:avLst/>
          </a:prstGeom>
        </p:spPr>
      </p:pic>
    </p:spTree>
    <p:extLst>
      <p:ext uri="{BB962C8B-B14F-4D97-AF65-F5344CB8AC3E}">
        <p14:creationId xmlns:p14="http://schemas.microsoft.com/office/powerpoint/2010/main" val="2878951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 y="204643"/>
            <a:ext cx="12067309" cy="6417830"/>
          </a:xfrm>
        </p:spPr>
        <p:txBody>
          <a:bodyPr>
            <a:noAutofit/>
          </a:bodyPr>
          <a:lstStyle/>
          <a:p>
            <a:pPr marL="0" indent="0">
              <a:buNone/>
            </a:pPr>
            <a:r>
              <a:rPr lang="uk-UA" b="1" i="1" dirty="0">
                <a:latin typeface="Times New Roman" panose="02020603050405020304" pitchFamily="18" charset="0"/>
                <a:cs typeface="Times New Roman" panose="02020603050405020304" pitchFamily="18" charset="0"/>
              </a:rPr>
              <a:t>На продукцію і послуги розробляють:</a:t>
            </a:r>
            <a:endParaRPr lang="uk-UA" sz="2400" i="1" dirty="0">
              <a:latin typeface="Times New Roman" panose="02020603050405020304" pitchFamily="18" charset="0"/>
              <a:cs typeface="Times New Roman" panose="02020603050405020304" pitchFamily="18" charset="0"/>
            </a:endParaRPr>
          </a:p>
          <a:p>
            <a:pPr marL="0" indent="0">
              <a:buNone/>
            </a:pPr>
            <a:r>
              <a:rPr lang="uk-UA" sz="2400" i="1" dirty="0">
                <a:latin typeface="Times New Roman" panose="02020603050405020304" pitchFamily="18" charset="0"/>
                <a:cs typeface="Times New Roman" panose="02020603050405020304" pitchFamily="18" charset="0"/>
              </a:rPr>
              <a:t>- стандарти загальних технічних умов, які повинні мати загальні вимоги до груп однорідної продукції, послуг;</a:t>
            </a:r>
          </a:p>
          <a:p>
            <a:pPr marL="0" indent="0">
              <a:buNone/>
            </a:pPr>
            <a:r>
              <a:rPr lang="uk-UA" sz="2400" i="1" dirty="0">
                <a:latin typeface="Times New Roman" panose="02020603050405020304" pitchFamily="18" charset="0"/>
                <a:cs typeface="Times New Roman" panose="02020603050405020304" pitchFamily="18" charset="0"/>
              </a:rPr>
              <a:t>- стандарти технічних вимог, які повинні вміщувати вимоги до конкретної продукції, послуги (групи конкретної продукції, послуг).</a:t>
            </a:r>
          </a:p>
          <a:p>
            <a:pPr marL="0" indent="0">
              <a:buNone/>
            </a:pPr>
            <a:r>
              <a:rPr lang="uk-UA" sz="2400" i="1" dirty="0">
                <a:latin typeface="Times New Roman" panose="02020603050405020304" pitchFamily="18" charset="0"/>
                <a:cs typeface="Times New Roman" panose="02020603050405020304" pitchFamily="18" charset="0"/>
              </a:rPr>
              <a:t>У випадку доцільності стандартизації окремих вимог до груп продукції, послуг можуть розроблятися стандарти, які встановлюють: класифікацію, основні параметри і (або) розміри, вимоги безпеки, вимоги охорони довкілля, загальні технічні вимоги, методи випробувань, типи, сортамент, марки, правила приймання, маркування, пакування, транспортування, зберігання, експлуатації, ремонту і утилізації.</a:t>
            </a:r>
          </a:p>
          <a:p>
            <a:pPr marL="0" indent="0">
              <a:buNone/>
            </a:pPr>
            <a:r>
              <a:rPr lang="uk-UA" sz="2400" i="1" dirty="0">
                <a:latin typeface="Times New Roman" panose="02020603050405020304" pitchFamily="18" charset="0"/>
                <a:cs typeface="Times New Roman" panose="02020603050405020304" pitchFamily="18" charset="0"/>
              </a:rPr>
              <a:t>Стандарти на продукцію, виробництво і використання якої може зашкодити здоров'ю або майну громадян, а також довкіллю, повинні обов'язково вміщувати розділи "Вимоги безпеки" і "Вимоги охорони навколишнього середовища".</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5004" y="5250799"/>
            <a:ext cx="1656052" cy="1607201"/>
          </a:xfrm>
          <a:prstGeom prst="rect">
            <a:avLst/>
          </a:prstGeom>
        </p:spPr>
      </p:pic>
    </p:spTree>
    <p:extLst>
      <p:ext uri="{BB962C8B-B14F-4D97-AF65-F5344CB8AC3E}">
        <p14:creationId xmlns:p14="http://schemas.microsoft.com/office/powerpoint/2010/main" val="21819220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315479"/>
            <a:ext cx="10515600" cy="4351338"/>
          </a:xfrm>
        </p:spPr>
        <p:txBody>
          <a:bodyPr/>
          <a:lstStyle/>
          <a:p>
            <a:pPr marL="0" indent="0">
              <a:buNone/>
            </a:pPr>
            <a:r>
              <a:rPr lang="ru-RU" b="1" i="1" dirty="0" err="1">
                <a:latin typeface="Times New Roman" panose="02020603050405020304" pitchFamily="18" charset="0"/>
                <a:cs typeface="Times New Roman" panose="02020603050405020304" pitchFamily="18" charset="0"/>
              </a:rPr>
              <a:t>Методи</a:t>
            </a:r>
            <a:r>
              <a:rPr lang="ru-RU" b="1" i="1" dirty="0">
                <a:latin typeface="Times New Roman" panose="02020603050405020304" pitchFamily="18" charset="0"/>
                <a:cs typeface="Times New Roman" panose="02020603050405020304" pitchFamily="18" charset="0"/>
              </a:rPr>
              <a:t> контролю </a:t>
            </a:r>
            <a:r>
              <a:rPr lang="ru-RU" i="1" dirty="0">
                <a:latin typeface="Times New Roman" panose="02020603050405020304" pitchFamily="18" charset="0"/>
                <a:cs typeface="Times New Roman" panose="02020603050405020304" pitchFamily="18" charset="0"/>
              </a:rPr>
              <a:t>(</a:t>
            </a:r>
            <a:r>
              <a:rPr lang="ru-RU" i="1" dirty="0" err="1">
                <a:latin typeface="Times New Roman" panose="02020603050405020304" pitchFamily="18" charset="0"/>
                <a:cs typeface="Times New Roman" panose="02020603050405020304" pitchFamily="18" charset="0"/>
              </a:rPr>
              <a:t>випробувань</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вимірювань</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аналізу</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що</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встановлюються</a:t>
            </a:r>
            <a:r>
              <a:rPr lang="ru-RU" i="1" dirty="0">
                <a:latin typeface="Times New Roman" panose="02020603050405020304" pitchFamily="18" charset="0"/>
                <a:cs typeface="Times New Roman" panose="02020603050405020304" pitchFamily="18" charset="0"/>
              </a:rPr>
              <a:t> в стандартах на </a:t>
            </a:r>
            <a:r>
              <a:rPr lang="ru-RU" i="1" dirty="0" err="1">
                <a:latin typeface="Times New Roman" panose="02020603050405020304" pitchFamily="18" charset="0"/>
                <a:cs typeface="Times New Roman" panose="02020603050405020304" pitchFamily="18" charset="0"/>
              </a:rPr>
              <a:t>продукцію</a:t>
            </a:r>
            <a:r>
              <a:rPr lang="ru-RU" i="1" dirty="0">
                <a:latin typeface="Times New Roman" panose="02020603050405020304" pitchFamily="18" charset="0"/>
                <a:cs typeface="Times New Roman" panose="02020603050405020304" pitchFamily="18" charset="0"/>
              </a:rPr>
              <a:t> і (</a:t>
            </a:r>
            <a:r>
              <a:rPr lang="ru-RU" i="1" dirty="0" err="1">
                <a:latin typeface="Times New Roman" panose="02020603050405020304" pitchFamily="18" charset="0"/>
                <a:cs typeface="Times New Roman" panose="02020603050405020304" pitchFamily="18" charset="0"/>
              </a:rPr>
              <a:t>або</a:t>
            </a:r>
            <a:r>
              <a:rPr lang="ru-RU" i="1" dirty="0">
                <a:latin typeface="Times New Roman" panose="02020603050405020304" pitchFamily="18" charset="0"/>
                <a:cs typeface="Times New Roman" panose="02020603050405020304" pitchFamily="18" charset="0"/>
              </a:rPr>
              <a:t>) в стандартах на </a:t>
            </a:r>
            <a:r>
              <a:rPr lang="ru-RU" i="1" dirty="0" err="1">
                <a:latin typeface="Times New Roman" panose="02020603050405020304" pitchFamily="18" charset="0"/>
                <a:cs typeface="Times New Roman" panose="02020603050405020304" pitchFamily="18" charset="0"/>
              </a:rPr>
              <a:t>методи</a:t>
            </a:r>
            <a:r>
              <a:rPr lang="ru-RU" i="1" dirty="0">
                <a:latin typeface="Times New Roman" panose="02020603050405020304" pitchFamily="18" charset="0"/>
                <a:cs typeface="Times New Roman" panose="02020603050405020304" pitchFamily="18" charset="0"/>
              </a:rPr>
              <a:t> контролю, </a:t>
            </a:r>
            <a:r>
              <a:rPr lang="ru-RU" i="1" dirty="0" err="1">
                <a:latin typeface="Times New Roman" panose="02020603050405020304" pitchFamily="18" charset="0"/>
                <a:cs typeface="Times New Roman" panose="02020603050405020304" pitchFamily="18" charset="0"/>
              </a:rPr>
              <a:t>повинні</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забезпечувати</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об'єктивну</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перевірку</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всіх</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обов'язкових</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вимог</a:t>
            </a:r>
            <a:r>
              <a:rPr lang="ru-RU" i="1" dirty="0">
                <a:latin typeface="Times New Roman" panose="02020603050405020304" pitchFamily="18" charset="0"/>
                <a:cs typeface="Times New Roman" panose="02020603050405020304" pitchFamily="18" charset="0"/>
              </a:rPr>
              <a:t> до </a:t>
            </a:r>
            <a:r>
              <a:rPr lang="ru-RU" i="1" dirty="0" err="1">
                <a:latin typeface="Times New Roman" panose="02020603050405020304" pitchFamily="18" charset="0"/>
                <a:cs typeface="Times New Roman" panose="02020603050405020304" pitchFamily="18" charset="0"/>
              </a:rPr>
              <a:t>якості</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продукції</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які</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встановлені</a:t>
            </a:r>
            <a:r>
              <a:rPr lang="ru-RU" i="1" dirty="0">
                <a:latin typeface="Times New Roman" panose="02020603050405020304" pitchFamily="18" charset="0"/>
                <a:cs typeface="Times New Roman" panose="02020603050405020304" pitchFamily="18" charset="0"/>
              </a:rPr>
              <a:t> в стандартах на </a:t>
            </a:r>
            <a:r>
              <a:rPr lang="ru-RU" i="1" dirty="0" err="1">
                <a:latin typeface="Times New Roman" panose="02020603050405020304" pitchFamily="18" charset="0"/>
                <a:cs typeface="Times New Roman" panose="02020603050405020304" pitchFamily="18" charset="0"/>
              </a:rPr>
              <a:t>неї</a:t>
            </a:r>
            <a:r>
              <a:rPr lang="ru-RU" i="1" dirty="0">
                <a:latin typeface="Times New Roman" panose="02020603050405020304" pitchFamily="18" charset="0"/>
                <a:cs typeface="Times New Roman" panose="02020603050405020304" pitchFamily="18" charset="0"/>
              </a:rPr>
              <a:t>.</a:t>
            </a:r>
            <a:endParaRPr lang="uk-UA" i="1"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72491" y="2738004"/>
            <a:ext cx="6858000" cy="3857625"/>
          </a:xfrm>
          <a:prstGeom prst="rect">
            <a:avLst/>
          </a:prstGeom>
        </p:spPr>
      </p:pic>
    </p:spTree>
    <p:extLst>
      <p:ext uri="{BB962C8B-B14F-4D97-AF65-F5344CB8AC3E}">
        <p14:creationId xmlns:p14="http://schemas.microsoft.com/office/powerpoint/2010/main" val="36354567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107661"/>
            <a:ext cx="10515600" cy="4351338"/>
          </a:xfrm>
        </p:spPr>
        <p:txBody>
          <a:bodyPr/>
          <a:lstStyle/>
          <a:p>
            <a:pPr marL="0" indent="0">
              <a:buNone/>
            </a:pPr>
            <a:r>
              <a:rPr lang="uk-UA" b="1" i="1" dirty="0">
                <a:latin typeface="Times New Roman" panose="02020603050405020304" pitchFamily="18" charset="0"/>
                <a:cs typeface="Times New Roman" panose="02020603050405020304" pitchFamily="18" charset="0"/>
              </a:rPr>
              <a:t>Стандарти на процеси </a:t>
            </a:r>
            <a:r>
              <a:rPr lang="uk-UA" i="1" dirty="0">
                <a:latin typeface="Times New Roman" panose="02020603050405020304" pitchFamily="18" charset="0"/>
                <a:cs typeface="Times New Roman" panose="02020603050405020304" pitchFamily="18" charset="0"/>
              </a:rPr>
              <a:t>встановлюють вимоги до методів (способів, прийомів, режимів, норм) виконання різного роду робіт у технологічних процесах розроблення, виготовлення, зберігання, транспортування, експлуатації, ремонту і утилізації продукції (послуг), що забезпечують їх технічну єдність і оптимальність.</a:t>
            </a: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7854" y="2452420"/>
            <a:ext cx="6442364" cy="4303499"/>
          </a:xfrm>
          <a:prstGeom prst="rect">
            <a:avLst/>
          </a:prstGeom>
        </p:spPr>
      </p:pic>
    </p:spTree>
    <p:extLst>
      <p:ext uri="{BB962C8B-B14F-4D97-AF65-F5344CB8AC3E}">
        <p14:creationId xmlns:p14="http://schemas.microsoft.com/office/powerpoint/2010/main" val="36915913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i="1" dirty="0">
                <a:solidFill>
                  <a:prstClr val="black"/>
                </a:solidFill>
                <a:latin typeface="Times New Roman" panose="02020603050405020304" pitchFamily="18" charset="0"/>
                <a:cs typeface="Times New Roman" panose="02020603050405020304" pitchFamily="18" charset="0"/>
              </a:rPr>
              <a:t>3.Вимоги до позначення стандартів</a:t>
            </a:r>
            <a:br>
              <a:rPr lang="uk-UA" i="1" dirty="0">
                <a:solidFill>
                  <a:prstClr val="black"/>
                </a:solidFill>
                <a:latin typeface="Times New Roman" panose="02020603050405020304" pitchFamily="18" charset="0"/>
                <a:cs typeface="Times New Roman" panose="02020603050405020304" pitchFamily="18" charset="0"/>
              </a:rPr>
            </a:br>
            <a:endParaRPr lang="uk-UA" dirty="0"/>
          </a:p>
        </p:txBody>
      </p:sp>
      <p:sp>
        <p:nvSpPr>
          <p:cNvPr id="3" name="Объект 2"/>
          <p:cNvSpPr>
            <a:spLocks noGrp="1"/>
          </p:cNvSpPr>
          <p:nvPr>
            <p:ph idx="1"/>
          </p:nvPr>
        </p:nvSpPr>
        <p:spPr>
          <a:xfrm>
            <a:off x="838200" y="1825625"/>
            <a:ext cx="5451764" cy="4351338"/>
          </a:xfrm>
        </p:spPr>
        <p:txBody>
          <a:bodyPr/>
          <a:lstStyle/>
          <a:p>
            <a:pPr marL="0" indent="0">
              <a:buNone/>
            </a:pPr>
            <a:r>
              <a:rPr lang="uk-UA" i="1" dirty="0">
                <a:solidFill>
                  <a:srgbClr val="000000"/>
                </a:solidFill>
                <a:latin typeface="Times New Roman" panose="02020603050405020304" pitchFamily="18" charset="0"/>
                <a:cs typeface="Times New Roman" panose="02020603050405020304" pitchFamily="18" charset="0"/>
              </a:rPr>
              <a:t>Позначення державного стандарту України складається з індексу (ДСТУ), реєстраційного номера, присвоєного йому при затвердженні (прийнятті), і відокремлених тире двох останніх цифр року затвердження. </a:t>
            </a:r>
            <a:endParaRPr lang="uk-UA" i="1" dirty="0">
              <a:latin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2"/>
          <a:stretch>
            <a:fillRect/>
          </a:stretch>
        </p:blipFill>
        <p:spPr>
          <a:xfrm>
            <a:off x="7015303" y="1690687"/>
            <a:ext cx="4183639" cy="4183639"/>
          </a:xfrm>
          <a:prstGeom prst="rect">
            <a:avLst/>
          </a:prstGeom>
        </p:spPr>
      </p:pic>
    </p:spTree>
    <p:extLst>
      <p:ext uri="{BB962C8B-B14F-4D97-AF65-F5344CB8AC3E}">
        <p14:creationId xmlns:p14="http://schemas.microsoft.com/office/powerpoint/2010/main" val="39022917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5472" y="343189"/>
            <a:ext cx="11797145" cy="4351338"/>
          </a:xfrm>
        </p:spPr>
        <p:txBody>
          <a:bodyPr>
            <a:normAutofit lnSpcReduction="10000"/>
          </a:bodyPr>
          <a:lstStyle/>
          <a:p>
            <a:pPr marL="0" indent="0">
              <a:buNone/>
            </a:pPr>
            <a:r>
              <a:rPr lang="uk-UA" i="1" dirty="0">
                <a:latin typeface="Times New Roman" panose="02020603050405020304" pitchFamily="18" charset="0"/>
                <a:cs typeface="Times New Roman" panose="02020603050405020304" pitchFamily="18" charset="0"/>
              </a:rPr>
              <a:t>У позначенні державного стандарту, що входить до комплексу стандартів, в його реєстраційному номері перші цифри з крапкою визначають комплекс стандарту. Якщо стандарт використовується тільки в атомній енергетиці, додається літера А, яку проставляють після двох останніх цифр року його затвердження. Позначення державного стандарту, що оформлений на підставі застосування автентичного тексту міжнародного або регіонального стандарту і не вміщує додаткові вимоги, складається з індексу (ДСТУ), позначення відповідно міжнародного або регіонального стандарту без зазначення року його прийняття і відокремлених тире двох останніх цифр року затвердження державного стандарту. Наприклад, міжнародний стандарт </a:t>
            </a:r>
            <a:r>
              <a:rPr lang="en-US" i="1" dirty="0">
                <a:latin typeface="Times New Roman" panose="02020603050405020304" pitchFamily="18" charset="0"/>
                <a:cs typeface="Times New Roman" panose="02020603050405020304" pitchFamily="18" charset="0"/>
              </a:rPr>
              <a:t>ISO 9591:1992 </a:t>
            </a:r>
            <a:r>
              <a:rPr lang="uk-UA" i="1" dirty="0">
                <a:latin typeface="Times New Roman" panose="02020603050405020304" pitchFamily="18" charset="0"/>
                <a:cs typeface="Times New Roman" panose="02020603050405020304" pitchFamily="18" charset="0"/>
              </a:rPr>
              <a:t>повинен позначатися ДСТУ </a:t>
            </a:r>
            <a:r>
              <a:rPr lang="en-US" i="1" dirty="0">
                <a:latin typeface="Times New Roman" panose="02020603050405020304" pitchFamily="18" charset="0"/>
                <a:cs typeface="Times New Roman" panose="02020603050405020304" pitchFamily="18" charset="0"/>
              </a:rPr>
              <a:t>ISO 9591-93.</a:t>
            </a:r>
            <a:endParaRPr lang="uk-UA" i="1"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74232" y="4433454"/>
            <a:ext cx="2857500" cy="2286000"/>
          </a:xfrm>
          <a:prstGeom prst="rect">
            <a:avLst/>
          </a:prstGeom>
        </p:spPr>
      </p:pic>
    </p:spTree>
    <p:extLst>
      <p:ext uri="{BB962C8B-B14F-4D97-AF65-F5344CB8AC3E}">
        <p14:creationId xmlns:p14="http://schemas.microsoft.com/office/powerpoint/2010/main" val="4216895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831273"/>
            <a:ext cx="10515600" cy="4308763"/>
          </a:xfrm>
        </p:spPr>
        <p:txBody>
          <a:bodyPr>
            <a:normAutofit/>
          </a:bodyPr>
          <a:lstStyle/>
          <a:p>
            <a:pPr algn="ctr"/>
            <a:r>
              <a:rPr lang="uk-UA" b="1" i="1" dirty="0">
                <a:latin typeface="Times New Roman" panose="02020603050405020304" pitchFamily="18" charset="0"/>
                <a:cs typeface="Times New Roman" panose="02020603050405020304" pitchFamily="18" charset="0"/>
              </a:rPr>
              <a:t>Зміст:</a:t>
            </a:r>
            <a:r>
              <a:rPr lang="uk-UA" i="1" dirty="0">
                <a:latin typeface="Times New Roman" panose="02020603050405020304" pitchFamily="18" charset="0"/>
                <a:cs typeface="Times New Roman" panose="02020603050405020304" pitchFamily="18" charset="0"/>
              </a:rPr>
              <a:t/>
            </a:r>
            <a:br>
              <a:rPr lang="uk-UA" i="1" dirty="0">
                <a:latin typeface="Times New Roman" panose="02020603050405020304" pitchFamily="18" charset="0"/>
                <a:cs typeface="Times New Roman" panose="02020603050405020304" pitchFamily="18" charset="0"/>
              </a:rPr>
            </a:br>
            <a:r>
              <a:rPr lang="uk-UA" i="1" dirty="0">
                <a:latin typeface="Times New Roman" panose="02020603050405020304" pitchFamily="18" charset="0"/>
                <a:cs typeface="Times New Roman" panose="02020603050405020304" pitchFamily="18" charset="0"/>
              </a:rPr>
              <a:t>Вступ</a:t>
            </a:r>
            <a:br>
              <a:rPr lang="uk-UA" i="1" dirty="0">
                <a:latin typeface="Times New Roman" panose="02020603050405020304" pitchFamily="18" charset="0"/>
                <a:cs typeface="Times New Roman" panose="02020603050405020304" pitchFamily="18" charset="0"/>
              </a:rPr>
            </a:br>
            <a:r>
              <a:rPr lang="uk-UA" i="1" dirty="0">
                <a:latin typeface="Times New Roman" panose="02020603050405020304" pitchFamily="18" charset="0"/>
                <a:cs typeface="Times New Roman" panose="02020603050405020304" pitchFamily="18" charset="0"/>
              </a:rPr>
              <a:t>1.Структура стандарту</a:t>
            </a:r>
            <a:br>
              <a:rPr lang="uk-UA" i="1" dirty="0">
                <a:latin typeface="Times New Roman" panose="02020603050405020304" pitchFamily="18" charset="0"/>
                <a:cs typeface="Times New Roman" panose="02020603050405020304" pitchFamily="18" charset="0"/>
              </a:rPr>
            </a:br>
            <a:r>
              <a:rPr lang="uk-UA" i="1" dirty="0">
                <a:latin typeface="Times New Roman" panose="02020603050405020304" pitchFamily="18" charset="0"/>
                <a:cs typeface="Times New Roman" panose="02020603050405020304" pitchFamily="18" charset="0"/>
              </a:rPr>
              <a:t>2.Зміст стандартів</a:t>
            </a:r>
            <a:br>
              <a:rPr lang="uk-UA" i="1" dirty="0">
                <a:latin typeface="Times New Roman" panose="02020603050405020304" pitchFamily="18" charset="0"/>
                <a:cs typeface="Times New Roman" panose="02020603050405020304" pitchFamily="18" charset="0"/>
              </a:rPr>
            </a:br>
            <a:r>
              <a:rPr lang="uk-UA" i="1" dirty="0">
                <a:latin typeface="Times New Roman" panose="02020603050405020304" pitchFamily="18" charset="0"/>
                <a:cs typeface="Times New Roman" panose="02020603050405020304" pitchFamily="18" charset="0"/>
              </a:rPr>
              <a:t>3.Вимоги до позначення стандартів</a:t>
            </a:r>
            <a:br>
              <a:rPr lang="uk-UA" i="1" dirty="0">
                <a:latin typeface="Times New Roman" panose="02020603050405020304" pitchFamily="18" charset="0"/>
                <a:cs typeface="Times New Roman" panose="02020603050405020304" pitchFamily="18" charset="0"/>
              </a:rPr>
            </a:br>
            <a:r>
              <a:rPr lang="uk-UA" i="1" dirty="0">
                <a:latin typeface="Times New Roman" panose="02020603050405020304" pitchFamily="18" charset="0"/>
                <a:cs typeface="Times New Roman" panose="02020603050405020304" pitchFamily="18" charset="0"/>
              </a:rPr>
              <a:t>Висновок</a:t>
            </a:r>
          </a:p>
        </p:txBody>
      </p:sp>
    </p:spTree>
    <p:extLst>
      <p:ext uri="{BB962C8B-B14F-4D97-AF65-F5344CB8AC3E}">
        <p14:creationId xmlns:p14="http://schemas.microsoft.com/office/powerpoint/2010/main" val="9075704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343189"/>
            <a:ext cx="10515600" cy="4351338"/>
          </a:xfrm>
        </p:spPr>
        <p:txBody>
          <a:bodyPr>
            <a:normAutofit fontScale="92500" lnSpcReduction="20000"/>
          </a:bodyPr>
          <a:lstStyle/>
          <a:p>
            <a:pPr marL="0" indent="0">
              <a:buNone/>
            </a:pPr>
            <a:r>
              <a:rPr lang="ru-RU" i="1" dirty="0" err="1">
                <a:solidFill>
                  <a:srgbClr val="000000"/>
                </a:solidFill>
                <a:latin typeface="Times New Roman" panose="02020603050405020304" pitchFamily="18" charset="0"/>
                <a:cs typeface="Times New Roman" panose="02020603050405020304" pitchFamily="18" charset="0"/>
              </a:rPr>
              <a:t>Позначення</a:t>
            </a:r>
            <a:r>
              <a:rPr lang="ru-RU" i="1" dirty="0">
                <a:solidFill>
                  <a:srgbClr val="000000"/>
                </a:solidFill>
                <a:latin typeface="Times New Roman" panose="02020603050405020304" pitchFamily="18" charset="0"/>
                <a:cs typeface="Times New Roman" panose="02020603050405020304" pitchFamily="18" charset="0"/>
              </a:rPr>
              <a:t> </a:t>
            </a:r>
            <a:r>
              <a:rPr lang="ru-RU" i="1" dirty="0" err="1">
                <a:solidFill>
                  <a:srgbClr val="000000"/>
                </a:solidFill>
                <a:latin typeface="Times New Roman" panose="02020603050405020304" pitchFamily="18" charset="0"/>
                <a:cs typeface="Times New Roman" panose="02020603050405020304" pitchFamily="18" charset="0"/>
              </a:rPr>
              <a:t>галузевого</a:t>
            </a:r>
            <a:r>
              <a:rPr lang="ru-RU" i="1" dirty="0">
                <a:solidFill>
                  <a:srgbClr val="000000"/>
                </a:solidFill>
                <a:latin typeface="Times New Roman" panose="02020603050405020304" pitchFamily="18" charset="0"/>
                <a:cs typeface="Times New Roman" panose="02020603050405020304" pitchFamily="18" charset="0"/>
              </a:rPr>
              <a:t> стандарту </a:t>
            </a:r>
            <a:r>
              <a:rPr lang="ru-RU" i="1" dirty="0" err="1">
                <a:solidFill>
                  <a:srgbClr val="000000"/>
                </a:solidFill>
                <a:latin typeface="Times New Roman" panose="02020603050405020304" pitchFamily="18" charset="0"/>
                <a:cs typeface="Times New Roman" panose="02020603050405020304" pitchFamily="18" charset="0"/>
              </a:rPr>
              <a:t>складається</a:t>
            </a:r>
            <a:r>
              <a:rPr lang="ru-RU" i="1" dirty="0">
                <a:solidFill>
                  <a:srgbClr val="000000"/>
                </a:solidFill>
                <a:latin typeface="Times New Roman" panose="02020603050405020304" pitchFamily="18" charset="0"/>
                <a:cs typeface="Times New Roman" panose="02020603050405020304" pitchFamily="18" charset="0"/>
              </a:rPr>
              <a:t> з </a:t>
            </a:r>
            <a:r>
              <a:rPr lang="ru-RU" i="1" dirty="0" err="1">
                <a:solidFill>
                  <a:srgbClr val="000000"/>
                </a:solidFill>
                <a:latin typeface="Times New Roman" panose="02020603050405020304" pitchFamily="18" charset="0"/>
                <a:cs typeface="Times New Roman" panose="02020603050405020304" pitchFamily="18" charset="0"/>
              </a:rPr>
              <a:t>індексу</a:t>
            </a:r>
            <a:r>
              <a:rPr lang="ru-RU" i="1" dirty="0">
                <a:solidFill>
                  <a:srgbClr val="000000"/>
                </a:solidFill>
                <a:latin typeface="Times New Roman" panose="02020603050405020304" pitchFamily="18" charset="0"/>
                <a:cs typeface="Times New Roman" panose="02020603050405020304" pitchFamily="18" charset="0"/>
              </a:rPr>
              <a:t> (ГСТУ), </a:t>
            </a:r>
            <a:r>
              <a:rPr lang="ru-RU" i="1" dirty="0" err="1">
                <a:solidFill>
                  <a:srgbClr val="000000"/>
                </a:solidFill>
                <a:latin typeface="Times New Roman" panose="02020603050405020304" pitchFamily="18" charset="0"/>
                <a:cs typeface="Times New Roman" panose="02020603050405020304" pitchFamily="18" charset="0"/>
              </a:rPr>
              <a:t>умовного</a:t>
            </a:r>
            <a:r>
              <a:rPr lang="ru-RU" i="1" dirty="0">
                <a:solidFill>
                  <a:srgbClr val="000000"/>
                </a:solidFill>
                <a:latin typeface="Times New Roman" panose="02020603050405020304" pitchFamily="18" charset="0"/>
                <a:cs typeface="Times New Roman" panose="02020603050405020304" pitchFamily="18" charset="0"/>
              </a:rPr>
              <a:t> </a:t>
            </a:r>
            <a:r>
              <a:rPr lang="ru-RU" i="1" dirty="0" err="1">
                <a:solidFill>
                  <a:srgbClr val="000000"/>
                </a:solidFill>
                <a:latin typeface="Times New Roman" panose="02020603050405020304" pitchFamily="18" charset="0"/>
                <a:cs typeface="Times New Roman" panose="02020603050405020304" pitchFamily="18" charset="0"/>
              </a:rPr>
              <a:t>позначення</a:t>
            </a:r>
            <a:r>
              <a:rPr lang="ru-RU" i="1" dirty="0">
                <a:solidFill>
                  <a:srgbClr val="000000"/>
                </a:solidFill>
                <a:latin typeface="Times New Roman" panose="02020603050405020304" pitchFamily="18" charset="0"/>
                <a:cs typeface="Times New Roman" panose="02020603050405020304" pitchFamily="18" charset="0"/>
              </a:rPr>
              <a:t> </a:t>
            </a:r>
            <a:r>
              <a:rPr lang="ru-RU" i="1" dirty="0" err="1">
                <a:solidFill>
                  <a:srgbClr val="000000"/>
                </a:solidFill>
                <a:latin typeface="Times New Roman" panose="02020603050405020304" pitchFamily="18" charset="0"/>
                <a:cs typeface="Times New Roman" panose="02020603050405020304" pitchFamily="18" charset="0"/>
              </a:rPr>
              <a:t>міністерства</a:t>
            </a:r>
            <a:r>
              <a:rPr lang="ru-RU" i="1" dirty="0">
                <a:solidFill>
                  <a:srgbClr val="000000"/>
                </a:solidFill>
                <a:latin typeface="Times New Roman" panose="02020603050405020304" pitchFamily="18" charset="0"/>
                <a:cs typeface="Times New Roman" panose="02020603050405020304" pitchFamily="18" charset="0"/>
              </a:rPr>
              <a:t> (</a:t>
            </a:r>
            <a:r>
              <a:rPr lang="ru-RU" i="1" dirty="0" err="1">
                <a:solidFill>
                  <a:srgbClr val="000000"/>
                </a:solidFill>
                <a:latin typeface="Times New Roman" panose="02020603050405020304" pitchFamily="18" charset="0"/>
                <a:cs typeface="Times New Roman" panose="02020603050405020304" pitchFamily="18" charset="0"/>
              </a:rPr>
              <a:t>відомства</a:t>
            </a:r>
            <a:r>
              <a:rPr lang="ru-RU" i="1" dirty="0">
                <a:solidFill>
                  <a:srgbClr val="000000"/>
                </a:solidFill>
                <a:latin typeface="Times New Roman" panose="02020603050405020304" pitchFamily="18" charset="0"/>
                <a:cs typeface="Times New Roman" panose="02020603050405020304" pitchFamily="18" charset="0"/>
              </a:rPr>
              <a:t>) і </a:t>
            </a:r>
            <a:r>
              <a:rPr lang="ru-RU" i="1" dirty="0" err="1">
                <a:solidFill>
                  <a:srgbClr val="000000"/>
                </a:solidFill>
                <a:latin typeface="Times New Roman" panose="02020603050405020304" pitchFamily="18" charset="0"/>
                <a:cs typeface="Times New Roman" panose="02020603050405020304" pitchFamily="18" charset="0"/>
              </a:rPr>
              <a:t>відокремлених</a:t>
            </a:r>
            <a:r>
              <a:rPr lang="ru-RU" i="1" dirty="0">
                <a:solidFill>
                  <a:srgbClr val="000000"/>
                </a:solidFill>
                <a:latin typeface="Times New Roman" panose="02020603050405020304" pitchFamily="18" charset="0"/>
                <a:cs typeface="Times New Roman" panose="02020603050405020304" pitchFamily="18" charset="0"/>
              </a:rPr>
              <a:t> тире </a:t>
            </a:r>
            <a:r>
              <a:rPr lang="ru-RU" i="1" dirty="0" err="1">
                <a:solidFill>
                  <a:srgbClr val="000000"/>
                </a:solidFill>
                <a:latin typeface="Times New Roman" panose="02020603050405020304" pitchFamily="18" charset="0"/>
                <a:cs typeface="Times New Roman" panose="02020603050405020304" pitchFamily="18" charset="0"/>
              </a:rPr>
              <a:t>двох</a:t>
            </a:r>
            <a:r>
              <a:rPr lang="ru-RU" i="1" dirty="0">
                <a:solidFill>
                  <a:srgbClr val="000000"/>
                </a:solidFill>
                <a:latin typeface="Times New Roman" panose="02020603050405020304" pitchFamily="18" charset="0"/>
                <a:cs typeface="Times New Roman" panose="02020603050405020304" pitchFamily="18" charset="0"/>
              </a:rPr>
              <a:t> </a:t>
            </a:r>
            <a:r>
              <a:rPr lang="ru-RU" i="1" dirty="0" err="1">
                <a:solidFill>
                  <a:srgbClr val="000000"/>
                </a:solidFill>
                <a:latin typeface="Times New Roman" panose="02020603050405020304" pitchFamily="18" charset="0"/>
                <a:cs typeface="Times New Roman" panose="02020603050405020304" pitchFamily="18" charset="0"/>
              </a:rPr>
              <a:t>останніх</a:t>
            </a:r>
            <a:r>
              <a:rPr lang="ru-RU" i="1" dirty="0">
                <a:solidFill>
                  <a:srgbClr val="000000"/>
                </a:solidFill>
                <a:latin typeface="Times New Roman" panose="02020603050405020304" pitchFamily="18" charset="0"/>
                <a:cs typeface="Times New Roman" panose="02020603050405020304" pitchFamily="18" charset="0"/>
              </a:rPr>
              <a:t> цифр року </a:t>
            </a:r>
            <a:r>
              <a:rPr lang="ru-RU" i="1" dirty="0" err="1">
                <a:solidFill>
                  <a:srgbClr val="000000"/>
                </a:solidFill>
                <a:latin typeface="Times New Roman" panose="02020603050405020304" pitchFamily="18" charset="0"/>
                <a:cs typeface="Times New Roman" panose="02020603050405020304" pitchFamily="18" charset="0"/>
              </a:rPr>
              <a:t>затвердження</a:t>
            </a:r>
            <a:r>
              <a:rPr lang="ru-RU" i="1" dirty="0">
                <a:solidFill>
                  <a:srgbClr val="000000"/>
                </a:solidFill>
                <a:latin typeface="Times New Roman" panose="02020603050405020304" pitchFamily="18" charset="0"/>
                <a:cs typeface="Times New Roman" panose="02020603050405020304" pitchFamily="18" charset="0"/>
              </a:rPr>
              <a:t> стандарту.</a:t>
            </a:r>
          </a:p>
          <a:p>
            <a:pPr marL="0" indent="0">
              <a:buNone/>
            </a:pPr>
            <a:r>
              <a:rPr lang="uk-UA" i="1" dirty="0">
                <a:solidFill>
                  <a:srgbClr val="000000"/>
                </a:solidFill>
                <a:latin typeface="Times New Roman" panose="02020603050405020304" pitchFamily="18" charset="0"/>
                <a:cs typeface="Times New Roman" panose="02020603050405020304" pitchFamily="18" charset="0"/>
              </a:rPr>
              <a:t>Позначення стандарту підприємства складається з індексу (СТП), реєстраційного номера, що надається у порядку, встановленому на підприємстві (в об'єднанні підприємств, спілці, асоціації, концерні, акціонерному товаристві, у міжгалузевому, регіональному та інших об'єднаннях), і відокремлених тире двох останніх цифр року затвердження стандарту.</a:t>
            </a:r>
          </a:p>
          <a:p>
            <a:pPr marL="0" indent="0">
              <a:buNone/>
            </a:pPr>
            <a:r>
              <a:rPr lang="uk-UA" i="1" dirty="0">
                <a:solidFill>
                  <a:srgbClr val="000000"/>
                </a:solidFill>
                <a:latin typeface="Times New Roman" panose="02020603050405020304" pitchFamily="18" charset="0"/>
                <a:cs typeface="Times New Roman" panose="02020603050405020304" pitchFamily="18" charset="0"/>
              </a:rPr>
              <a:t>Позначення стандарту науково-технічного та інженерного товариства складається з індексу (СТТУ), абревіатури науково-технічного та інженерного товариства і реєстраційного номера, що надається у порядку, встановленому в товаристві, і відокремлених тире двох останніх цифр року затвердження стандарту.</a:t>
            </a:r>
          </a:p>
          <a:p>
            <a:pPr marL="0" indent="0">
              <a:buNone/>
            </a:pPr>
            <a:endParaRPr lang="uk-UA" i="1"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63916" y="4369378"/>
            <a:ext cx="2343150" cy="1943100"/>
          </a:xfrm>
          <a:prstGeom prst="rect">
            <a:avLst/>
          </a:prstGeom>
        </p:spPr>
      </p:pic>
    </p:spTree>
    <p:extLst>
      <p:ext uri="{BB962C8B-B14F-4D97-AF65-F5344CB8AC3E}">
        <p14:creationId xmlns:p14="http://schemas.microsoft.com/office/powerpoint/2010/main" val="18767225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1946" y="231919"/>
            <a:ext cx="10515600" cy="1011815"/>
          </a:xfrm>
        </p:spPr>
        <p:txBody>
          <a:bodyPr/>
          <a:lstStyle/>
          <a:p>
            <a:pPr algn="ctr"/>
            <a:r>
              <a:rPr lang="uk-UA" i="1" dirty="0">
                <a:solidFill>
                  <a:prstClr val="black"/>
                </a:solidFill>
                <a:latin typeface="Times New Roman" panose="02020603050405020304" pitchFamily="18" charset="0"/>
                <a:cs typeface="Times New Roman" panose="02020603050405020304" pitchFamily="18" charset="0"/>
              </a:rPr>
              <a:t>Висновок</a:t>
            </a:r>
            <a:endParaRPr lang="uk-UA" dirty="0"/>
          </a:p>
        </p:txBody>
      </p:sp>
      <p:sp>
        <p:nvSpPr>
          <p:cNvPr id="3" name="Объект 2"/>
          <p:cNvSpPr>
            <a:spLocks noGrp="1"/>
          </p:cNvSpPr>
          <p:nvPr>
            <p:ph idx="1"/>
          </p:nvPr>
        </p:nvSpPr>
        <p:spPr>
          <a:xfrm>
            <a:off x="1108364" y="1268268"/>
            <a:ext cx="9947564" cy="5115502"/>
          </a:xfrm>
        </p:spPr>
        <p:txBody>
          <a:bodyPr>
            <a:noAutofit/>
          </a:bodyPr>
          <a:lstStyle/>
          <a:p>
            <a:pPr marL="0" indent="0" algn="just">
              <a:buNone/>
            </a:pPr>
            <a:r>
              <a:rPr lang="uk-UA" i="1" dirty="0">
                <a:latin typeface="Times New Roman" panose="02020603050405020304" pitchFamily="18" charset="0"/>
                <a:cs typeface="Times New Roman" panose="02020603050405020304" pitchFamily="18" charset="0"/>
              </a:rPr>
              <a:t>Стандарт — в широкому розумінні — зразок, еталон, модель, які приймаються за вихідні для порівняння з ними інших подібних об'єктів. Стандарт як нормативно-технічний документ встановлює комплекс норм, правил, вимог до об'єкта стандартизації. Стандарт розробляється як на матеріальні предмети (продукцію, еталони, зразки речовин), так і на норми, правила, вимоги в різних галузях. </a:t>
            </a:r>
          </a:p>
        </p:txBody>
      </p:sp>
      <p:sp>
        <p:nvSpPr>
          <p:cNvPr id="6" name="Прямоугольник 5"/>
          <p:cNvSpPr/>
          <p:nvPr/>
        </p:nvSpPr>
        <p:spPr>
          <a:xfrm>
            <a:off x="5837381" y="4616026"/>
            <a:ext cx="184730" cy="923330"/>
          </a:xfrm>
          <a:prstGeom prst="rect">
            <a:avLst/>
          </a:prstGeom>
          <a:noFill/>
        </p:spPr>
        <p:txBody>
          <a:bodyPr wrap="none" lIns="91440" tIns="45720" rIns="91440" bIns="45720">
            <a:spAutoFit/>
          </a:bodyPr>
          <a:lstStyle/>
          <a:p>
            <a:pPr algn="ctr"/>
            <a:endParaRPr lang="ru-RU" sz="5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Tree>
    <p:extLst>
      <p:ext uri="{BB962C8B-B14F-4D97-AF65-F5344CB8AC3E}">
        <p14:creationId xmlns:p14="http://schemas.microsoft.com/office/powerpoint/2010/main" val="493321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i="1" dirty="0">
                <a:latin typeface="Times New Roman" panose="02020603050405020304" pitchFamily="18" charset="0"/>
                <a:cs typeface="Times New Roman" panose="02020603050405020304" pitchFamily="18" charset="0"/>
              </a:rPr>
              <a:t>Вступ</a:t>
            </a:r>
          </a:p>
        </p:txBody>
      </p:sp>
      <p:sp>
        <p:nvSpPr>
          <p:cNvPr id="3" name="Объект 2"/>
          <p:cNvSpPr>
            <a:spLocks noGrp="1"/>
          </p:cNvSpPr>
          <p:nvPr>
            <p:ph idx="1"/>
          </p:nvPr>
        </p:nvSpPr>
        <p:spPr/>
        <p:txBody>
          <a:bodyPr>
            <a:normAutofit/>
          </a:bodyPr>
          <a:lstStyle/>
          <a:p>
            <a:pPr marL="0" indent="0" algn="just">
              <a:lnSpc>
                <a:spcPct val="100000"/>
              </a:lnSpc>
              <a:buNone/>
            </a:pPr>
            <a:r>
              <a:rPr lang="ru-RU" i="1" dirty="0" err="1">
                <a:latin typeface="Times New Roman" panose="02020603050405020304" pitchFamily="18" charset="0"/>
                <a:cs typeface="Times New Roman" panose="02020603050405020304" pitchFamily="18" charset="0"/>
              </a:rPr>
              <a:t>Станда́рт</a:t>
            </a:r>
            <a:r>
              <a:rPr lang="ru-RU" i="1" dirty="0">
                <a:latin typeface="Times New Roman" panose="02020603050405020304" pitchFamily="18" charset="0"/>
                <a:cs typeface="Times New Roman" panose="02020603050405020304" pitchFamily="18" charset="0"/>
              </a:rPr>
              <a:t> — </a:t>
            </a:r>
            <a:r>
              <a:rPr lang="ru-RU" i="1" dirty="0" err="1">
                <a:latin typeface="Times New Roman" panose="02020603050405020304" pitchFamily="18" charset="0"/>
                <a:cs typeface="Times New Roman" panose="02020603050405020304" pitchFamily="18" charset="0"/>
              </a:rPr>
              <a:t>нормативний</a:t>
            </a:r>
            <a:r>
              <a:rPr lang="ru-RU" i="1" dirty="0">
                <a:latin typeface="Times New Roman" panose="02020603050405020304" pitchFamily="18" charset="0"/>
                <a:cs typeface="Times New Roman" panose="02020603050405020304" pitchFamily="18" charset="0"/>
              </a:rPr>
              <a:t> документ, </a:t>
            </a:r>
            <a:r>
              <a:rPr lang="ru-RU" i="1" dirty="0" err="1">
                <a:latin typeface="Times New Roman" panose="02020603050405020304" pitchFamily="18" charset="0"/>
                <a:cs typeface="Times New Roman" panose="02020603050405020304" pitchFamily="18" charset="0"/>
              </a:rPr>
              <a:t>заснований</a:t>
            </a:r>
            <a:r>
              <a:rPr lang="ru-RU" i="1" dirty="0">
                <a:latin typeface="Times New Roman" panose="02020603050405020304" pitchFamily="18" charset="0"/>
                <a:cs typeface="Times New Roman" panose="02020603050405020304" pitchFamily="18" charset="0"/>
              </a:rPr>
              <a:t> на </a:t>
            </a:r>
            <a:r>
              <a:rPr lang="ru-RU" i="1" dirty="0" err="1">
                <a:latin typeface="Times New Roman" panose="02020603050405020304" pitchFamily="18" charset="0"/>
                <a:cs typeface="Times New Roman" panose="02020603050405020304" pitchFamily="18" charset="0"/>
              </a:rPr>
              <a:t>консенсусі</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прийнятий</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визнаним</a:t>
            </a:r>
            <a:r>
              <a:rPr lang="ru-RU" i="1" dirty="0">
                <a:latin typeface="Times New Roman" panose="02020603050405020304" pitchFamily="18" charset="0"/>
                <a:cs typeface="Times New Roman" panose="02020603050405020304" pitchFamily="18" charset="0"/>
              </a:rPr>
              <a:t> органом, </a:t>
            </a:r>
            <a:r>
              <a:rPr lang="ru-RU" i="1" dirty="0" err="1">
                <a:latin typeface="Times New Roman" panose="02020603050405020304" pitchFamily="18" charset="0"/>
                <a:cs typeface="Times New Roman" panose="02020603050405020304" pitchFamily="18" charset="0"/>
              </a:rPr>
              <a:t>що</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встановлює</a:t>
            </a:r>
            <a:r>
              <a:rPr lang="ru-RU" i="1" dirty="0">
                <a:latin typeface="Times New Roman" panose="02020603050405020304" pitchFamily="18" charset="0"/>
                <a:cs typeface="Times New Roman" panose="02020603050405020304" pitchFamily="18" charset="0"/>
              </a:rPr>
              <a:t> для </a:t>
            </a:r>
            <a:r>
              <a:rPr lang="ru-RU" i="1" dirty="0" err="1">
                <a:latin typeface="Times New Roman" panose="02020603050405020304" pitchFamily="18" charset="0"/>
                <a:cs typeface="Times New Roman" panose="02020603050405020304" pitchFamily="18" charset="0"/>
              </a:rPr>
              <a:t>загального</a:t>
            </a:r>
            <a:r>
              <a:rPr lang="ru-RU" i="1" dirty="0">
                <a:latin typeface="Times New Roman" panose="02020603050405020304" pitchFamily="18" charset="0"/>
                <a:cs typeface="Times New Roman" panose="02020603050405020304" pitchFamily="18" charset="0"/>
              </a:rPr>
              <a:t> і </a:t>
            </a:r>
            <a:r>
              <a:rPr lang="ru-RU" i="1" dirty="0" err="1">
                <a:latin typeface="Times New Roman" panose="02020603050405020304" pitchFamily="18" charset="0"/>
                <a:cs typeface="Times New Roman" panose="02020603050405020304" pitchFamily="18" charset="0"/>
              </a:rPr>
              <a:t>неодноразового</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використання</a:t>
            </a:r>
            <a:r>
              <a:rPr lang="ru-RU" i="1" dirty="0">
                <a:latin typeface="Times New Roman" panose="02020603050405020304" pitchFamily="18" charset="0"/>
                <a:cs typeface="Times New Roman" panose="02020603050405020304" pitchFamily="18" charset="0"/>
              </a:rPr>
              <a:t> правила, </a:t>
            </a:r>
            <a:r>
              <a:rPr lang="ru-RU" i="1" dirty="0" err="1">
                <a:latin typeface="Times New Roman" panose="02020603050405020304" pitchFamily="18" charset="0"/>
                <a:cs typeface="Times New Roman" panose="02020603050405020304" pitchFamily="18" charset="0"/>
              </a:rPr>
              <a:t>настанови</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або</a:t>
            </a:r>
            <a:r>
              <a:rPr lang="ru-RU" i="1" dirty="0">
                <a:latin typeface="Times New Roman" panose="02020603050405020304" pitchFamily="18" charset="0"/>
                <a:cs typeface="Times New Roman" panose="02020603050405020304" pitchFamily="18" charset="0"/>
              </a:rPr>
              <a:t> характеристики </a:t>
            </a:r>
            <a:r>
              <a:rPr lang="ru-RU" i="1" dirty="0" err="1">
                <a:latin typeface="Times New Roman" panose="02020603050405020304" pitchFamily="18" charset="0"/>
                <a:cs typeface="Times New Roman" panose="02020603050405020304" pitchFamily="18" charset="0"/>
              </a:rPr>
              <a:t>щодо</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діяльності</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чи</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її</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результатів</a:t>
            </a:r>
            <a:r>
              <a:rPr lang="ru-RU" i="1" dirty="0">
                <a:latin typeface="Times New Roman" panose="02020603050405020304" pitchFamily="18" charset="0"/>
                <a:cs typeface="Times New Roman" panose="02020603050405020304" pitchFamily="18" charset="0"/>
              </a:rPr>
              <a:t>, та </a:t>
            </a:r>
            <a:r>
              <a:rPr lang="ru-RU" i="1" dirty="0" err="1">
                <a:latin typeface="Times New Roman" panose="02020603050405020304" pitchFamily="18" charset="0"/>
                <a:cs typeface="Times New Roman" panose="02020603050405020304" pitchFamily="18" charset="0"/>
              </a:rPr>
              <a:t>спрямований</a:t>
            </a:r>
            <a:r>
              <a:rPr lang="ru-RU" i="1" dirty="0">
                <a:latin typeface="Times New Roman" panose="02020603050405020304" pitchFamily="18" charset="0"/>
                <a:cs typeface="Times New Roman" panose="02020603050405020304" pitchFamily="18" charset="0"/>
              </a:rPr>
              <a:t> на </a:t>
            </a:r>
            <a:r>
              <a:rPr lang="ru-RU" i="1" dirty="0" err="1">
                <a:latin typeface="Times New Roman" panose="02020603050405020304" pitchFamily="18" charset="0"/>
                <a:cs typeface="Times New Roman" panose="02020603050405020304" pitchFamily="18" charset="0"/>
              </a:rPr>
              <a:t>досягнення</a:t>
            </a:r>
            <a:r>
              <a:rPr lang="ru-RU" i="1" dirty="0">
                <a:latin typeface="Times New Roman" panose="02020603050405020304" pitchFamily="18" charset="0"/>
                <a:cs typeface="Times New Roman" panose="02020603050405020304" pitchFamily="18" charset="0"/>
              </a:rPr>
              <a:t> оптимального </a:t>
            </a:r>
            <a:r>
              <a:rPr lang="ru-RU" i="1" dirty="0" err="1">
                <a:latin typeface="Times New Roman" panose="02020603050405020304" pitchFamily="18" charset="0"/>
                <a:cs typeface="Times New Roman" panose="02020603050405020304" pitchFamily="18" charset="0"/>
              </a:rPr>
              <a:t>ступеня</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впорядкованості</a:t>
            </a:r>
            <a:r>
              <a:rPr lang="ru-RU" i="1" dirty="0">
                <a:latin typeface="Times New Roman" panose="02020603050405020304" pitchFamily="18" charset="0"/>
                <a:cs typeface="Times New Roman" panose="02020603050405020304" pitchFamily="18" charset="0"/>
              </a:rPr>
              <a:t> в </a:t>
            </a:r>
            <a:r>
              <a:rPr lang="ru-RU" i="1" dirty="0" err="1">
                <a:latin typeface="Times New Roman" panose="02020603050405020304" pitchFamily="18" charset="0"/>
                <a:cs typeface="Times New Roman" panose="02020603050405020304" pitchFamily="18" charset="0"/>
              </a:rPr>
              <a:t>певній</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сфері</a:t>
            </a:r>
            <a:r>
              <a:rPr lang="ru-RU" i="1" dirty="0">
                <a:latin typeface="Times New Roman" panose="02020603050405020304" pitchFamily="18" charset="0"/>
                <a:cs typeface="Times New Roman" panose="02020603050405020304" pitchFamily="18" charset="0"/>
              </a:rPr>
              <a:t>.</a:t>
            </a:r>
          </a:p>
          <a:p>
            <a:pPr marL="0" indent="0" algn="just">
              <a:lnSpc>
                <a:spcPct val="100000"/>
              </a:lnSpc>
              <a:buNone/>
            </a:pPr>
            <a:r>
              <a:rPr lang="ru-RU" i="1" dirty="0">
                <a:latin typeface="Times New Roman" panose="02020603050405020304" pitchFamily="18" charset="0"/>
                <a:cs typeface="Times New Roman" panose="02020603050405020304" pitchFamily="18" charset="0"/>
              </a:rPr>
              <a:t>Стандарт </a:t>
            </a:r>
            <a:r>
              <a:rPr lang="ru-RU" i="1" dirty="0" err="1">
                <a:latin typeface="Times New Roman" panose="02020603050405020304" pitchFamily="18" charset="0"/>
                <a:cs typeface="Times New Roman" panose="02020603050405020304" pitchFamily="18" charset="0"/>
              </a:rPr>
              <a:t>може</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також</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містити</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вимоги</a:t>
            </a:r>
            <a:r>
              <a:rPr lang="ru-RU" i="1" dirty="0">
                <a:latin typeface="Times New Roman" panose="02020603050405020304" pitchFamily="18" charset="0"/>
                <a:cs typeface="Times New Roman" panose="02020603050405020304" pitchFamily="18" charset="0"/>
              </a:rPr>
              <a:t> до </a:t>
            </a:r>
            <a:r>
              <a:rPr lang="ru-RU" i="1" dirty="0" err="1">
                <a:latin typeface="Times New Roman" panose="02020603050405020304" pitchFamily="18" charset="0"/>
                <a:cs typeface="Times New Roman" panose="02020603050405020304" pitchFamily="18" charset="0"/>
              </a:rPr>
              <a:t>термінології</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позначок</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пакування</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маркування</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чи</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етикетування</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які</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застосовуються</a:t>
            </a:r>
            <a:r>
              <a:rPr lang="ru-RU" i="1" dirty="0">
                <a:latin typeface="Times New Roman" panose="02020603050405020304" pitchFamily="18" charset="0"/>
                <a:cs typeface="Times New Roman" panose="02020603050405020304" pitchFamily="18" charset="0"/>
              </a:rPr>
              <a:t> до </a:t>
            </a:r>
            <a:r>
              <a:rPr lang="ru-RU" i="1" dirty="0" err="1">
                <a:latin typeface="Times New Roman" panose="02020603050405020304" pitchFamily="18" charset="0"/>
                <a:cs typeface="Times New Roman" panose="02020603050405020304" pitchFamily="18" charset="0"/>
              </a:rPr>
              <a:t>певної</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продукції</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процесу</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чи</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послуги</a:t>
            </a:r>
            <a:r>
              <a:rPr lang="ru-RU" i="1" dirty="0">
                <a:latin typeface="Times New Roman" panose="02020603050405020304" pitchFamily="18" charset="0"/>
                <a:cs typeface="Times New Roman" panose="02020603050405020304" pitchFamily="18" charset="0"/>
              </a:rPr>
              <a:t>.</a:t>
            </a:r>
            <a:endParaRPr lang="uk-UA"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2783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512619"/>
            <a:ext cx="9261764" cy="1039090"/>
          </a:xfrm>
        </p:spPr>
        <p:txBody>
          <a:bodyPr>
            <a:normAutofit fontScale="90000"/>
          </a:bodyPr>
          <a:lstStyle/>
          <a:p>
            <a:r>
              <a:rPr lang="uk-UA" i="1" dirty="0">
                <a:solidFill>
                  <a:prstClr val="black"/>
                </a:solidFill>
                <a:latin typeface="Times New Roman" panose="02020603050405020304" pitchFamily="18" charset="0"/>
                <a:cs typeface="Times New Roman" panose="02020603050405020304" pitchFamily="18" charset="0"/>
              </a:rPr>
              <a:t>1.Структура стандарту</a:t>
            </a:r>
            <a:br>
              <a:rPr lang="uk-UA" i="1" dirty="0">
                <a:solidFill>
                  <a:prstClr val="black"/>
                </a:solidFill>
                <a:latin typeface="Times New Roman" panose="02020603050405020304" pitchFamily="18" charset="0"/>
                <a:cs typeface="Times New Roman" panose="02020603050405020304" pitchFamily="18" charset="0"/>
              </a:rPr>
            </a:br>
            <a:endParaRPr lang="uk-UA" dirty="0"/>
          </a:p>
        </p:txBody>
      </p:sp>
      <p:sp>
        <p:nvSpPr>
          <p:cNvPr id="3" name="Объект 2"/>
          <p:cNvSpPr>
            <a:spLocks noGrp="1"/>
          </p:cNvSpPr>
          <p:nvPr>
            <p:ph idx="1"/>
          </p:nvPr>
        </p:nvSpPr>
        <p:spPr>
          <a:xfrm>
            <a:off x="838200" y="1648691"/>
            <a:ext cx="10153508" cy="3650673"/>
          </a:xfrm>
        </p:spPr>
        <p:txBody>
          <a:bodyPr/>
          <a:lstStyle/>
          <a:p>
            <a:pPr marL="0" indent="0" algn="just">
              <a:buNone/>
            </a:pPr>
            <a:r>
              <a:rPr lang="uk-UA" b="1" i="1" dirty="0">
                <a:latin typeface="Times New Roman" panose="02020603050405020304" pitchFamily="18" charset="0"/>
                <a:cs typeface="Times New Roman" panose="02020603050405020304" pitchFamily="18" charset="0"/>
              </a:rPr>
              <a:t>Типові структурні елементи стандарту:</a:t>
            </a:r>
          </a:p>
          <a:p>
            <a:pPr marL="0" indent="0" algn="just">
              <a:buNone/>
            </a:pPr>
            <a:r>
              <a:rPr lang="en-US" b="1" i="1" dirty="0">
                <a:latin typeface="Times New Roman" panose="02020603050405020304" pitchFamily="18" charset="0"/>
                <a:cs typeface="Times New Roman" panose="02020603050405020304" pitchFamily="18" charset="0"/>
              </a:rPr>
              <a:t>a)</a:t>
            </a:r>
            <a:r>
              <a:rPr lang="uk-UA" b="1" i="1" dirty="0">
                <a:latin typeface="Times New Roman" panose="02020603050405020304" pitchFamily="18" charset="0"/>
                <a:cs typeface="Times New Roman" panose="02020603050405020304" pitchFamily="18" charset="0"/>
              </a:rPr>
              <a:t>Передні структурні елементи:</a:t>
            </a:r>
            <a:r>
              <a:rPr lang="uk-UA" i="1" dirty="0">
                <a:latin typeface="Times New Roman" panose="02020603050405020304" pitchFamily="18" charset="0"/>
                <a:cs typeface="Times New Roman" panose="02020603050405020304" pitchFamily="18" charset="0"/>
              </a:rPr>
              <a:t> «Титульний аркуш», «Передмова», «Зміст», «Вступ»,</a:t>
            </a:r>
          </a:p>
          <a:p>
            <a:pPr marL="0" indent="0" algn="just">
              <a:buNone/>
            </a:pPr>
            <a:r>
              <a:rPr lang="uk-UA" b="1" i="1" dirty="0">
                <a:latin typeface="Times New Roman" panose="02020603050405020304" pitchFamily="18" charset="0"/>
                <a:cs typeface="Times New Roman" panose="02020603050405020304" pitchFamily="18" charset="0"/>
              </a:rPr>
              <a:t>б)Структурні елементи основної частини: </a:t>
            </a:r>
            <a:r>
              <a:rPr lang="uk-UA" i="1" dirty="0">
                <a:latin typeface="Times New Roman" panose="02020603050405020304" pitchFamily="18" charset="0"/>
                <a:cs typeface="Times New Roman" panose="02020603050405020304" pitchFamily="18" charset="0"/>
              </a:rPr>
              <a:t>«Назва», «Сфера застосування», «Нормативні посилання», «Терміни та визначення понять», «Познаки та скорочення», «Вимоги/положення щодо об</a:t>
            </a:r>
            <a:r>
              <a:rPr lang="en-US" i="1" dirty="0">
                <a:latin typeface="Times New Roman" panose="02020603050405020304" pitchFamily="18" charset="0"/>
                <a:cs typeface="Times New Roman" panose="02020603050405020304" pitchFamily="18" charset="0"/>
              </a:rPr>
              <a:t>’</a:t>
            </a:r>
            <a:r>
              <a:rPr lang="uk-UA" i="1" dirty="0" err="1">
                <a:latin typeface="Times New Roman" panose="02020603050405020304" pitchFamily="18" charset="0"/>
                <a:cs typeface="Times New Roman" panose="02020603050405020304" pitchFamily="18" charset="0"/>
              </a:rPr>
              <a:t>єкта</a:t>
            </a:r>
            <a:r>
              <a:rPr lang="uk-UA" i="1" dirty="0">
                <a:latin typeface="Times New Roman" panose="02020603050405020304" pitchFamily="18" charset="0"/>
                <a:cs typeface="Times New Roman" panose="02020603050405020304" pitchFamily="18" charset="0"/>
              </a:rPr>
              <a:t> стандартизації», «Додатки», «Бібліографічні дані».</a:t>
            </a:r>
          </a:p>
        </p:txBody>
      </p:sp>
    </p:spTree>
    <p:extLst>
      <p:ext uri="{BB962C8B-B14F-4D97-AF65-F5344CB8AC3E}">
        <p14:creationId xmlns:p14="http://schemas.microsoft.com/office/powerpoint/2010/main" val="3945974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443346" y="1608963"/>
            <a:ext cx="5720647" cy="2545227"/>
          </a:xfrm>
          <a:prstGeom prst="rect">
            <a:avLst/>
          </a:prstGeom>
        </p:spPr>
      </p:pic>
      <p:pic>
        <p:nvPicPr>
          <p:cNvPr id="7" name="Рисунок 6"/>
          <p:cNvPicPr>
            <a:picLocks noChangeAspect="1"/>
          </p:cNvPicPr>
          <p:nvPr/>
        </p:nvPicPr>
        <p:blipFill>
          <a:blip r:embed="rId3"/>
          <a:stretch>
            <a:fillRect/>
          </a:stretch>
        </p:blipFill>
        <p:spPr>
          <a:xfrm>
            <a:off x="872836" y="4432299"/>
            <a:ext cx="5720647" cy="2251260"/>
          </a:xfrm>
          <a:prstGeom prst="rect">
            <a:avLst/>
          </a:prstGeom>
        </p:spPr>
      </p:pic>
      <p:pic>
        <p:nvPicPr>
          <p:cNvPr id="9" name="Рисунок 8"/>
          <p:cNvPicPr>
            <a:picLocks noChangeAspect="1"/>
          </p:cNvPicPr>
          <p:nvPr/>
        </p:nvPicPr>
        <p:blipFill>
          <a:blip r:embed="rId4"/>
          <a:stretch>
            <a:fillRect/>
          </a:stretch>
        </p:blipFill>
        <p:spPr>
          <a:xfrm>
            <a:off x="6344443" y="1465326"/>
            <a:ext cx="5566050" cy="2545227"/>
          </a:xfrm>
          <a:prstGeom prst="rect">
            <a:avLst/>
          </a:prstGeom>
        </p:spPr>
      </p:pic>
      <p:pic>
        <p:nvPicPr>
          <p:cNvPr id="10" name="Рисунок 9"/>
          <p:cNvPicPr>
            <a:picLocks noChangeAspect="1"/>
          </p:cNvPicPr>
          <p:nvPr/>
        </p:nvPicPr>
        <p:blipFill>
          <a:blip r:embed="rId5"/>
          <a:stretch>
            <a:fillRect/>
          </a:stretch>
        </p:blipFill>
        <p:spPr>
          <a:xfrm>
            <a:off x="6344443" y="4352425"/>
            <a:ext cx="5746807" cy="2251260"/>
          </a:xfrm>
          <a:prstGeom prst="rect">
            <a:avLst/>
          </a:prstGeom>
        </p:spPr>
      </p:pic>
      <p:sp>
        <p:nvSpPr>
          <p:cNvPr id="11" name="Облако 10"/>
          <p:cNvSpPr/>
          <p:nvPr/>
        </p:nvSpPr>
        <p:spPr>
          <a:xfrm>
            <a:off x="227958" y="240149"/>
            <a:ext cx="3526623" cy="1090705"/>
          </a:xfrm>
          <a:prstGeom prst="cloud">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«Титульний аркуш»</a:t>
            </a:r>
          </a:p>
        </p:txBody>
      </p:sp>
    </p:spTree>
    <p:extLst>
      <p:ext uri="{BB962C8B-B14F-4D97-AF65-F5344CB8AC3E}">
        <p14:creationId xmlns:p14="http://schemas.microsoft.com/office/powerpoint/2010/main" val="985758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lvl="0" indent="0">
              <a:spcAft>
                <a:spcPts val="0"/>
              </a:spcAft>
              <a:buNone/>
              <a:tabLst>
                <a:tab pos="304800" algn="l"/>
              </a:tabLst>
            </a:pPr>
            <a:r>
              <a:rPr lang="uk-UA" i="1" u="sng" dirty="0">
                <a:latin typeface="Times New Roman" panose="02020603050405020304" pitchFamily="18" charset="0"/>
                <a:cs typeface="Times New Roman" panose="02020603050405020304" pitchFamily="18" charset="0"/>
              </a:rPr>
              <a:t>У «Передмові» подають загальні відомості про стандарт:</a:t>
            </a:r>
          </a:p>
          <a:p>
            <a:pPr marL="0" lvl="0" indent="0">
              <a:spcAft>
                <a:spcPts val="0"/>
              </a:spcAft>
              <a:buNone/>
              <a:tabLst>
                <a:tab pos="304800" algn="l"/>
              </a:tabLst>
            </a:pPr>
            <a:r>
              <a:rPr lang="uk-UA" i="1" dirty="0">
                <a:latin typeface="Times New Roman" panose="02020603050405020304" pitchFamily="18" charset="0"/>
                <a:cs typeface="Times New Roman" panose="02020603050405020304" pitchFamily="18" charset="0"/>
              </a:rPr>
              <a:t>а)Назву та номер технічного комітету стандартизації або інформацію про робочу групу, яка розробила стандарт; </a:t>
            </a:r>
          </a:p>
          <a:p>
            <a:pPr marL="0" lvl="0" indent="0">
              <a:spcAft>
                <a:spcPts val="0"/>
              </a:spcAft>
              <a:buNone/>
              <a:tabLst>
                <a:tab pos="304800" algn="l"/>
              </a:tabLst>
            </a:pPr>
            <a:r>
              <a:rPr lang="uk-UA" i="1" dirty="0">
                <a:latin typeface="Times New Roman" panose="02020603050405020304" pitchFamily="18" charset="0"/>
                <a:cs typeface="Times New Roman" panose="02020603050405020304" pitchFamily="18" charset="0"/>
              </a:rPr>
              <a:t>б)</a:t>
            </a:r>
            <a:r>
              <a:rPr lang="uk-UA" i="1" dirty="0">
                <a:latin typeface="Times New Roman" panose="02020603050405020304" pitchFamily="18" charset="0"/>
                <a:ea typeface="Times New Roman" panose="02020603050405020304" pitchFamily="18" charset="0"/>
                <a:cs typeface="Times New Roman" panose="02020603050405020304" pitchFamily="18" charset="0"/>
              </a:rPr>
              <a:t> відомості про прийняття стандарту та надання чинності; </a:t>
            </a:r>
          </a:p>
          <a:p>
            <a:pPr marL="0" lvl="0" indent="0">
              <a:spcAft>
                <a:spcPts val="0"/>
              </a:spcAft>
              <a:buNone/>
              <a:tabLst>
                <a:tab pos="304800" algn="l"/>
              </a:tabLst>
            </a:pPr>
            <a:r>
              <a:rPr lang="uk-UA" i="1" dirty="0">
                <a:latin typeface="Times New Roman" panose="02020603050405020304" pitchFamily="18" charset="0"/>
                <a:ea typeface="Times New Roman" panose="02020603050405020304" pitchFamily="18" charset="0"/>
                <a:cs typeface="Times New Roman" panose="02020603050405020304" pitchFamily="18" charset="0"/>
              </a:rPr>
              <a:t>в) відомості щодо відповідності вимогам національної стандартизації; </a:t>
            </a:r>
          </a:p>
          <a:p>
            <a:pPr marL="0" lvl="0" indent="0">
              <a:spcAft>
                <a:spcPts val="0"/>
              </a:spcAft>
              <a:buNone/>
              <a:tabLst>
                <a:tab pos="304800" algn="l"/>
              </a:tabLst>
            </a:pPr>
            <a:r>
              <a:rPr lang="uk-UA" i="1" dirty="0">
                <a:latin typeface="Times New Roman" panose="02020603050405020304" pitchFamily="18" charset="0"/>
                <a:ea typeface="Times New Roman" panose="02020603050405020304" pitchFamily="18" charset="0"/>
                <a:cs typeface="Times New Roman" panose="02020603050405020304" pitchFamily="18" charset="0"/>
              </a:rPr>
              <a:t>г)відомості про введення стандарту; </a:t>
            </a:r>
          </a:p>
          <a:p>
            <a:pPr marL="0" lvl="0" indent="0">
              <a:spcAft>
                <a:spcPts val="0"/>
              </a:spcAft>
              <a:buNone/>
              <a:tabLst>
                <a:tab pos="304800" algn="l"/>
              </a:tabLst>
            </a:pPr>
            <a:r>
              <a:rPr lang="uk-UA" i="1" dirty="0">
                <a:latin typeface="Times New Roman" panose="02020603050405020304" pitchFamily="18" charset="0"/>
                <a:ea typeface="Times New Roman" panose="02020603050405020304" pitchFamily="18" charset="0"/>
                <a:cs typeface="Times New Roman" panose="02020603050405020304" pitchFamily="18" charset="0"/>
              </a:rPr>
              <a:t>д)відомості щодо права власності на стандарт.</a:t>
            </a:r>
            <a:endParaRPr lang="uk-UA" i="1" dirty="0">
              <a:latin typeface="Times New Roman" panose="02020603050405020304" pitchFamily="18" charset="0"/>
              <a:ea typeface="Calibri" panose="020F0502020204030204" pitchFamily="34" charset="0"/>
              <a:cs typeface="Times New Roman" panose="02020603050405020304" pitchFamily="18" charset="0"/>
            </a:endParaRPr>
          </a:p>
          <a:p>
            <a:endParaRPr lang="uk-UA" i="1" dirty="0">
              <a:latin typeface="Times New Roman" panose="02020603050405020304" pitchFamily="18" charset="0"/>
              <a:cs typeface="Times New Roman" panose="02020603050405020304" pitchFamily="18" charset="0"/>
            </a:endParaRPr>
          </a:p>
        </p:txBody>
      </p:sp>
      <p:sp>
        <p:nvSpPr>
          <p:cNvPr id="4" name="Облако 3"/>
          <p:cNvSpPr/>
          <p:nvPr/>
        </p:nvSpPr>
        <p:spPr>
          <a:xfrm>
            <a:off x="227958" y="240149"/>
            <a:ext cx="3526623" cy="1090705"/>
          </a:xfrm>
          <a:prstGeom prst="cloud">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«Передмова»</a:t>
            </a:r>
          </a:p>
        </p:txBody>
      </p:sp>
    </p:spTree>
    <p:extLst>
      <p:ext uri="{BB962C8B-B14F-4D97-AF65-F5344CB8AC3E}">
        <p14:creationId xmlns:p14="http://schemas.microsoft.com/office/powerpoint/2010/main" val="2817437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36418" y="1714789"/>
            <a:ext cx="4953000" cy="4351338"/>
          </a:xfrm>
        </p:spPr>
        <p:txBody>
          <a:bodyPr>
            <a:normAutofit fontScale="92500" lnSpcReduction="20000"/>
          </a:bodyPr>
          <a:lstStyle/>
          <a:p>
            <a:pPr marL="0" indent="0" algn="just">
              <a:lnSpc>
                <a:spcPct val="97000"/>
              </a:lnSpc>
              <a:spcAft>
                <a:spcPts val="0"/>
              </a:spcAft>
              <a:buNone/>
            </a:pPr>
            <a:r>
              <a:rPr lang="uk-UA" sz="2000" i="1" dirty="0">
                <a:latin typeface="Times New Roman" panose="02020603050405020304" pitchFamily="18" charset="0"/>
                <a:ea typeface="Times New Roman" panose="02020603050405020304" pitchFamily="18" charset="0"/>
                <a:cs typeface="Times New Roman" panose="02020603050405020304" pitchFamily="18" charset="0"/>
              </a:rPr>
              <a:t>Структурний елемент «Зміст» розташовують після «Передмови», починаючи з нової сторінки. Залежно від обсягу та вмісту конкретного стандарту «Зміст» може містити відомості про структурні елементи такого рівня підпорядкованості:</a:t>
            </a:r>
            <a:endParaRPr lang="uk-UA" sz="2000" i="1"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spcAft>
                <a:spcPts val="0"/>
              </a:spcAft>
              <a:buNone/>
            </a:pPr>
            <a:r>
              <a:rPr lang="uk-UA" sz="2000" i="1" dirty="0">
                <a:latin typeface="Times New Roman" panose="02020603050405020304" pitchFamily="18" charset="0"/>
                <a:ea typeface="Times New Roman" panose="02020603050405020304" pitchFamily="18" charset="0"/>
                <a:cs typeface="Times New Roman" panose="02020603050405020304" pitchFamily="18" charset="0"/>
              </a:rPr>
              <a:t>— розділи;</a:t>
            </a:r>
            <a:endParaRPr lang="uk-UA" sz="2000" i="1"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spcAft>
                <a:spcPts val="0"/>
              </a:spcAft>
              <a:buNone/>
            </a:pPr>
            <a:r>
              <a:rPr lang="uk-UA" sz="2000" i="1" dirty="0">
                <a:latin typeface="Times New Roman" panose="02020603050405020304" pitchFamily="18" charset="0"/>
                <a:ea typeface="Times New Roman" panose="02020603050405020304" pitchFamily="18" charset="0"/>
                <a:cs typeface="Times New Roman" panose="02020603050405020304" pitchFamily="18" charset="0"/>
              </a:rPr>
              <a:t>— підрозділи;</a:t>
            </a:r>
            <a:endParaRPr lang="uk-UA" sz="2000" i="1"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spcAft>
                <a:spcPts val="0"/>
              </a:spcAft>
              <a:buNone/>
            </a:pPr>
            <a:r>
              <a:rPr lang="uk-UA" sz="2000" i="1" dirty="0">
                <a:latin typeface="Times New Roman" panose="02020603050405020304" pitchFamily="18" charset="0"/>
                <a:ea typeface="Times New Roman" panose="02020603050405020304" pitchFamily="18" charset="0"/>
                <a:cs typeface="Times New Roman" panose="02020603050405020304" pitchFamily="18" charset="0"/>
              </a:rPr>
              <a:t>— структурні елементи нижчого рівня підпорядкованості, що мають заголовки;</a:t>
            </a:r>
            <a:endParaRPr lang="uk-UA" sz="2000" i="1"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spcAft>
                <a:spcPts val="0"/>
              </a:spcAft>
              <a:buNone/>
            </a:pPr>
            <a:r>
              <a:rPr lang="uk-UA" sz="2000" i="1" dirty="0">
                <a:latin typeface="Times New Roman" panose="02020603050405020304" pitchFamily="18" charset="0"/>
                <a:ea typeface="Times New Roman" panose="02020603050405020304" pitchFamily="18" charset="0"/>
                <a:cs typeface="Times New Roman" panose="02020603050405020304" pitchFamily="18" charset="0"/>
              </a:rPr>
              <a:t>— додатки.</a:t>
            </a:r>
            <a:endParaRPr lang="uk-UA" sz="2000" i="1"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ts val="5"/>
              </a:lnSpc>
              <a:spcAft>
                <a:spcPts val="0"/>
              </a:spcAft>
              <a:buNone/>
            </a:pPr>
            <a:r>
              <a:rPr lang="uk-UA" sz="2000" i="1" dirty="0">
                <a:latin typeface="Times New Roman" panose="02020603050405020304" pitchFamily="18" charset="0"/>
                <a:ea typeface="Times New Roman" panose="02020603050405020304" pitchFamily="18" charset="0"/>
                <a:cs typeface="Times New Roman" panose="02020603050405020304" pitchFamily="18" charset="0"/>
              </a:rPr>
              <a:t> </a:t>
            </a:r>
            <a:endParaRPr lang="uk-UA" sz="2000" i="1"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spcAft>
                <a:spcPts val="0"/>
              </a:spcAft>
              <a:buNone/>
            </a:pPr>
            <a:r>
              <a:rPr lang="uk-UA" sz="2000" i="1" dirty="0">
                <a:latin typeface="Times New Roman" panose="02020603050405020304" pitchFamily="18" charset="0"/>
                <a:ea typeface="Times New Roman" panose="02020603050405020304" pitchFamily="18" charset="0"/>
                <a:cs typeface="Times New Roman" panose="02020603050405020304" pitchFamily="18" charset="0"/>
              </a:rPr>
              <a:t>За потреби до «Змісту» можна вносити відомості про наявні у стандарті таблиці та рисунки.</a:t>
            </a:r>
            <a:endParaRPr lang="uk-UA" sz="2000" i="1" dirty="0">
              <a:latin typeface="Times New Roman" panose="02020603050405020304" pitchFamily="18" charset="0"/>
              <a:ea typeface="Calibri" panose="020F0502020204030204" pitchFamily="34" charset="0"/>
              <a:cs typeface="Times New Roman" panose="02020603050405020304" pitchFamily="18" charset="0"/>
            </a:endParaRPr>
          </a:p>
          <a:p>
            <a:pPr algn="just"/>
            <a:endParaRPr lang="uk-UA" i="1" dirty="0">
              <a:latin typeface="Times New Roman" panose="02020603050405020304" pitchFamily="18" charset="0"/>
              <a:cs typeface="Times New Roman" panose="02020603050405020304" pitchFamily="18" charset="0"/>
            </a:endParaRPr>
          </a:p>
        </p:txBody>
      </p:sp>
      <p:sp>
        <p:nvSpPr>
          <p:cNvPr id="4" name="Облако 3"/>
          <p:cNvSpPr/>
          <p:nvPr/>
        </p:nvSpPr>
        <p:spPr>
          <a:xfrm>
            <a:off x="227958" y="240149"/>
            <a:ext cx="3526623" cy="1090705"/>
          </a:xfrm>
          <a:prstGeom prst="cloud">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«Зміст»</a:t>
            </a:r>
          </a:p>
        </p:txBody>
      </p:sp>
      <p:sp>
        <p:nvSpPr>
          <p:cNvPr id="6" name="Облако 5"/>
          <p:cNvSpPr/>
          <p:nvPr/>
        </p:nvSpPr>
        <p:spPr>
          <a:xfrm>
            <a:off x="6905849" y="240148"/>
            <a:ext cx="3526623" cy="1090705"/>
          </a:xfrm>
          <a:prstGeom prst="cloud">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«Вступ»</a:t>
            </a:r>
          </a:p>
        </p:txBody>
      </p:sp>
      <p:sp>
        <p:nvSpPr>
          <p:cNvPr id="7" name="Объект 2"/>
          <p:cNvSpPr txBox="1">
            <a:spLocks/>
          </p:cNvSpPr>
          <p:nvPr/>
        </p:nvSpPr>
        <p:spPr>
          <a:xfrm>
            <a:off x="6240830" y="1714789"/>
            <a:ext cx="5341569" cy="4351338"/>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482600" indent="0" algn="just">
              <a:lnSpc>
                <a:spcPct val="97000"/>
              </a:lnSpc>
              <a:buFont typeface="Arial" panose="020B0604020202020204" pitchFamily="34" charset="0"/>
              <a:buNone/>
            </a:pPr>
            <a:r>
              <a:rPr lang="uk-UA" sz="2600" i="1">
                <a:latin typeface="Times New Roman" panose="02020603050405020304" pitchFamily="18" charset="0"/>
                <a:ea typeface="Times New Roman" panose="02020603050405020304" pitchFamily="18" charset="0"/>
                <a:cs typeface="Times New Roman" panose="02020603050405020304" pitchFamily="18" charset="0"/>
              </a:rPr>
              <a:t>Структурний елемент «Вступ» (за наявності) розташовують після «Змісту», починаючи з нової сторінки.</a:t>
            </a:r>
            <a:endParaRPr lang="uk-UA" sz="2600" i="1">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ts val="5"/>
              </a:lnSpc>
              <a:buFont typeface="Arial" panose="020B0604020202020204" pitchFamily="34" charset="0"/>
              <a:buNone/>
            </a:pPr>
            <a:r>
              <a:rPr lang="uk-UA" sz="2600" i="1">
                <a:latin typeface="Times New Roman" panose="02020603050405020304" pitchFamily="18" charset="0"/>
                <a:ea typeface="Times New Roman" panose="02020603050405020304" pitchFamily="18" charset="0"/>
                <a:cs typeface="Times New Roman" panose="02020603050405020304" pitchFamily="18" charset="0"/>
              </a:rPr>
              <a:t> </a:t>
            </a:r>
            <a:endParaRPr lang="uk-UA" sz="2600" i="1">
              <a:latin typeface="Times New Roman" panose="02020603050405020304" pitchFamily="18" charset="0"/>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r>
              <a:rPr lang="uk-UA" sz="2600" i="1">
                <a:latin typeface="Times New Roman" panose="02020603050405020304" pitchFamily="18" charset="0"/>
                <a:ea typeface="Times New Roman" panose="02020603050405020304" pitchFamily="18" charset="0"/>
                <a:cs typeface="Times New Roman" panose="02020603050405020304" pitchFamily="18" charset="0"/>
              </a:rPr>
              <a:t>У «Вступі» не викладають вимоги до об'єкта стандартизації.</a:t>
            </a:r>
            <a:endParaRPr lang="uk-UA" sz="2600" i="1">
              <a:latin typeface="Times New Roman" panose="02020603050405020304" pitchFamily="18" charset="0"/>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r>
              <a:rPr lang="uk-UA" sz="2600" i="1">
                <a:latin typeface="Times New Roman" panose="02020603050405020304" pitchFamily="18" charset="0"/>
                <a:ea typeface="Times New Roman" panose="02020603050405020304" pitchFamily="18" charset="0"/>
                <a:cs typeface="Times New Roman" panose="02020603050405020304" pitchFamily="18" charset="0"/>
              </a:rPr>
              <a:t> «Вступ» може містити лише відомості про стандарт, які викладають у довільній формі:</a:t>
            </a:r>
            <a:endParaRPr lang="uk-UA" sz="2600" i="1">
              <a:latin typeface="Times New Roman" panose="02020603050405020304" pitchFamily="18" charset="0"/>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r>
              <a:rPr lang="uk-UA" sz="2600" i="1">
                <a:latin typeface="Times New Roman" panose="02020603050405020304" pitchFamily="18" charset="0"/>
                <a:ea typeface="Times New Roman" panose="02020603050405020304" pitchFamily="18" charset="0"/>
                <a:cs typeface="Times New Roman" panose="02020603050405020304" pitchFamily="18" charset="0"/>
              </a:rPr>
              <a:t>— обґрунтування потреби розробити стандарт;</a:t>
            </a:r>
            <a:endParaRPr lang="uk-UA" sz="2600" i="1">
              <a:latin typeface="Times New Roman" panose="02020603050405020304" pitchFamily="18" charset="0"/>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r>
              <a:rPr lang="uk-UA" sz="2600" i="1">
                <a:latin typeface="Times New Roman" panose="02020603050405020304" pitchFamily="18" charset="0"/>
                <a:ea typeface="Times New Roman" panose="02020603050405020304" pitchFamily="18" charset="0"/>
                <a:cs typeface="Times New Roman" panose="02020603050405020304" pitchFamily="18" charset="0"/>
              </a:rPr>
              <a:t>— загальну характеристику структури стандарту, перелік частин, додатків, їхній статус;</a:t>
            </a:r>
            <a:endParaRPr lang="uk-UA" sz="2600" i="1">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ts val="55"/>
              </a:lnSpc>
              <a:buFont typeface="Arial" panose="020B0604020202020204" pitchFamily="34" charset="0"/>
              <a:buNone/>
            </a:pPr>
            <a:r>
              <a:rPr lang="uk-UA" sz="2600" i="1">
                <a:latin typeface="Times New Roman" panose="02020603050405020304" pitchFamily="18" charset="0"/>
                <a:ea typeface="Times New Roman" panose="02020603050405020304" pitchFamily="18" charset="0"/>
                <a:cs typeface="Times New Roman" panose="02020603050405020304" pitchFamily="18" charset="0"/>
              </a:rPr>
              <a:t> </a:t>
            </a:r>
            <a:endParaRPr lang="uk-UA" sz="2600" i="1">
              <a:latin typeface="Times New Roman" panose="02020603050405020304" pitchFamily="18" charset="0"/>
              <a:ea typeface="Calibri" panose="020F0502020204030204" pitchFamily="34" charset="0"/>
              <a:cs typeface="Times New Roman" panose="02020603050405020304" pitchFamily="18" charset="0"/>
            </a:endParaRPr>
          </a:p>
          <a:p>
            <a:pPr marL="0" marR="622300" indent="0" algn="just">
              <a:lnSpc>
                <a:spcPct val="97000"/>
              </a:lnSpc>
              <a:buFont typeface="Arial" panose="020B0604020202020204" pitchFamily="34" charset="0"/>
              <a:buNone/>
            </a:pPr>
            <a:r>
              <a:rPr lang="uk-UA" sz="2600" i="1">
                <a:latin typeface="Times New Roman" panose="02020603050405020304" pitchFamily="18" charset="0"/>
                <a:ea typeface="Times New Roman" panose="02020603050405020304" pitchFamily="18" charset="0"/>
                <a:cs typeface="Times New Roman" panose="02020603050405020304" pitchFamily="18" charset="0"/>
              </a:rPr>
              <a:t>— характеристику взаємопов'язаних нормативних документів, на які є посилання, і ступінь їхньої відповідності.</a:t>
            </a:r>
            <a:endParaRPr lang="uk-UA" sz="2600" i="1">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ts val="5"/>
              </a:lnSpc>
              <a:buFont typeface="Arial" panose="020B0604020202020204" pitchFamily="34" charset="0"/>
              <a:buNone/>
            </a:pPr>
            <a:r>
              <a:rPr lang="uk-UA" sz="2600" i="1">
                <a:latin typeface="Times New Roman" panose="02020603050405020304" pitchFamily="18" charset="0"/>
                <a:ea typeface="Times New Roman" panose="02020603050405020304" pitchFamily="18" charset="0"/>
                <a:cs typeface="Times New Roman" panose="02020603050405020304" pitchFamily="18" charset="0"/>
              </a:rPr>
              <a:t> </a:t>
            </a:r>
            <a:endParaRPr lang="uk-UA" sz="2600" i="1">
              <a:latin typeface="Times New Roman" panose="02020603050405020304" pitchFamily="18" charset="0"/>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r>
              <a:rPr lang="uk-UA" sz="2600" i="1">
                <a:latin typeface="Times New Roman" panose="02020603050405020304" pitchFamily="18" charset="0"/>
                <a:ea typeface="Times New Roman" panose="02020603050405020304" pitchFamily="18" charset="0"/>
                <a:cs typeface="Times New Roman" panose="02020603050405020304" pitchFamily="18" charset="0"/>
              </a:rPr>
              <a:t>За потреби у «Вступі» можна подати іншу довідкову інформацію про стандарт.</a:t>
            </a:r>
            <a:endParaRPr lang="uk-UA" sz="2600" i="1">
              <a:latin typeface="Times New Roman" panose="02020603050405020304" pitchFamily="18" charset="0"/>
              <a:ea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uk-UA" dirty="0"/>
          </a:p>
        </p:txBody>
      </p:sp>
    </p:spTree>
    <p:extLst>
      <p:ext uri="{BB962C8B-B14F-4D97-AF65-F5344CB8AC3E}">
        <p14:creationId xmlns:p14="http://schemas.microsoft.com/office/powerpoint/2010/main" val="509761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4345" y="1454726"/>
            <a:ext cx="10515600" cy="4971618"/>
          </a:xfrm>
        </p:spPr>
        <p:txBody>
          <a:bodyPr>
            <a:normAutofit fontScale="62500" lnSpcReduction="20000"/>
          </a:bodyPr>
          <a:lstStyle/>
          <a:p>
            <a:pPr marL="0" marR="254000" indent="0" algn="just">
              <a:lnSpc>
                <a:spcPct val="97000"/>
              </a:lnSpc>
              <a:spcAft>
                <a:spcPts val="0"/>
              </a:spcAft>
              <a:buNone/>
            </a:pPr>
            <a:r>
              <a:rPr lang="uk-UA" i="1" dirty="0">
                <a:latin typeface="Times New Roman" panose="02020603050405020304" pitchFamily="18" charset="0"/>
                <a:ea typeface="Times New Roman" panose="02020603050405020304" pitchFamily="18" charset="0"/>
                <a:cs typeface="Times New Roman" panose="02020603050405020304" pitchFamily="18" charset="0"/>
              </a:rPr>
              <a:t>Назву стандарту як структурний елемент розміщують на новій сторінці, яку нумерують арабською цифрою «1».</a:t>
            </a:r>
          </a:p>
          <a:p>
            <a:pPr marL="0" marR="254000" indent="0" algn="just">
              <a:lnSpc>
                <a:spcPct val="97000"/>
              </a:lnSpc>
              <a:spcAft>
                <a:spcPts val="0"/>
              </a:spcAft>
              <a:buNone/>
            </a:pPr>
            <a:r>
              <a:rPr lang="uk-UA" i="1" dirty="0">
                <a:latin typeface="Times New Roman" panose="02020603050405020304" pitchFamily="18" charset="0"/>
                <a:ea typeface="Times New Roman" panose="02020603050405020304" pitchFamily="18" charset="0"/>
                <a:cs typeface="Times New Roman" panose="02020603050405020304" pitchFamily="18" charset="0"/>
              </a:rPr>
              <a:t>Назва стандарту має бути стисла і точно характеризувати об'єкт стандартизації, забезпечуючи правильну класифікацію стандарту в системі </a:t>
            </a:r>
            <a:r>
              <a:rPr lang="uk-UA" i="1" dirty="0" err="1">
                <a:latin typeface="Times New Roman" panose="02020603050405020304" pitchFamily="18" charset="0"/>
                <a:ea typeface="Times New Roman" panose="02020603050405020304" pitchFamily="18" charset="0"/>
                <a:cs typeface="Times New Roman" panose="02020603050405020304" pitchFamily="18" charset="0"/>
              </a:rPr>
              <a:t>класифікування</a:t>
            </a:r>
            <a:r>
              <a:rPr lang="uk-UA" i="1" dirty="0">
                <a:latin typeface="Times New Roman" panose="02020603050405020304" pitchFamily="18" charset="0"/>
                <a:ea typeface="Times New Roman" panose="02020603050405020304" pitchFamily="18" charset="0"/>
                <a:cs typeface="Times New Roman" panose="02020603050405020304" pitchFamily="18" charset="0"/>
              </a:rPr>
              <a:t> нормативних документів.</a:t>
            </a:r>
            <a:endParaRPr lang="uk-UA" i="1"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ts val="60"/>
              </a:lnSpc>
              <a:spcAft>
                <a:spcPts val="0"/>
              </a:spcAft>
              <a:buNone/>
            </a:pPr>
            <a:r>
              <a:rPr lang="uk-UA" i="1" dirty="0">
                <a:latin typeface="Times New Roman" panose="02020603050405020304" pitchFamily="18" charset="0"/>
                <a:ea typeface="Times New Roman" panose="02020603050405020304" pitchFamily="18" charset="0"/>
                <a:cs typeface="Times New Roman" panose="02020603050405020304" pitchFamily="18" charset="0"/>
              </a:rPr>
              <a:t> </a:t>
            </a:r>
            <a:endParaRPr lang="uk-UA" i="1" dirty="0">
              <a:latin typeface="Times New Roman" panose="02020603050405020304" pitchFamily="18" charset="0"/>
              <a:ea typeface="Calibri" panose="020F0502020204030204" pitchFamily="34" charset="0"/>
              <a:cs typeface="Times New Roman" panose="02020603050405020304" pitchFamily="18" charset="0"/>
            </a:endParaRPr>
          </a:p>
          <a:p>
            <a:pPr marL="0" marR="393700" indent="0" algn="just">
              <a:lnSpc>
                <a:spcPct val="97000"/>
              </a:lnSpc>
              <a:spcAft>
                <a:spcPts val="0"/>
              </a:spcAft>
              <a:buNone/>
            </a:pPr>
            <a:r>
              <a:rPr lang="uk-UA" i="1" dirty="0">
                <a:latin typeface="Times New Roman" panose="02020603050405020304" pitchFamily="18" charset="0"/>
                <a:ea typeface="Times New Roman" panose="02020603050405020304" pitchFamily="18" charset="0"/>
                <a:cs typeface="Times New Roman" panose="02020603050405020304" pitchFamily="18" charset="0"/>
              </a:rPr>
              <a:t>У назві стандарту не рекомендовано вживати будь-які скорочення та математичні знаки, якщо ці скорочення та знаки не належать до літерної познаки продукції. </a:t>
            </a:r>
            <a:endParaRPr lang="uk-UA" i="1" dirty="0">
              <a:latin typeface="Times New Roman" panose="02020603050405020304" pitchFamily="18" charset="0"/>
              <a:ea typeface="Calibri" panose="020F0502020204030204" pitchFamily="34" charset="0"/>
              <a:cs typeface="Times New Roman" panose="02020603050405020304" pitchFamily="18" charset="0"/>
            </a:endParaRPr>
          </a:p>
          <a:p>
            <a:pPr marL="0" marR="101600" indent="0" algn="just">
              <a:lnSpc>
                <a:spcPct val="98000"/>
              </a:lnSpc>
              <a:spcAft>
                <a:spcPts val="0"/>
              </a:spcAft>
              <a:buNone/>
            </a:pPr>
            <a:r>
              <a:rPr lang="uk-UA" i="1" dirty="0">
                <a:latin typeface="Times New Roman" panose="02020603050405020304" pitchFamily="18" charset="0"/>
                <a:ea typeface="Times New Roman" panose="02020603050405020304" pitchFamily="18" charset="0"/>
                <a:cs typeface="Times New Roman" panose="02020603050405020304" pitchFamily="18" charset="0"/>
              </a:rPr>
              <a:t> Назву складають з окремих складників, починаючи із загального і закінчуючи конкретним. Кожен складник повинен мати одне речення, зрідка — два речення. У назві можна використовувати не більше ніж три складники:</a:t>
            </a:r>
            <a:endParaRPr lang="uk-UA" i="1"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ts val="10"/>
              </a:lnSpc>
              <a:spcAft>
                <a:spcPts val="0"/>
              </a:spcAft>
              <a:buNone/>
            </a:pPr>
            <a:r>
              <a:rPr lang="uk-UA" i="1" dirty="0">
                <a:latin typeface="Times New Roman" panose="02020603050405020304" pitchFamily="18" charset="0"/>
                <a:ea typeface="Times New Roman" panose="02020603050405020304" pitchFamily="18" charset="0"/>
                <a:cs typeface="Times New Roman" panose="02020603050405020304" pitchFamily="18" charset="0"/>
              </a:rPr>
              <a:t> </a:t>
            </a:r>
            <a:endParaRPr lang="uk-UA" i="1"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spcAft>
                <a:spcPts val="0"/>
              </a:spcAft>
              <a:buNone/>
            </a:pPr>
            <a:r>
              <a:rPr lang="uk-UA" i="1" dirty="0">
                <a:latin typeface="Times New Roman" panose="02020603050405020304" pitchFamily="18" charset="0"/>
                <a:ea typeface="Times New Roman" panose="02020603050405020304" pitchFamily="18" charset="0"/>
                <a:cs typeface="Times New Roman" panose="02020603050405020304" pitchFamily="18" charset="0"/>
              </a:rPr>
              <a:t>— груповий складник, що визначає сферу, до якої належить стандарт (групова назва);</a:t>
            </a:r>
            <a:endParaRPr lang="uk-UA" i="1"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ts val="55"/>
              </a:lnSpc>
              <a:spcAft>
                <a:spcPts val="0"/>
              </a:spcAft>
              <a:buNone/>
            </a:pPr>
            <a:r>
              <a:rPr lang="uk-UA" i="1" dirty="0">
                <a:latin typeface="Times New Roman" panose="02020603050405020304" pitchFamily="18" charset="0"/>
                <a:ea typeface="Times New Roman" panose="02020603050405020304" pitchFamily="18" charset="0"/>
                <a:cs typeface="Times New Roman" panose="02020603050405020304" pitchFamily="18" charset="0"/>
              </a:rPr>
              <a:t> </a:t>
            </a:r>
            <a:endParaRPr lang="uk-UA" i="1" dirty="0">
              <a:latin typeface="Times New Roman" panose="02020603050405020304" pitchFamily="18" charset="0"/>
              <a:ea typeface="Calibri" panose="020F0502020204030204" pitchFamily="34" charset="0"/>
              <a:cs typeface="Times New Roman" panose="02020603050405020304" pitchFamily="18" charset="0"/>
            </a:endParaRPr>
          </a:p>
          <a:p>
            <a:pPr marL="0" marR="342900" indent="0" algn="just">
              <a:lnSpc>
                <a:spcPct val="97000"/>
              </a:lnSpc>
              <a:spcAft>
                <a:spcPts val="0"/>
              </a:spcAft>
              <a:buNone/>
            </a:pPr>
            <a:r>
              <a:rPr lang="uk-UA" i="1" dirty="0">
                <a:latin typeface="Times New Roman" panose="02020603050405020304" pitchFamily="18" charset="0"/>
                <a:ea typeface="Times New Roman" panose="02020603050405020304" pitchFamily="18" charset="0"/>
                <a:cs typeface="Times New Roman" panose="02020603050405020304" pitchFamily="18" charset="0"/>
              </a:rPr>
              <a:t>— основний складник, який формулює тему, що її розглядають у межах означеної сфери (власне назва стандарту);</a:t>
            </a:r>
            <a:endParaRPr lang="uk-UA" i="1"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ts val="55"/>
              </a:lnSpc>
              <a:spcAft>
                <a:spcPts val="0"/>
              </a:spcAft>
              <a:buNone/>
            </a:pPr>
            <a:r>
              <a:rPr lang="uk-UA" i="1" dirty="0">
                <a:latin typeface="Times New Roman" panose="02020603050405020304" pitchFamily="18" charset="0"/>
                <a:ea typeface="Times New Roman" panose="02020603050405020304" pitchFamily="18" charset="0"/>
                <a:cs typeface="Times New Roman" panose="02020603050405020304" pitchFamily="18" charset="0"/>
              </a:rPr>
              <a:t> </a:t>
            </a:r>
            <a:endParaRPr lang="uk-UA" i="1" dirty="0">
              <a:latin typeface="Times New Roman" panose="02020603050405020304" pitchFamily="18" charset="0"/>
              <a:ea typeface="Calibri" panose="020F0502020204030204" pitchFamily="34" charset="0"/>
              <a:cs typeface="Times New Roman" panose="02020603050405020304" pitchFamily="18" charset="0"/>
            </a:endParaRPr>
          </a:p>
          <a:p>
            <a:pPr marL="0" marR="254000" indent="0" algn="just">
              <a:lnSpc>
                <a:spcPct val="98000"/>
              </a:lnSpc>
              <a:spcAft>
                <a:spcPts val="0"/>
              </a:spcAft>
              <a:buNone/>
            </a:pPr>
            <a:r>
              <a:rPr lang="uk-UA" i="1" dirty="0">
                <a:latin typeface="Times New Roman" panose="02020603050405020304" pitchFamily="18" charset="0"/>
                <a:ea typeface="Times New Roman" panose="02020603050405020304" pitchFamily="18" charset="0"/>
                <a:cs typeface="Times New Roman" panose="02020603050405020304" pitchFamily="18" charset="0"/>
              </a:rPr>
              <a:t>— додатковий складник, який вказує на особливі аспекти теми або наводить такі деталі, за якими можна відрізнити цей стандарт від інших стандартів або частин того самого стандарту (вид стандарту або назва частини </a:t>
            </a:r>
            <a:r>
              <a:rPr lang="uk-UA" i="1" dirty="0" err="1">
                <a:latin typeface="Times New Roman" panose="02020603050405020304" pitchFamily="18" charset="0"/>
                <a:ea typeface="Times New Roman" panose="02020603050405020304" pitchFamily="18" charset="0"/>
                <a:cs typeface="Times New Roman" panose="02020603050405020304" pitchFamily="18" charset="0"/>
              </a:rPr>
              <a:t>багаточастинного</a:t>
            </a:r>
            <a:r>
              <a:rPr lang="uk-UA" i="1" dirty="0">
                <a:latin typeface="Times New Roman" panose="02020603050405020304" pitchFamily="18" charset="0"/>
                <a:ea typeface="Times New Roman" panose="02020603050405020304" pitchFamily="18" charset="0"/>
                <a:cs typeface="Times New Roman" panose="02020603050405020304" pitchFamily="18" charset="0"/>
              </a:rPr>
              <a:t> стандарту).</a:t>
            </a:r>
            <a:endParaRPr lang="uk-UA" i="1"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ts val="5"/>
              </a:lnSpc>
              <a:spcAft>
                <a:spcPts val="0"/>
              </a:spcAft>
              <a:buNone/>
            </a:pPr>
            <a:r>
              <a:rPr lang="uk-UA" i="1" dirty="0">
                <a:latin typeface="Times New Roman" panose="02020603050405020304" pitchFamily="18" charset="0"/>
                <a:ea typeface="Times New Roman" panose="02020603050405020304" pitchFamily="18" charset="0"/>
                <a:cs typeface="Times New Roman" panose="02020603050405020304" pitchFamily="18" charset="0"/>
              </a:rPr>
              <a:t> </a:t>
            </a:r>
            <a:endParaRPr lang="uk-UA" i="1" dirty="0">
              <a:latin typeface="Times New Roman" panose="02020603050405020304" pitchFamily="18" charset="0"/>
              <a:cs typeface="Times New Roman" panose="02020603050405020304" pitchFamily="18" charset="0"/>
            </a:endParaRPr>
          </a:p>
        </p:txBody>
      </p:sp>
      <p:sp>
        <p:nvSpPr>
          <p:cNvPr id="4" name="Облако 3"/>
          <p:cNvSpPr/>
          <p:nvPr/>
        </p:nvSpPr>
        <p:spPr>
          <a:xfrm>
            <a:off x="227958" y="240149"/>
            <a:ext cx="3526623" cy="1090705"/>
          </a:xfrm>
          <a:prstGeom prst="cloud">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«Назва»</a:t>
            </a:r>
          </a:p>
        </p:txBody>
      </p:sp>
    </p:spTree>
    <p:extLst>
      <p:ext uri="{BB962C8B-B14F-4D97-AF65-F5344CB8AC3E}">
        <p14:creationId xmlns:p14="http://schemas.microsoft.com/office/powerpoint/2010/main" val="3299542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Autofit/>
          </a:bodyPr>
          <a:lstStyle/>
          <a:p>
            <a:pPr marL="0" indent="0" algn="just">
              <a:buNone/>
            </a:pPr>
            <a:r>
              <a:rPr lang="ru-RU" sz="2000" i="1" dirty="0" err="1">
                <a:latin typeface="Times New Roman" panose="02020603050405020304" pitchFamily="18" charset="0"/>
                <a:cs typeface="Times New Roman" panose="02020603050405020304" pitchFamily="18" charset="0"/>
              </a:rPr>
              <a:t>Структурний</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елемент</a:t>
            </a:r>
            <a:r>
              <a:rPr lang="ru-RU" sz="2000" i="1" dirty="0">
                <a:latin typeface="Times New Roman" panose="02020603050405020304" pitchFamily="18" charset="0"/>
                <a:cs typeface="Times New Roman" panose="02020603050405020304" pitchFamily="18" charset="0"/>
              </a:rPr>
              <a:t> «Сфера </a:t>
            </a:r>
            <a:r>
              <a:rPr lang="ru-RU" sz="2000" i="1" dirty="0" err="1">
                <a:latin typeface="Times New Roman" panose="02020603050405020304" pitchFamily="18" charset="0"/>
                <a:cs typeface="Times New Roman" panose="02020603050405020304" pitchFamily="18" charset="0"/>
              </a:rPr>
              <a:t>застосування</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розміщують</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після</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Назви</a:t>
            </a:r>
            <a:r>
              <a:rPr lang="ru-RU" sz="2000" i="1" dirty="0">
                <a:latin typeface="Times New Roman" panose="02020603050405020304" pitchFamily="18" charset="0"/>
                <a:cs typeface="Times New Roman" panose="02020603050405020304" pitchFamily="18" charset="0"/>
              </a:rPr>
              <a:t>» стандарту.</a:t>
            </a:r>
          </a:p>
          <a:p>
            <a:pPr marL="0" indent="0" algn="just">
              <a:buNone/>
            </a:pPr>
            <a:endParaRPr lang="ru-RU" sz="2000" i="1" dirty="0">
              <a:latin typeface="Times New Roman" panose="02020603050405020304" pitchFamily="18" charset="0"/>
              <a:cs typeface="Times New Roman" panose="02020603050405020304" pitchFamily="18" charset="0"/>
            </a:endParaRPr>
          </a:p>
          <a:p>
            <a:pPr marL="0" indent="0" algn="just">
              <a:buNone/>
            </a:pPr>
            <a:r>
              <a:rPr lang="ru-RU" sz="2000" i="1" dirty="0" err="1">
                <a:latin typeface="Times New Roman" panose="02020603050405020304" pitchFamily="18" charset="0"/>
                <a:cs typeface="Times New Roman" panose="02020603050405020304" pitchFamily="18" charset="0"/>
              </a:rPr>
              <a:t>Цей</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розділ</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має</a:t>
            </a:r>
            <a:r>
              <a:rPr lang="ru-RU" sz="2000" i="1" dirty="0">
                <a:latin typeface="Times New Roman" panose="02020603050405020304" pitchFamily="18" charset="0"/>
                <a:cs typeface="Times New Roman" panose="02020603050405020304" pitchFamily="18" charset="0"/>
              </a:rPr>
              <a:t> однозначно </a:t>
            </a:r>
            <a:r>
              <a:rPr lang="ru-RU" sz="2000" i="1" dirty="0" err="1">
                <a:latin typeface="Times New Roman" panose="02020603050405020304" pitchFamily="18" charset="0"/>
                <a:cs typeface="Times New Roman" panose="02020603050405020304" pitchFamily="18" charset="0"/>
              </a:rPr>
              <a:t>окреслювати</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об'єкт</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стандартизації</a:t>
            </a:r>
            <a:r>
              <a:rPr lang="ru-RU" sz="2000" i="1" dirty="0">
                <a:latin typeface="Times New Roman" panose="02020603050405020304" pitchFamily="18" charset="0"/>
                <a:cs typeface="Times New Roman" panose="02020603050405020304" pitchFamily="18" charset="0"/>
              </a:rPr>
              <a:t>, сферу </a:t>
            </a:r>
            <a:r>
              <a:rPr lang="ru-RU" sz="2000" i="1" dirty="0" err="1">
                <a:latin typeface="Times New Roman" panose="02020603050405020304" pitchFamily="18" charset="0"/>
                <a:cs typeface="Times New Roman" panose="02020603050405020304" pitchFamily="18" charset="0"/>
              </a:rPr>
              <a:t>застосування</a:t>
            </a:r>
            <a:r>
              <a:rPr lang="ru-RU" sz="2000" i="1" dirty="0">
                <a:latin typeface="Times New Roman" panose="02020603050405020304" pitchFamily="18" charset="0"/>
                <a:cs typeface="Times New Roman" panose="02020603050405020304" pitchFamily="18" charset="0"/>
              </a:rPr>
              <a:t> стандарту і за потреби </a:t>
            </a:r>
            <a:r>
              <a:rPr lang="ru-RU" sz="2000" i="1" dirty="0" err="1">
                <a:latin typeface="Times New Roman" panose="02020603050405020304" pitchFamily="18" charset="0"/>
                <a:cs typeface="Times New Roman" panose="02020603050405020304" pitchFamily="18" charset="0"/>
              </a:rPr>
              <a:t>може</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уточнювати</a:t>
            </a:r>
            <a:r>
              <a:rPr lang="ru-RU" sz="2000" i="1" dirty="0">
                <a:latin typeface="Times New Roman" panose="02020603050405020304" pitchFamily="18" charset="0"/>
                <a:cs typeface="Times New Roman" panose="02020603050405020304" pitchFamily="18" charset="0"/>
              </a:rPr>
              <a:t>, на </a:t>
            </a:r>
            <a:r>
              <a:rPr lang="ru-RU" sz="2000" i="1" dirty="0" err="1">
                <a:latin typeface="Times New Roman" panose="02020603050405020304" pitchFamily="18" charset="0"/>
                <a:cs typeface="Times New Roman" panose="02020603050405020304" pitchFamily="18" charset="0"/>
              </a:rPr>
              <a:t>які</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саме</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об'єкти</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він</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поширюється</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Його</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положення</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формулюють</a:t>
            </a:r>
            <a:r>
              <a:rPr lang="ru-RU" sz="2000" i="1" dirty="0">
                <a:latin typeface="Times New Roman" panose="02020603050405020304" pitchFamily="18" charset="0"/>
                <a:cs typeface="Times New Roman" panose="02020603050405020304" pitchFamily="18" charset="0"/>
              </a:rPr>
              <a:t> так:</a:t>
            </a:r>
          </a:p>
          <a:p>
            <a:pPr marL="0" indent="0" algn="just">
              <a:buNone/>
            </a:pPr>
            <a:endParaRPr lang="ru-RU" sz="2000" i="1" dirty="0">
              <a:latin typeface="Times New Roman" panose="02020603050405020304" pitchFamily="18" charset="0"/>
              <a:cs typeface="Times New Roman" panose="02020603050405020304" pitchFamily="18" charset="0"/>
            </a:endParaRPr>
          </a:p>
          <a:p>
            <a:pPr marL="0" indent="0" algn="just">
              <a:buNone/>
            </a:pP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Цей</a:t>
            </a:r>
            <a:r>
              <a:rPr lang="ru-RU" sz="2000" i="1" dirty="0">
                <a:latin typeface="Times New Roman" panose="02020603050405020304" pitchFamily="18" charset="0"/>
                <a:cs typeface="Times New Roman" panose="02020603050405020304" pitchFamily="18" charset="0"/>
              </a:rPr>
              <a:t> стандарт </a:t>
            </a:r>
            <a:r>
              <a:rPr lang="ru-RU" sz="2000" i="1" dirty="0" err="1">
                <a:latin typeface="Times New Roman" panose="02020603050405020304" pitchFamily="18" charset="0"/>
                <a:cs typeface="Times New Roman" panose="02020603050405020304" pitchFamily="18" charset="0"/>
              </a:rPr>
              <a:t>установлює</a:t>
            </a:r>
            <a:r>
              <a:rPr lang="ru-RU" sz="2000" i="1" dirty="0">
                <a:latin typeface="Times New Roman" panose="02020603050405020304" pitchFamily="18" charset="0"/>
                <a:cs typeface="Times New Roman" panose="02020603050405020304" pitchFamily="18" charset="0"/>
              </a:rPr>
              <a:t>...»;</a:t>
            </a:r>
          </a:p>
          <a:p>
            <a:pPr marL="0" indent="0" algn="just">
              <a:buNone/>
            </a:pP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Цей</a:t>
            </a:r>
            <a:r>
              <a:rPr lang="ru-RU" sz="2000" i="1" dirty="0">
                <a:latin typeface="Times New Roman" panose="02020603050405020304" pitchFamily="18" charset="0"/>
                <a:cs typeface="Times New Roman" panose="02020603050405020304" pitchFamily="18" charset="0"/>
              </a:rPr>
              <a:t> стандарт </a:t>
            </a:r>
            <a:r>
              <a:rPr lang="ru-RU" sz="2000" i="1" dirty="0" err="1">
                <a:latin typeface="Times New Roman" panose="02020603050405020304" pitchFamily="18" charset="0"/>
                <a:cs typeface="Times New Roman" panose="02020603050405020304" pitchFamily="18" charset="0"/>
              </a:rPr>
              <a:t>застосовний</a:t>
            </a:r>
            <a:r>
              <a:rPr lang="ru-RU" sz="2000" i="1" dirty="0">
                <a:latin typeface="Times New Roman" panose="02020603050405020304" pitchFamily="18" charset="0"/>
                <a:cs typeface="Times New Roman" panose="02020603050405020304" pitchFamily="18" charset="0"/>
              </a:rPr>
              <a:t> ...»;</a:t>
            </a:r>
          </a:p>
          <a:p>
            <a:pPr marL="0" indent="0" algn="just">
              <a:buNone/>
            </a:pP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Цей</a:t>
            </a:r>
            <a:r>
              <a:rPr lang="ru-RU" sz="2000" i="1" dirty="0">
                <a:latin typeface="Times New Roman" panose="02020603050405020304" pitchFamily="18" charset="0"/>
                <a:cs typeface="Times New Roman" panose="02020603050405020304" pitchFamily="18" charset="0"/>
              </a:rPr>
              <a:t> стандарт </a:t>
            </a:r>
            <a:r>
              <a:rPr lang="ru-RU" sz="2000" i="1" dirty="0" err="1">
                <a:latin typeface="Times New Roman" panose="02020603050405020304" pitchFamily="18" charset="0"/>
                <a:cs typeface="Times New Roman" panose="02020603050405020304" pitchFamily="18" charset="0"/>
              </a:rPr>
              <a:t>застосовують</a:t>
            </a:r>
            <a:r>
              <a:rPr lang="ru-RU" sz="2000" i="1" dirty="0">
                <a:latin typeface="Times New Roman" panose="02020603050405020304" pitchFamily="18" charset="0"/>
                <a:cs typeface="Times New Roman" panose="02020603050405020304" pitchFamily="18" charset="0"/>
              </a:rPr>
              <a:t>...»;</a:t>
            </a:r>
          </a:p>
          <a:p>
            <a:pPr marL="0" indent="0" algn="just">
              <a:buNone/>
            </a:pP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Цей</a:t>
            </a:r>
            <a:r>
              <a:rPr lang="ru-RU" sz="2000" i="1" dirty="0">
                <a:latin typeface="Times New Roman" panose="02020603050405020304" pitchFamily="18" charset="0"/>
                <a:cs typeface="Times New Roman" panose="02020603050405020304" pitchFamily="18" charset="0"/>
              </a:rPr>
              <a:t> стандарт </a:t>
            </a:r>
            <a:r>
              <a:rPr lang="ru-RU" sz="2000" i="1" dirty="0" err="1">
                <a:latin typeface="Times New Roman" panose="02020603050405020304" pitchFamily="18" charset="0"/>
                <a:cs typeface="Times New Roman" panose="02020603050405020304" pitchFamily="18" charset="0"/>
              </a:rPr>
              <a:t>поширюється</a:t>
            </a:r>
            <a:r>
              <a:rPr lang="ru-RU" sz="2000" i="1" dirty="0">
                <a:latin typeface="Times New Roman" panose="02020603050405020304" pitchFamily="18" charset="0"/>
                <a:cs typeface="Times New Roman" panose="02020603050405020304" pitchFamily="18" charset="0"/>
              </a:rPr>
              <a:t> на ...».</a:t>
            </a:r>
          </a:p>
          <a:p>
            <a:pPr marL="0" indent="0" algn="just">
              <a:buNone/>
            </a:pPr>
            <a:endParaRPr lang="ru-RU" sz="2000" i="1" dirty="0">
              <a:latin typeface="Times New Roman" panose="02020603050405020304" pitchFamily="18" charset="0"/>
              <a:cs typeface="Times New Roman" panose="02020603050405020304" pitchFamily="18" charset="0"/>
            </a:endParaRPr>
          </a:p>
          <a:p>
            <a:pPr marL="0" indent="0" algn="just">
              <a:buNone/>
            </a:pPr>
            <a:r>
              <a:rPr lang="ru-RU" sz="2000" i="1" dirty="0">
                <a:latin typeface="Times New Roman" panose="02020603050405020304" pitchFamily="18" charset="0"/>
                <a:cs typeface="Times New Roman" panose="02020603050405020304" pitchFamily="18" charset="0"/>
              </a:rPr>
              <a:t>Для </a:t>
            </a:r>
            <a:r>
              <a:rPr lang="ru-RU" sz="2000" i="1" dirty="0" err="1">
                <a:latin typeface="Times New Roman" panose="02020603050405020304" pitchFamily="18" charset="0"/>
                <a:cs typeface="Times New Roman" panose="02020603050405020304" pitchFamily="18" charset="0"/>
              </a:rPr>
              <a:t>чіткішого</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окреслення</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сфери</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застосування</a:t>
            </a:r>
            <a:r>
              <a:rPr lang="ru-RU" sz="2000" i="1" dirty="0">
                <a:latin typeface="Times New Roman" panose="02020603050405020304" pitchFamily="18" charset="0"/>
                <a:cs typeface="Times New Roman" panose="02020603050405020304" pitchFamily="18" charset="0"/>
              </a:rPr>
              <a:t> стандарту </a:t>
            </a:r>
            <a:r>
              <a:rPr lang="ru-RU" sz="2000" i="1" dirty="0" err="1">
                <a:latin typeface="Times New Roman" panose="02020603050405020304" pitchFamily="18" charset="0"/>
                <a:cs typeface="Times New Roman" panose="02020603050405020304" pitchFamily="18" charset="0"/>
              </a:rPr>
              <a:t>використовують</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формулювання</a:t>
            </a:r>
            <a:r>
              <a:rPr lang="ru-RU" sz="2000" i="1" dirty="0">
                <a:latin typeface="Times New Roman" panose="02020603050405020304" pitchFamily="18" charset="0"/>
                <a:cs typeface="Times New Roman" panose="02020603050405020304" pitchFamily="18" charset="0"/>
              </a:rPr>
              <a:t>: «Стандарт не </a:t>
            </a:r>
            <a:r>
              <a:rPr lang="ru-RU" sz="2000" i="1" dirty="0" err="1">
                <a:latin typeface="Times New Roman" panose="02020603050405020304" pitchFamily="18" charset="0"/>
                <a:cs typeface="Times New Roman" panose="02020603050405020304" pitchFamily="18" charset="0"/>
              </a:rPr>
              <a:t>поширюється</a:t>
            </a:r>
            <a:r>
              <a:rPr lang="ru-RU" sz="2000" i="1" dirty="0">
                <a:latin typeface="Times New Roman" panose="02020603050405020304" pitchFamily="18" charset="0"/>
                <a:cs typeface="Times New Roman" panose="02020603050405020304" pitchFamily="18" charset="0"/>
              </a:rPr>
              <a:t> на ....» </a:t>
            </a:r>
            <a:r>
              <a:rPr lang="ru-RU" sz="2000" i="1" dirty="0" err="1">
                <a:latin typeface="Times New Roman" panose="02020603050405020304" pitchFamily="18" charset="0"/>
                <a:cs typeface="Times New Roman" panose="02020603050405020304" pitchFamily="18" charset="0"/>
              </a:rPr>
              <a:t>чи</a:t>
            </a:r>
            <a:r>
              <a:rPr lang="ru-RU" sz="2000" i="1" dirty="0">
                <a:latin typeface="Times New Roman" panose="02020603050405020304" pitchFamily="18" charset="0"/>
                <a:cs typeface="Times New Roman" panose="02020603050405020304" pitchFamily="18" charset="0"/>
              </a:rPr>
              <a:t> «Стандарт не </a:t>
            </a:r>
            <a:r>
              <a:rPr lang="ru-RU" sz="2000" i="1" dirty="0" err="1">
                <a:latin typeface="Times New Roman" panose="02020603050405020304" pitchFamily="18" charset="0"/>
                <a:cs typeface="Times New Roman" panose="02020603050405020304" pitchFamily="18" charset="0"/>
              </a:rPr>
              <a:t>застосовний</a:t>
            </a:r>
            <a:r>
              <a:rPr lang="ru-RU" sz="2000" i="1" dirty="0">
                <a:latin typeface="Times New Roman" panose="02020603050405020304" pitchFamily="18" charset="0"/>
                <a:cs typeface="Times New Roman" panose="02020603050405020304" pitchFamily="18" charset="0"/>
              </a:rPr>
              <a:t> ...».</a:t>
            </a:r>
          </a:p>
          <a:p>
            <a:pPr marL="0" indent="0">
              <a:buNone/>
            </a:pPr>
            <a:endParaRPr lang="uk-UA" sz="1600" dirty="0"/>
          </a:p>
        </p:txBody>
      </p:sp>
      <p:sp>
        <p:nvSpPr>
          <p:cNvPr id="4" name="Облако 3"/>
          <p:cNvSpPr/>
          <p:nvPr/>
        </p:nvSpPr>
        <p:spPr>
          <a:xfrm>
            <a:off x="227958" y="240149"/>
            <a:ext cx="3526623" cy="1090705"/>
          </a:xfrm>
          <a:prstGeom prst="cloud">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«Сфера застосування»</a:t>
            </a:r>
          </a:p>
        </p:txBody>
      </p:sp>
    </p:spTree>
    <p:extLst>
      <p:ext uri="{BB962C8B-B14F-4D97-AF65-F5344CB8AC3E}">
        <p14:creationId xmlns:p14="http://schemas.microsoft.com/office/powerpoint/2010/main" val="20882720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442</TotalTime>
  <Words>1676</Words>
  <Application>Microsoft Office PowerPoint</Application>
  <PresentationFormat>Произвольный</PresentationFormat>
  <Paragraphs>133</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«Загальні вимоги до побудови стандартів»</vt:lpstr>
      <vt:lpstr>Зміст: Вступ 1.Структура стандарту 2.Зміст стандартів 3.Вимоги до позначення стандартів Висновок</vt:lpstr>
      <vt:lpstr>Вступ</vt:lpstr>
      <vt:lpstr>1.Структура стандарту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2.Зміст стандартів </vt:lpstr>
      <vt:lpstr>Презентация PowerPoint</vt:lpstr>
      <vt:lpstr>Презентация PowerPoint</vt:lpstr>
      <vt:lpstr>Презентация PowerPoint</vt:lpstr>
      <vt:lpstr>Презентация PowerPoint</vt:lpstr>
      <vt:lpstr>3.Вимоги до позначення стандартів </vt:lpstr>
      <vt:lpstr>Презентация PowerPoint</vt:lpstr>
      <vt:lpstr>Презентация PowerPoint</vt:lpstr>
      <vt:lpstr>Висновок</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на тему: «Загальні вимоги до побудови стандартів»</dc:title>
  <dc:creator>User</dc:creator>
  <cp:lastModifiedBy>user</cp:lastModifiedBy>
  <cp:revision>37</cp:revision>
  <dcterms:created xsi:type="dcterms:W3CDTF">2020-04-12T20:06:44Z</dcterms:created>
  <dcterms:modified xsi:type="dcterms:W3CDTF">2021-02-19T18:02:41Z</dcterms:modified>
</cp:coreProperties>
</file>