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280A97-DB65-4297-8FEC-C59074175AB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B71B75-AFB2-4893-B471-BE377DAEAE36}">
      <dgm:prSet phldrT="[Текст]"/>
      <dgm:spPr/>
      <dgm:t>
        <a:bodyPr/>
        <a:lstStyle/>
        <a:p>
          <a:r>
            <a:rPr lang="ru-RU" dirty="0" err="1" smtClean="0"/>
            <a:t>Виробничі</a:t>
          </a:r>
          <a:endParaRPr lang="ru-RU" dirty="0"/>
        </a:p>
      </dgm:t>
    </dgm:pt>
    <dgm:pt modelId="{3E1C8CFE-C0C9-4907-8B8D-3106733D01F4}" type="parTrans" cxnId="{AC562A6C-5861-4212-B4E8-1B275137CBD3}">
      <dgm:prSet/>
      <dgm:spPr/>
      <dgm:t>
        <a:bodyPr/>
        <a:lstStyle/>
        <a:p>
          <a:endParaRPr lang="ru-RU"/>
        </a:p>
      </dgm:t>
    </dgm:pt>
    <dgm:pt modelId="{DF6BBFD4-E541-46E9-85B5-C9570F2B09B4}" type="sibTrans" cxnId="{AC562A6C-5861-4212-B4E8-1B275137CBD3}">
      <dgm:prSet/>
      <dgm:spPr/>
      <dgm:t>
        <a:bodyPr/>
        <a:lstStyle/>
        <a:p>
          <a:endParaRPr lang="ru-RU"/>
        </a:p>
      </dgm:t>
    </dgm:pt>
    <dgm:pt modelId="{1DF97623-EFE0-438A-99EE-EAA1840F958F}">
      <dgm:prSet phldrT="[Текст]" custT="1"/>
      <dgm:spPr/>
      <dgm:t>
        <a:bodyPr/>
        <a:lstStyle/>
        <a:p>
          <a:r>
            <a:rPr lang="uk-UA" sz="900" dirty="0" smtClean="0"/>
            <a:t> </a:t>
          </a:r>
          <a:r>
            <a:rPr lang="uk-UA" sz="1400" dirty="0" smtClean="0">
              <a:solidFill>
                <a:schemeClr val="tx1"/>
              </a:solidFill>
            </a:rPr>
            <a:t>С</a:t>
          </a:r>
          <a:r>
            <a:rPr lang="ru-RU" sz="1400" dirty="0" err="1" smtClean="0">
              <a:solidFill>
                <a:schemeClr val="tx1"/>
              </a:solidFill>
            </a:rPr>
            <a:t>ировина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матеріали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що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комплектують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вироби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устаткування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інструменти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технології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виробнича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інфраструктура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4F06C054-6C0A-4A29-8854-6A4B87CA3622}" type="parTrans" cxnId="{F08F6522-53A3-40AE-BD11-D4CBE8569CD2}">
      <dgm:prSet/>
      <dgm:spPr/>
      <dgm:t>
        <a:bodyPr/>
        <a:lstStyle/>
        <a:p>
          <a:endParaRPr lang="ru-RU"/>
        </a:p>
      </dgm:t>
    </dgm:pt>
    <dgm:pt modelId="{6D014FEE-C2D3-4D4E-A7A3-CDF170FD8BE6}" type="sibTrans" cxnId="{F08F6522-53A3-40AE-BD11-D4CBE8569CD2}">
      <dgm:prSet/>
      <dgm:spPr/>
      <dgm:t>
        <a:bodyPr/>
        <a:lstStyle/>
        <a:p>
          <a:endParaRPr lang="ru-RU"/>
        </a:p>
      </dgm:t>
    </dgm:pt>
    <dgm:pt modelId="{369689F3-4B7F-4D14-AFAA-7DD7A39FF346}">
      <dgm:prSet phldrT="[Текст]"/>
      <dgm:spPr/>
      <dgm:t>
        <a:bodyPr/>
        <a:lstStyle/>
        <a:p>
          <a:r>
            <a:rPr lang="uk-UA" dirty="0" smtClean="0"/>
            <a:t>Людські</a:t>
          </a:r>
          <a:endParaRPr lang="ru-RU" dirty="0"/>
        </a:p>
      </dgm:t>
    </dgm:pt>
    <dgm:pt modelId="{873176B8-C9A7-4B32-BDC6-2DB5D59EB550}" type="parTrans" cxnId="{88152289-E9FD-43DE-8764-B6910813F05F}">
      <dgm:prSet/>
      <dgm:spPr/>
      <dgm:t>
        <a:bodyPr/>
        <a:lstStyle/>
        <a:p>
          <a:endParaRPr lang="ru-RU"/>
        </a:p>
      </dgm:t>
    </dgm:pt>
    <dgm:pt modelId="{E4D4F7FF-1556-44E1-9F20-5C1AF9EF85BF}" type="sibTrans" cxnId="{88152289-E9FD-43DE-8764-B6910813F05F}">
      <dgm:prSet/>
      <dgm:spPr/>
      <dgm:t>
        <a:bodyPr/>
        <a:lstStyle/>
        <a:p>
          <a:endParaRPr lang="ru-RU"/>
        </a:p>
      </dgm:t>
    </dgm:pt>
    <dgm:pt modelId="{DDCA1595-CCB0-4B0A-A2BE-348AF7E5CB8E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</a:rPr>
            <a:t>Професійні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навики</a:t>
          </a:r>
          <a:r>
            <a:rPr lang="ru-RU" sz="1600" dirty="0" smtClean="0">
              <a:solidFill>
                <a:schemeClr val="tx1"/>
              </a:solidFill>
            </a:rPr>
            <a:t> і </a:t>
          </a:r>
          <a:r>
            <a:rPr lang="ru-RU" sz="1600" dirty="0" err="1" smtClean="0">
              <a:solidFill>
                <a:schemeClr val="tx1"/>
              </a:solidFill>
            </a:rPr>
            <a:t>знання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організованість</a:t>
          </a:r>
          <a:r>
            <a:rPr lang="ru-RU" sz="1600" dirty="0" smtClean="0">
              <a:solidFill>
                <a:schemeClr val="tx1"/>
              </a:solidFill>
            </a:rPr>
            <a:t> і </a:t>
          </a:r>
          <a:r>
            <a:rPr lang="ru-RU" sz="1600" dirty="0" err="1" smtClean="0">
              <a:solidFill>
                <a:schemeClr val="tx1"/>
              </a:solidFill>
            </a:rPr>
            <a:t>дисциплінованість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працівників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традиції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допомога</a:t>
          </a:r>
          <a:r>
            <a:rPr lang="ru-RU" sz="1600" dirty="0" smtClean="0">
              <a:solidFill>
                <a:schemeClr val="tx1"/>
              </a:solidFill>
            </a:rPr>
            <a:t> і </a:t>
          </a:r>
          <a:r>
            <a:rPr lang="ru-RU" sz="1600" dirty="0" err="1" smtClean="0">
              <a:solidFill>
                <a:schemeClr val="tx1"/>
              </a:solidFill>
            </a:rPr>
            <a:t>підтримка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колективу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006D7052-D40A-4ACA-815A-525BDC8669E1}" type="parTrans" cxnId="{C4416664-4FC4-4E35-9423-BC79CF7F38A4}">
      <dgm:prSet/>
      <dgm:spPr/>
      <dgm:t>
        <a:bodyPr/>
        <a:lstStyle/>
        <a:p>
          <a:endParaRPr lang="ru-RU"/>
        </a:p>
      </dgm:t>
    </dgm:pt>
    <dgm:pt modelId="{BEBB12C6-044E-4B42-9DFC-09BE187CEB7C}" type="sibTrans" cxnId="{C4416664-4FC4-4E35-9423-BC79CF7F38A4}">
      <dgm:prSet/>
      <dgm:spPr/>
      <dgm:t>
        <a:bodyPr/>
        <a:lstStyle/>
        <a:p>
          <a:endParaRPr lang="ru-RU"/>
        </a:p>
      </dgm:t>
    </dgm:pt>
    <dgm:pt modelId="{E91A984C-4E20-42C4-BFDD-BBB5A5F2EC25}">
      <dgm:prSet phldrT="[Текст]"/>
      <dgm:spPr/>
      <dgm:t>
        <a:bodyPr/>
        <a:lstStyle/>
        <a:p>
          <a:r>
            <a:rPr lang="uk-UA" dirty="0" smtClean="0"/>
            <a:t>Економічні</a:t>
          </a:r>
          <a:endParaRPr lang="ru-RU" dirty="0"/>
        </a:p>
      </dgm:t>
    </dgm:pt>
    <dgm:pt modelId="{21CEB918-CC9D-46D0-8A8D-FC93FC6C4B88}" type="parTrans" cxnId="{A2115551-6F72-435D-9C0B-7CF32AD052A4}">
      <dgm:prSet/>
      <dgm:spPr/>
      <dgm:t>
        <a:bodyPr/>
        <a:lstStyle/>
        <a:p>
          <a:endParaRPr lang="ru-RU"/>
        </a:p>
      </dgm:t>
    </dgm:pt>
    <dgm:pt modelId="{32C614D5-D52D-4CB3-9350-E379877AB4A3}" type="sibTrans" cxnId="{A2115551-6F72-435D-9C0B-7CF32AD052A4}">
      <dgm:prSet/>
      <dgm:spPr/>
      <dgm:t>
        <a:bodyPr/>
        <a:lstStyle/>
        <a:p>
          <a:endParaRPr lang="ru-RU"/>
        </a:p>
      </dgm:t>
    </dgm:pt>
    <dgm:pt modelId="{79405CA0-F035-46E0-AE3F-7C6AE230BEA7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Ефективні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системи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матеріального</a:t>
          </a:r>
          <a:r>
            <a:rPr lang="ru-RU" sz="1800" dirty="0" smtClean="0">
              <a:solidFill>
                <a:schemeClr val="tx1"/>
              </a:solidFill>
            </a:rPr>
            <a:t> і </a:t>
          </a:r>
          <a:r>
            <a:rPr lang="ru-RU" sz="1800" dirty="0" err="1" smtClean="0">
              <a:solidFill>
                <a:schemeClr val="tx1"/>
              </a:solidFill>
            </a:rPr>
            <a:t>моральногостимулювання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визначення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оптимальної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собівартості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557AF96E-C2AE-44D7-813A-B721A1A7B1F2}" type="parTrans" cxnId="{B0D8BBEF-3785-4898-8DB1-0D3A5B41BD5E}">
      <dgm:prSet/>
      <dgm:spPr/>
      <dgm:t>
        <a:bodyPr/>
        <a:lstStyle/>
        <a:p>
          <a:endParaRPr lang="ru-RU"/>
        </a:p>
      </dgm:t>
    </dgm:pt>
    <dgm:pt modelId="{97A745C3-41C5-4ED9-B1AE-5ED9B6796563}" type="sibTrans" cxnId="{B0D8BBEF-3785-4898-8DB1-0D3A5B41BD5E}">
      <dgm:prSet/>
      <dgm:spPr/>
      <dgm:t>
        <a:bodyPr/>
        <a:lstStyle/>
        <a:p>
          <a:endParaRPr lang="ru-RU"/>
        </a:p>
      </dgm:t>
    </dgm:pt>
    <dgm:pt modelId="{19D2D746-8EAC-4329-B966-265F49713A50}" type="pres">
      <dgm:prSet presAssocID="{B7280A97-DB65-4297-8FEC-C59074175A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5A975-D28B-469C-ADB3-5ACDE59B3AD5}" type="pres">
      <dgm:prSet presAssocID="{70B71B75-AFB2-4893-B471-BE377DAEAE36}" presName="compositeNode" presStyleCnt="0">
        <dgm:presLayoutVars>
          <dgm:bulletEnabled val="1"/>
        </dgm:presLayoutVars>
      </dgm:prSet>
      <dgm:spPr/>
    </dgm:pt>
    <dgm:pt modelId="{2A520C6B-371B-435D-AE6D-BCC7231A73F0}" type="pres">
      <dgm:prSet presAssocID="{70B71B75-AFB2-4893-B471-BE377DAEAE36}" presName="bgRect" presStyleLbl="node1" presStyleIdx="0" presStyleCnt="3"/>
      <dgm:spPr/>
      <dgm:t>
        <a:bodyPr/>
        <a:lstStyle/>
        <a:p>
          <a:endParaRPr lang="ru-RU"/>
        </a:p>
      </dgm:t>
    </dgm:pt>
    <dgm:pt modelId="{DF176EAB-94D8-4EF3-93F4-D1284FDCC115}" type="pres">
      <dgm:prSet presAssocID="{70B71B75-AFB2-4893-B471-BE377DAEAE36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0BBE7-658C-4C3C-A95E-C15DBE6B8B18}" type="pres">
      <dgm:prSet presAssocID="{70B71B75-AFB2-4893-B471-BE377DAEAE3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5F0CF-57A5-4270-9ED8-26BF7087B561}" type="pres">
      <dgm:prSet presAssocID="{DF6BBFD4-E541-46E9-85B5-C9570F2B09B4}" presName="hSp" presStyleCnt="0"/>
      <dgm:spPr/>
    </dgm:pt>
    <dgm:pt modelId="{5289CD47-5B30-4F22-AC4E-D2293B87F5B6}" type="pres">
      <dgm:prSet presAssocID="{DF6BBFD4-E541-46E9-85B5-C9570F2B09B4}" presName="vProcSp" presStyleCnt="0"/>
      <dgm:spPr/>
    </dgm:pt>
    <dgm:pt modelId="{4271A84D-5B18-4D92-AEA4-C819AECD8F2D}" type="pres">
      <dgm:prSet presAssocID="{DF6BBFD4-E541-46E9-85B5-C9570F2B09B4}" presName="vSp1" presStyleCnt="0"/>
      <dgm:spPr/>
    </dgm:pt>
    <dgm:pt modelId="{C3483A9B-6FA5-424C-98A5-448014C534DF}" type="pres">
      <dgm:prSet presAssocID="{DF6BBFD4-E541-46E9-85B5-C9570F2B09B4}" presName="simulatedConn" presStyleLbl="solidFgAcc1" presStyleIdx="0" presStyleCnt="2"/>
      <dgm:spPr/>
    </dgm:pt>
    <dgm:pt modelId="{7A1921E3-0057-4828-BAFA-A4A5B0F47791}" type="pres">
      <dgm:prSet presAssocID="{DF6BBFD4-E541-46E9-85B5-C9570F2B09B4}" presName="vSp2" presStyleCnt="0"/>
      <dgm:spPr/>
    </dgm:pt>
    <dgm:pt modelId="{9120026C-7509-4EA5-AEB4-87ED6888DDE6}" type="pres">
      <dgm:prSet presAssocID="{DF6BBFD4-E541-46E9-85B5-C9570F2B09B4}" presName="sibTrans" presStyleCnt="0"/>
      <dgm:spPr/>
    </dgm:pt>
    <dgm:pt modelId="{E496E45F-F1AC-41B9-B037-DE71B83256CD}" type="pres">
      <dgm:prSet presAssocID="{369689F3-4B7F-4D14-AFAA-7DD7A39FF346}" presName="compositeNode" presStyleCnt="0">
        <dgm:presLayoutVars>
          <dgm:bulletEnabled val="1"/>
        </dgm:presLayoutVars>
      </dgm:prSet>
      <dgm:spPr/>
    </dgm:pt>
    <dgm:pt modelId="{668C7EF9-D1D1-4B42-A311-B4ACF22F23A1}" type="pres">
      <dgm:prSet presAssocID="{369689F3-4B7F-4D14-AFAA-7DD7A39FF346}" presName="bgRect" presStyleLbl="node1" presStyleIdx="1" presStyleCnt="3"/>
      <dgm:spPr/>
      <dgm:t>
        <a:bodyPr/>
        <a:lstStyle/>
        <a:p>
          <a:endParaRPr lang="ru-RU"/>
        </a:p>
      </dgm:t>
    </dgm:pt>
    <dgm:pt modelId="{26694FA8-6646-418E-9BCE-33D17FE89AF5}" type="pres">
      <dgm:prSet presAssocID="{369689F3-4B7F-4D14-AFAA-7DD7A39FF34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7ED89-BA4C-4E87-9C6B-9D98AA4CB7DD}" type="pres">
      <dgm:prSet presAssocID="{369689F3-4B7F-4D14-AFAA-7DD7A39FF34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E7EE5-FDEF-4648-AB11-3820493FF41D}" type="pres">
      <dgm:prSet presAssocID="{E4D4F7FF-1556-44E1-9F20-5C1AF9EF85BF}" presName="hSp" presStyleCnt="0"/>
      <dgm:spPr/>
    </dgm:pt>
    <dgm:pt modelId="{1E05BAFB-75C5-43A3-BAB0-315CF4CC75C4}" type="pres">
      <dgm:prSet presAssocID="{E4D4F7FF-1556-44E1-9F20-5C1AF9EF85BF}" presName="vProcSp" presStyleCnt="0"/>
      <dgm:spPr/>
    </dgm:pt>
    <dgm:pt modelId="{78E768EF-D814-421C-9F0F-D92A9FA407BF}" type="pres">
      <dgm:prSet presAssocID="{E4D4F7FF-1556-44E1-9F20-5C1AF9EF85BF}" presName="vSp1" presStyleCnt="0"/>
      <dgm:spPr/>
    </dgm:pt>
    <dgm:pt modelId="{D57285C1-9D97-4772-818B-B1A1EF5EC1DA}" type="pres">
      <dgm:prSet presAssocID="{E4D4F7FF-1556-44E1-9F20-5C1AF9EF85BF}" presName="simulatedConn" presStyleLbl="solidFgAcc1" presStyleIdx="1" presStyleCnt="2"/>
      <dgm:spPr/>
    </dgm:pt>
    <dgm:pt modelId="{3691DDD7-3A27-4A5B-B0AA-90A655FFC06C}" type="pres">
      <dgm:prSet presAssocID="{E4D4F7FF-1556-44E1-9F20-5C1AF9EF85BF}" presName="vSp2" presStyleCnt="0"/>
      <dgm:spPr/>
    </dgm:pt>
    <dgm:pt modelId="{A32A6231-8A82-4E8B-A4FE-79A58D6E09E2}" type="pres">
      <dgm:prSet presAssocID="{E4D4F7FF-1556-44E1-9F20-5C1AF9EF85BF}" presName="sibTrans" presStyleCnt="0"/>
      <dgm:spPr/>
    </dgm:pt>
    <dgm:pt modelId="{3D674027-1773-44AB-BD9A-3D7896F34268}" type="pres">
      <dgm:prSet presAssocID="{E91A984C-4E20-42C4-BFDD-BBB5A5F2EC25}" presName="compositeNode" presStyleCnt="0">
        <dgm:presLayoutVars>
          <dgm:bulletEnabled val="1"/>
        </dgm:presLayoutVars>
      </dgm:prSet>
      <dgm:spPr/>
    </dgm:pt>
    <dgm:pt modelId="{0068DA4C-DF80-4AE2-B47A-8574D5258AAB}" type="pres">
      <dgm:prSet presAssocID="{E91A984C-4E20-42C4-BFDD-BBB5A5F2EC25}" presName="bgRect" presStyleLbl="node1" presStyleIdx="2" presStyleCnt="3"/>
      <dgm:spPr/>
      <dgm:t>
        <a:bodyPr/>
        <a:lstStyle/>
        <a:p>
          <a:endParaRPr lang="ru-RU"/>
        </a:p>
      </dgm:t>
    </dgm:pt>
    <dgm:pt modelId="{96F890C9-D5F0-4A3C-9413-AA9B37050F80}" type="pres">
      <dgm:prSet presAssocID="{E91A984C-4E20-42C4-BFDD-BBB5A5F2EC2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A7B88-111E-473F-9EFF-9F321D106B75}" type="pres">
      <dgm:prSet presAssocID="{E91A984C-4E20-42C4-BFDD-BBB5A5F2EC2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E1FE4-DC4C-4A44-9EDC-B8708A5621C7}" type="presOf" srcId="{369689F3-4B7F-4D14-AFAA-7DD7A39FF346}" destId="{26694FA8-6646-418E-9BCE-33D17FE89AF5}" srcOrd="1" destOrd="0" presId="urn:microsoft.com/office/officeart/2005/8/layout/hProcess7"/>
    <dgm:cxn modelId="{59F68908-8235-4493-A7D8-B9010E718340}" type="presOf" srcId="{E91A984C-4E20-42C4-BFDD-BBB5A5F2EC25}" destId="{96F890C9-D5F0-4A3C-9413-AA9B37050F80}" srcOrd="1" destOrd="0" presId="urn:microsoft.com/office/officeart/2005/8/layout/hProcess7"/>
    <dgm:cxn modelId="{C4416664-4FC4-4E35-9423-BC79CF7F38A4}" srcId="{369689F3-4B7F-4D14-AFAA-7DD7A39FF346}" destId="{DDCA1595-CCB0-4B0A-A2BE-348AF7E5CB8E}" srcOrd="0" destOrd="0" parTransId="{006D7052-D40A-4ACA-815A-525BDC8669E1}" sibTransId="{BEBB12C6-044E-4B42-9DFC-09BE187CEB7C}"/>
    <dgm:cxn modelId="{B0D8BBEF-3785-4898-8DB1-0D3A5B41BD5E}" srcId="{E91A984C-4E20-42C4-BFDD-BBB5A5F2EC25}" destId="{79405CA0-F035-46E0-AE3F-7C6AE230BEA7}" srcOrd="0" destOrd="0" parTransId="{557AF96E-C2AE-44D7-813A-B721A1A7B1F2}" sibTransId="{97A745C3-41C5-4ED9-B1AE-5ED9B6796563}"/>
    <dgm:cxn modelId="{88152289-E9FD-43DE-8764-B6910813F05F}" srcId="{B7280A97-DB65-4297-8FEC-C59074175ABA}" destId="{369689F3-4B7F-4D14-AFAA-7DD7A39FF346}" srcOrd="1" destOrd="0" parTransId="{873176B8-C9A7-4B32-BDC6-2DB5D59EB550}" sibTransId="{E4D4F7FF-1556-44E1-9F20-5C1AF9EF85BF}"/>
    <dgm:cxn modelId="{DDEE7679-5BE0-47D3-9A24-8DA2B2C80814}" type="presOf" srcId="{E91A984C-4E20-42C4-BFDD-BBB5A5F2EC25}" destId="{0068DA4C-DF80-4AE2-B47A-8574D5258AAB}" srcOrd="0" destOrd="0" presId="urn:microsoft.com/office/officeart/2005/8/layout/hProcess7"/>
    <dgm:cxn modelId="{A2115551-6F72-435D-9C0B-7CF32AD052A4}" srcId="{B7280A97-DB65-4297-8FEC-C59074175ABA}" destId="{E91A984C-4E20-42C4-BFDD-BBB5A5F2EC25}" srcOrd="2" destOrd="0" parTransId="{21CEB918-CC9D-46D0-8A8D-FC93FC6C4B88}" sibTransId="{32C614D5-D52D-4CB3-9350-E379877AB4A3}"/>
    <dgm:cxn modelId="{5E9B747B-31E3-4363-813C-D8AD1507FE81}" type="presOf" srcId="{79405CA0-F035-46E0-AE3F-7C6AE230BEA7}" destId="{2DDA7B88-111E-473F-9EFF-9F321D106B75}" srcOrd="0" destOrd="0" presId="urn:microsoft.com/office/officeart/2005/8/layout/hProcess7"/>
    <dgm:cxn modelId="{29E94772-4FB5-48E6-8B3B-18D41A21B5B2}" type="presOf" srcId="{369689F3-4B7F-4D14-AFAA-7DD7A39FF346}" destId="{668C7EF9-D1D1-4B42-A311-B4ACF22F23A1}" srcOrd="0" destOrd="0" presId="urn:microsoft.com/office/officeart/2005/8/layout/hProcess7"/>
    <dgm:cxn modelId="{9C831F4C-CBF8-498F-92C7-269E0C795C2A}" type="presOf" srcId="{DDCA1595-CCB0-4B0A-A2BE-348AF7E5CB8E}" destId="{C817ED89-BA4C-4E87-9C6B-9D98AA4CB7DD}" srcOrd="0" destOrd="0" presId="urn:microsoft.com/office/officeart/2005/8/layout/hProcess7"/>
    <dgm:cxn modelId="{AC562A6C-5861-4212-B4E8-1B275137CBD3}" srcId="{B7280A97-DB65-4297-8FEC-C59074175ABA}" destId="{70B71B75-AFB2-4893-B471-BE377DAEAE36}" srcOrd="0" destOrd="0" parTransId="{3E1C8CFE-C0C9-4907-8B8D-3106733D01F4}" sibTransId="{DF6BBFD4-E541-46E9-85B5-C9570F2B09B4}"/>
    <dgm:cxn modelId="{D86D0958-755E-4326-9F29-3DE428CAD611}" type="presOf" srcId="{1DF97623-EFE0-438A-99EE-EAA1840F958F}" destId="{C5F0BBE7-658C-4C3C-A95E-C15DBE6B8B18}" srcOrd="0" destOrd="0" presId="urn:microsoft.com/office/officeart/2005/8/layout/hProcess7"/>
    <dgm:cxn modelId="{F4EDA49D-9998-4E11-9CA6-573850DD65A2}" type="presOf" srcId="{70B71B75-AFB2-4893-B471-BE377DAEAE36}" destId="{2A520C6B-371B-435D-AE6D-BCC7231A73F0}" srcOrd="0" destOrd="0" presId="urn:microsoft.com/office/officeart/2005/8/layout/hProcess7"/>
    <dgm:cxn modelId="{CAE51556-40E1-4CFA-A7C0-752A293829CE}" type="presOf" srcId="{70B71B75-AFB2-4893-B471-BE377DAEAE36}" destId="{DF176EAB-94D8-4EF3-93F4-D1284FDCC115}" srcOrd="1" destOrd="0" presId="urn:microsoft.com/office/officeart/2005/8/layout/hProcess7"/>
    <dgm:cxn modelId="{F08F6522-53A3-40AE-BD11-D4CBE8569CD2}" srcId="{70B71B75-AFB2-4893-B471-BE377DAEAE36}" destId="{1DF97623-EFE0-438A-99EE-EAA1840F958F}" srcOrd="0" destOrd="0" parTransId="{4F06C054-6C0A-4A29-8854-6A4B87CA3622}" sibTransId="{6D014FEE-C2D3-4D4E-A7A3-CDF170FD8BE6}"/>
    <dgm:cxn modelId="{E134B6BC-E310-4B6B-80BA-25AD49E1A30B}" type="presOf" srcId="{B7280A97-DB65-4297-8FEC-C59074175ABA}" destId="{19D2D746-8EAC-4329-B966-265F49713A50}" srcOrd="0" destOrd="0" presId="urn:microsoft.com/office/officeart/2005/8/layout/hProcess7"/>
    <dgm:cxn modelId="{8B3EC524-23E6-463E-9781-423DB3832A3F}" type="presParOf" srcId="{19D2D746-8EAC-4329-B966-265F49713A50}" destId="{9145A975-D28B-469C-ADB3-5ACDE59B3AD5}" srcOrd="0" destOrd="0" presId="urn:microsoft.com/office/officeart/2005/8/layout/hProcess7"/>
    <dgm:cxn modelId="{E706346B-5ECC-4D35-95DF-F13676D8511E}" type="presParOf" srcId="{9145A975-D28B-469C-ADB3-5ACDE59B3AD5}" destId="{2A520C6B-371B-435D-AE6D-BCC7231A73F0}" srcOrd="0" destOrd="0" presId="urn:microsoft.com/office/officeart/2005/8/layout/hProcess7"/>
    <dgm:cxn modelId="{A1C50E24-260B-4ED6-9BD6-7CFABE335321}" type="presParOf" srcId="{9145A975-D28B-469C-ADB3-5ACDE59B3AD5}" destId="{DF176EAB-94D8-4EF3-93F4-D1284FDCC115}" srcOrd="1" destOrd="0" presId="urn:microsoft.com/office/officeart/2005/8/layout/hProcess7"/>
    <dgm:cxn modelId="{00DFDDA2-0556-4C1F-A728-8923C6127B68}" type="presParOf" srcId="{9145A975-D28B-469C-ADB3-5ACDE59B3AD5}" destId="{C5F0BBE7-658C-4C3C-A95E-C15DBE6B8B18}" srcOrd="2" destOrd="0" presId="urn:microsoft.com/office/officeart/2005/8/layout/hProcess7"/>
    <dgm:cxn modelId="{12511895-65F2-4438-81EA-6E59EDE3B6C6}" type="presParOf" srcId="{19D2D746-8EAC-4329-B966-265F49713A50}" destId="{7A85F0CF-57A5-4270-9ED8-26BF7087B561}" srcOrd="1" destOrd="0" presId="urn:microsoft.com/office/officeart/2005/8/layout/hProcess7"/>
    <dgm:cxn modelId="{D2D1D36D-9F1C-4485-93EA-D75A7C3DC6AA}" type="presParOf" srcId="{19D2D746-8EAC-4329-B966-265F49713A50}" destId="{5289CD47-5B30-4F22-AC4E-D2293B87F5B6}" srcOrd="2" destOrd="0" presId="urn:microsoft.com/office/officeart/2005/8/layout/hProcess7"/>
    <dgm:cxn modelId="{44620AC5-9007-412C-A3E1-BAC6F7B705FB}" type="presParOf" srcId="{5289CD47-5B30-4F22-AC4E-D2293B87F5B6}" destId="{4271A84D-5B18-4D92-AEA4-C819AECD8F2D}" srcOrd="0" destOrd="0" presId="urn:microsoft.com/office/officeart/2005/8/layout/hProcess7"/>
    <dgm:cxn modelId="{ADB0C5F8-B8A9-4C5E-B84E-40C3E8281FE2}" type="presParOf" srcId="{5289CD47-5B30-4F22-AC4E-D2293B87F5B6}" destId="{C3483A9B-6FA5-424C-98A5-448014C534DF}" srcOrd="1" destOrd="0" presId="urn:microsoft.com/office/officeart/2005/8/layout/hProcess7"/>
    <dgm:cxn modelId="{6958B230-AC39-4FBB-94D4-26C9EDC06C03}" type="presParOf" srcId="{5289CD47-5B30-4F22-AC4E-D2293B87F5B6}" destId="{7A1921E3-0057-4828-BAFA-A4A5B0F47791}" srcOrd="2" destOrd="0" presId="urn:microsoft.com/office/officeart/2005/8/layout/hProcess7"/>
    <dgm:cxn modelId="{60763FCD-6D17-46BC-8D6F-EBB01E4E3442}" type="presParOf" srcId="{19D2D746-8EAC-4329-B966-265F49713A50}" destId="{9120026C-7509-4EA5-AEB4-87ED6888DDE6}" srcOrd="3" destOrd="0" presId="urn:microsoft.com/office/officeart/2005/8/layout/hProcess7"/>
    <dgm:cxn modelId="{BE64F3C7-D720-4F8B-8671-F951BCD4A34C}" type="presParOf" srcId="{19D2D746-8EAC-4329-B966-265F49713A50}" destId="{E496E45F-F1AC-41B9-B037-DE71B83256CD}" srcOrd="4" destOrd="0" presId="urn:microsoft.com/office/officeart/2005/8/layout/hProcess7"/>
    <dgm:cxn modelId="{37123206-DAB3-45C4-985C-66152263037F}" type="presParOf" srcId="{E496E45F-F1AC-41B9-B037-DE71B83256CD}" destId="{668C7EF9-D1D1-4B42-A311-B4ACF22F23A1}" srcOrd="0" destOrd="0" presId="urn:microsoft.com/office/officeart/2005/8/layout/hProcess7"/>
    <dgm:cxn modelId="{C17BEFDC-F923-427A-917A-C40F2F9D9BC6}" type="presParOf" srcId="{E496E45F-F1AC-41B9-B037-DE71B83256CD}" destId="{26694FA8-6646-418E-9BCE-33D17FE89AF5}" srcOrd="1" destOrd="0" presId="urn:microsoft.com/office/officeart/2005/8/layout/hProcess7"/>
    <dgm:cxn modelId="{24425F42-86C9-4522-AA00-71DF33EBD22D}" type="presParOf" srcId="{E496E45F-F1AC-41B9-B037-DE71B83256CD}" destId="{C817ED89-BA4C-4E87-9C6B-9D98AA4CB7DD}" srcOrd="2" destOrd="0" presId="urn:microsoft.com/office/officeart/2005/8/layout/hProcess7"/>
    <dgm:cxn modelId="{18580E44-08F4-4530-AB74-48B5DF3E4CBF}" type="presParOf" srcId="{19D2D746-8EAC-4329-B966-265F49713A50}" destId="{4F7E7EE5-FDEF-4648-AB11-3820493FF41D}" srcOrd="5" destOrd="0" presId="urn:microsoft.com/office/officeart/2005/8/layout/hProcess7"/>
    <dgm:cxn modelId="{CAD7B034-FE9B-4C12-B38A-E73C6704C279}" type="presParOf" srcId="{19D2D746-8EAC-4329-B966-265F49713A50}" destId="{1E05BAFB-75C5-43A3-BAB0-315CF4CC75C4}" srcOrd="6" destOrd="0" presId="urn:microsoft.com/office/officeart/2005/8/layout/hProcess7"/>
    <dgm:cxn modelId="{6A78DEF6-407B-4C43-8140-549E432B8FBC}" type="presParOf" srcId="{1E05BAFB-75C5-43A3-BAB0-315CF4CC75C4}" destId="{78E768EF-D814-421C-9F0F-D92A9FA407BF}" srcOrd="0" destOrd="0" presId="urn:microsoft.com/office/officeart/2005/8/layout/hProcess7"/>
    <dgm:cxn modelId="{6567655C-7BFE-4576-BA3A-C150C5B5D9EF}" type="presParOf" srcId="{1E05BAFB-75C5-43A3-BAB0-315CF4CC75C4}" destId="{D57285C1-9D97-4772-818B-B1A1EF5EC1DA}" srcOrd="1" destOrd="0" presId="urn:microsoft.com/office/officeart/2005/8/layout/hProcess7"/>
    <dgm:cxn modelId="{A0DAFA7D-80D9-4EFC-BF5D-F5C993DA6646}" type="presParOf" srcId="{1E05BAFB-75C5-43A3-BAB0-315CF4CC75C4}" destId="{3691DDD7-3A27-4A5B-B0AA-90A655FFC06C}" srcOrd="2" destOrd="0" presId="urn:microsoft.com/office/officeart/2005/8/layout/hProcess7"/>
    <dgm:cxn modelId="{9E46AB24-9A54-4CB6-BBF6-74107E301F5F}" type="presParOf" srcId="{19D2D746-8EAC-4329-B966-265F49713A50}" destId="{A32A6231-8A82-4E8B-A4FE-79A58D6E09E2}" srcOrd="7" destOrd="0" presId="urn:microsoft.com/office/officeart/2005/8/layout/hProcess7"/>
    <dgm:cxn modelId="{A894DE71-1E70-4DB4-ACDC-F4E63DAC60A9}" type="presParOf" srcId="{19D2D746-8EAC-4329-B966-265F49713A50}" destId="{3D674027-1773-44AB-BD9A-3D7896F34268}" srcOrd="8" destOrd="0" presId="urn:microsoft.com/office/officeart/2005/8/layout/hProcess7"/>
    <dgm:cxn modelId="{CAB9674D-3494-42D5-9266-68E0D37C93A1}" type="presParOf" srcId="{3D674027-1773-44AB-BD9A-3D7896F34268}" destId="{0068DA4C-DF80-4AE2-B47A-8574D5258AAB}" srcOrd="0" destOrd="0" presId="urn:microsoft.com/office/officeart/2005/8/layout/hProcess7"/>
    <dgm:cxn modelId="{33570F77-7E44-40B7-95C1-E0D2A1FAA35A}" type="presParOf" srcId="{3D674027-1773-44AB-BD9A-3D7896F34268}" destId="{96F890C9-D5F0-4A3C-9413-AA9B37050F80}" srcOrd="1" destOrd="0" presId="urn:microsoft.com/office/officeart/2005/8/layout/hProcess7"/>
    <dgm:cxn modelId="{C8990118-C681-47DD-9F33-0E0A617C2A8F}" type="presParOf" srcId="{3D674027-1773-44AB-BD9A-3D7896F34268}" destId="{2DDA7B88-111E-473F-9EFF-9F321D106B7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20C6B-371B-435D-AE6D-BCC7231A73F0}">
      <dsp:nvSpPr>
        <dsp:cNvPr id="0" name=""/>
        <dsp:cNvSpPr/>
      </dsp:nvSpPr>
      <dsp:spPr>
        <a:xfrm>
          <a:off x="512" y="669598"/>
          <a:ext cx="2207169" cy="264860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Виробничі</a:t>
          </a:r>
          <a:endParaRPr lang="ru-RU" sz="2500" kern="1200" dirty="0"/>
        </a:p>
      </dsp:txBody>
      <dsp:txXfrm rot="16200000">
        <a:off x="-864697" y="1534808"/>
        <a:ext cx="2171855" cy="441433"/>
      </dsp:txXfrm>
    </dsp:sp>
    <dsp:sp modelId="{C5F0BBE7-658C-4C3C-A95E-C15DBE6B8B18}">
      <dsp:nvSpPr>
        <dsp:cNvPr id="0" name=""/>
        <dsp:cNvSpPr/>
      </dsp:nvSpPr>
      <dsp:spPr>
        <a:xfrm>
          <a:off x="441946" y="669598"/>
          <a:ext cx="1644341" cy="264860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 </a:t>
          </a:r>
          <a:r>
            <a:rPr lang="uk-UA" sz="1400" kern="1200" dirty="0" smtClean="0">
              <a:solidFill>
                <a:schemeClr val="tx1"/>
              </a:solidFill>
            </a:rPr>
            <a:t>С</a:t>
          </a:r>
          <a:r>
            <a:rPr lang="ru-RU" sz="1400" kern="1200" dirty="0" err="1" smtClean="0">
              <a:solidFill>
                <a:schemeClr val="tx1"/>
              </a:solidFill>
            </a:rPr>
            <a:t>ировина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матеріали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що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комплектують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вироби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устаткування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інструменти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технології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виробнича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інфраструктура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41946" y="669598"/>
        <a:ext cx="1644341" cy="2648603"/>
      </dsp:txXfrm>
    </dsp:sp>
    <dsp:sp modelId="{668C7EF9-D1D1-4B42-A311-B4ACF22F23A1}">
      <dsp:nvSpPr>
        <dsp:cNvPr id="0" name=""/>
        <dsp:cNvSpPr/>
      </dsp:nvSpPr>
      <dsp:spPr>
        <a:xfrm>
          <a:off x="2284933" y="669598"/>
          <a:ext cx="2207169" cy="264860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Людські</a:t>
          </a:r>
          <a:endParaRPr lang="ru-RU" sz="2500" kern="1200" dirty="0"/>
        </a:p>
      </dsp:txBody>
      <dsp:txXfrm rot="16200000">
        <a:off x="1419723" y="1534808"/>
        <a:ext cx="2171855" cy="441433"/>
      </dsp:txXfrm>
    </dsp:sp>
    <dsp:sp modelId="{C3483A9B-6FA5-424C-98A5-448014C534DF}">
      <dsp:nvSpPr>
        <dsp:cNvPr id="0" name=""/>
        <dsp:cNvSpPr/>
      </dsp:nvSpPr>
      <dsp:spPr>
        <a:xfrm rot="5400000">
          <a:off x="2101495" y="2772926"/>
          <a:ext cx="388948" cy="33107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7ED89-BA4C-4E87-9C6B-9D98AA4CB7DD}">
      <dsp:nvSpPr>
        <dsp:cNvPr id="0" name=""/>
        <dsp:cNvSpPr/>
      </dsp:nvSpPr>
      <dsp:spPr>
        <a:xfrm>
          <a:off x="2726367" y="669598"/>
          <a:ext cx="1644341" cy="264860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Професійні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навики</a:t>
          </a:r>
          <a:r>
            <a:rPr lang="ru-RU" sz="1600" kern="1200" dirty="0" smtClean="0">
              <a:solidFill>
                <a:schemeClr val="tx1"/>
              </a:solidFill>
            </a:rPr>
            <a:t> і </a:t>
          </a:r>
          <a:r>
            <a:rPr lang="ru-RU" sz="1600" kern="1200" dirty="0" err="1" smtClean="0">
              <a:solidFill>
                <a:schemeClr val="tx1"/>
              </a:solidFill>
            </a:rPr>
            <a:t>знання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організованість</a:t>
          </a:r>
          <a:r>
            <a:rPr lang="ru-RU" sz="1600" kern="1200" dirty="0" smtClean="0">
              <a:solidFill>
                <a:schemeClr val="tx1"/>
              </a:solidFill>
            </a:rPr>
            <a:t> і </a:t>
          </a:r>
          <a:r>
            <a:rPr lang="ru-RU" sz="1600" kern="1200" dirty="0" err="1" smtClean="0">
              <a:solidFill>
                <a:schemeClr val="tx1"/>
              </a:solidFill>
            </a:rPr>
            <a:t>дисциплінованість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працівників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традиції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допомога</a:t>
          </a:r>
          <a:r>
            <a:rPr lang="ru-RU" sz="1600" kern="1200" dirty="0" smtClean="0">
              <a:solidFill>
                <a:schemeClr val="tx1"/>
              </a:solidFill>
            </a:rPr>
            <a:t> і </a:t>
          </a:r>
          <a:r>
            <a:rPr lang="ru-RU" sz="1600" kern="1200" dirty="0" err="1" smtClean="0">
              <a:solidFill>
                <a:schemeClr val="tx1"/>
              </a:solidFill>
            </a:rPr>
            <a:t>підтримка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колективу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726367" y="669598"/>
        <a:ext cx="1644341" cy="2648603"/>
      </dsp:txXfrm>
    </dsp:sp>
    <dsp:sp modelId="{0068DA4C-DF80-4AE2-B47A-8574D5258AAB}">
      <dsp:nvSpPr>
        <dsp:cNvPr id="0" name=""/>
        <dsp:cNvSpPr/>
      </dsp:nvSpPr>
      <dsp:spPr>
        <a:xfrm>
          <a:off x="4569354" y="669598"/>
          <a:ext cx="2207169" cy="264860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Економічні</a:t>
          </a:r>
          <a:endParaRPr lang="ru-RU" sz="2500" kern="1200" dirty="0"/>
        </a:p>
      </dsp:txBody>
      <dsp:txXfrm rot="16200000">
        <a:off x="3704143" y="1534808"/>
        <a:ext cx="2171855" cy="441433"/>
      </dsp:txXfrm>
    </dsp:sp>
    <dsp:sp modelId="{D57285C1-9D97-4772-818B-B1A1EF5EC1DA}">
      <dsp:nvSpPr>
        <dsp:cNvPr id="0" name=""/>
        <dsp:cNvSpPr/>
      </dsp:nvSpPr>
      <dsp:spPr>
        <a:xfrm rot="5400000">
          <a:off x="4385915" y="2772926"/>
          <a:ext cx="388948" cy="33107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A7B88-111E-473F-9EFF-9F321D106B75}">
      <dsp:nvSpPr>
        <dsp:cNvPr id="0" name=""/>
        <dsp:cNvSpPr/>
      </dsp:nvSpPr>
      <dsp:spPr>
        <a:xfrm>
          <a:off x="5010788" y="669598"/>
          <a:ext cx="1644341" cy="264860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Ефективні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системи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матеріального</a:t>
          </a:r>
          <a:r>
            <a:rPr lang="ru-RU" sz="1800" kern="1200" dirty="0" smtClean="0">
              <a:solidFill>
                <a:schemeClr val="tx1"/>
              </a:solidFill>
            </a:rPr>
            <a:t> і </a:t>
          </a:r>
          <a:r>
            <a:rPr lang="ru-RU" sz="1800" kern="1200" dirty="0" err="1" smtClean="0">
              <a:solidFill>
                <a:schemeClr val="tx1"/>
              </a:solidFill>
            </a:rPr>
            <a:t>моральногостимулювання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визначення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оптимальної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собівартості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010788" y="669598"/>
        <a:ext cx="1644341" cy="2648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268760"/>
            <a:ext cx="5490944" cy="170216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ЯКІСТЬ ЯК ОБ'ЄКТ УПРАВЛІННЯ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437112"/>
            <a:ext cx="3309803" cy="1244597"/>
          </a:xfrm>
        </p:spPr>
        <p:txBody>
          <a:bodyPr/>
          <a:lstStyle/>
          <a:p>
            <a:r>
              <a:rPr lang="uk-UA" dirty="0" smtClean="0"/>
              <a:t>Тема 13</a:t>
            </a: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86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620688"/>
            <a:ext cx="7488948" cy="59046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>
                <a:solidFill>
                  <a:srgbClr val="00B050"/>
                </a:solidFill>
              </a:rPr>
              <a:t>Чинники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які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здатні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змінити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властивості</a:t>
            </a:r>
            <a:r>
              <a:rPr lang="ru-RU" b="1" dirty="0">
                <a:solidFill>
                  <a:srgbClr val="00B050"/>
                </a:solidFill>
              </a:rPr>
              <a:t> і </a:t>
            </a:r>
            <a:r>
              <a:rPr lang="ru-RU" b="1" dirty="0" err="1">
                <a:solidFill>
                  <a:srgbClr val="00B050"/>
                </a:solidFill>
              </a:rPr>
              <a:t>показники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продукції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можна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згрупувати</a:t>
            </a:r>
            <a:r>
              <a:rPr lang="ru-RU" b="1" dirty="0">
                <a:solidFill>
                  <a:srgbClr val="00B050"/>
                </a:solidFill>
              </a:rPr>
              <a:t> в </a:t>
            </a:r>
            <a:r>
              <a:rPr lang="ru-RU" b="1" dirty="0" err="1">
                <a:solidFill>
                  <a:srgbClr val="00B050"/>
                </a:solidFill>
              </a:rPr>
              <a:t>чотири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групи</a:t>
            </a:r>
            <a:r>
              <a:rPr lang="ru-RU" b="1" dirty="0">
                <a:solidFill>
                  <a:srgbClr val="00B050"/>
                </a:solidFill>
              </a:rPr>
              <a:t>: </a:t>
            </a:r>
            <a:r>
              <a:rPr lang="ru-RU" b="1" dirty="0" err="1">
                <a:solidFill>
                  <a:srgbClr val="00B050"/>
                </a:solidFill>
              </a:rPr>
              <a:t>предмети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праці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засоби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праці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процес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праці</a:t>
            </a:r>
            <a:r>
              <a:rPr lang="ru-RU" b="1" dirty="0">
                <a:solidFill>
                  <a:srgbClr val="00B050"/>
                </a:solidFill>
              </a:rPr>
              <a:t> і нормативно-</a:t>
            </a:r>
            <a:r>
              <a:rPr lang="ru-RU" b="1" dirty="0" err="1">
                <a:solidFill>
                  <a:srgbClr val="00B050"/>
                </a:solidFill>
              </a:rPr>
              <a:t>технічна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документація</a:t>
            </a:r>
            <a:r>
              <a:rPr lang="ru-RU" b="1" dirty="0">
                <a:solidFill>
                  <a:srgbClr val="00B050"/>
                </a:solidFill>
              </a:rPr>
              <a:t>. 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i="1" dirty="0">
                <a:solidFill>
                  <a:srgbClr val="00B050"/>
                </a:solidFill>
              </a:rPr>
              <a:t>Нормативно-</a:t>
            </a:r>
            <a:r>
              <a:rPr lang="ru-RU" i="1" dirty="0" err="1">
                <a:solidFill>
                  <a:srgbClr val="00B050"/>
                </a:solidFill>
              </a:rPr>
              <a:t>технічна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документація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,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, методики, </a:t>
            </a:r>
            <a:r>
              <a:rPr lang="ru-RU" dirty="0" err="1"/>
              <a:t>інструкції</a:t>
            </a:r>
            <a:r>
              <a:rPr lang="ru-RU" dirty="0"/>
              <a:t>, </a:t>
            </a:r>
            <a:r>
              <a:rPr lang="ru-RU" dirty="0" err="1"/>
              <a:t>стандарти</a:t>
            </a:r>
            <a:r>
              <a:rPr lang="ru-RU" dirty="0"/>
              <a:t> і т.п. </a:t>
            </a:r>
            <a:endParaRPr lang="ru-RU" dirty="0" smtClean="0"/>
          </a:p>
          <a:p>
            <a:r>
              <a:rPr lang="ru-RU" i="1" dirty="0" err="1" smtClean="0">
                <a:solidFill>
                  <a:srgbClr val="00B050"/>
                </a:solidFill>
              </a:rPr>
              <a:t>Предмети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праці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сировина</a:t>
            </a:r>
            <a:r>
              <a:rPr lang="ru-RU" dirty="0"/>
              <a:t>,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напівфабрикати</a:t>
            </a:r>
            <a:r>
              <a:rPr lang="ru-RU" dirty="0"/>
              <a:t> і т.п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i="1" dirty="0" err="1">
                <a:solidFill>
                  <a:srgbClr val="00B050"/>
                </a:solidFill>
              </a:rPr>
              <a:t>Засоби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праці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, </a:t>
            </a:r>
            <a:r>
              <a:rPr lang="ru-RU" dirty="0" err="1"/>
              <a:t>спорудження</a:t>
            </a:r>
            <a:r>
              <a:rPr lang="ru-RU" dirty="0"/>
              <a:t>,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і </a:t>
            </a:r>
            <a:r>
              <a:rPr lang="ru-RU" dirty="0" smtClean="0"/>
              <a:t>т.д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err="1" smtClean="0">
                <a:solidFill>
                  <a:srgbClr val="00B050"/>
                </a:solidFill>
              </a:rPr>
              <a:t>Процес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праці</a:t>
            </a:r>
            <a:r>
              <a:rPr lang="ru-RU" dirty="0"/>
              <a:t> </a:t>
            </a:r>
            <a:r>
              <a:rPr lang="ru-RU" dirty="0" err="1"/>
              <a:t>зв'язаний</a:t>
            </a:r>
            <a:r>
              <a:rPr lang="ru-RU" dirty="0"/>
              <a:t> з </a:t>
            </a:r>
            <a:r>
              <a:rPr lang="ru-RU" dirty="0" err="1"/>
              <a:t>організаційною</a:t>
            </a:r>
            <a:r>
              <a:rPr lang="ru-RU" dirty="0"/>
              <a:t> структурою і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праці</a:t>
            </a:r>
            <a:r>
              <a:rPr lang="ru-RU" dirty="0"/>
              <a:t>, структура, маркетинг,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функціональна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ціноутворення</a:t>
            </a:r>
            <a:r>
              <a:rPr lang="ru-RU" dirty="0"/>
              <a:t>, </a:t>
            </a:r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і т.п.</a:t>
            </a:r>
          </a:p>
        </p:txBody>
      </p:sp>
    </p:spTree>
    <p:extLst>
      <p:ext uri="{BB962C8B-B14F-4D97-AF65-F5344CB8AC3E}">
        <p14:creationId xmlns:p14="http://schemas.microsoft.com/office/powerpoint/2010/main" val="312731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2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Еволюція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 систем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35696"/>
            <a:ext cx="7920880" cy="461764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почалася</a:t>
            </a:r>
            <a:r>
              <a:rPr lang="ru-RU" dirty="0"/>
              <a:t> з </a:t>
            </a:r>
            <a:r>
              <a:rPr lang="ru-RU" dirty="0" err="1"/>
              <a:t>виникненням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і </a:t>
            </a:r>
            <a:r>
              <a:rPr lang="ru-RU" dirty="0" err="1"/>
              <a:t>розвивалася</a:t>
            </a:r>
            <a:r>
              <a:rPr lang="ru-RU" dirty="0"/>
              <a:t> 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З часом </a:t>
            </a:r>
            <a:r>
              <a:rPr lang="ru-RU" dirty="0" err="1"/>
              <a:t>змінювалося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але у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підвищеної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віки</a:t>
            </a:r>
            <a:r>
              <a:rPr lang="ru-RU" dirty="0"/>
              <a:t> </a:t>
            </a:r>
            <a:r>
              <a:rPr lang="ru-RU" dirty="0" err="1"/>
              <a:t>майстерні</a:t>
            </a:r>
            <a:r>
              <a:rPr lang="ru-RU" dirty="0"/>
              <a:t> </a:t>
            </a:r>
            <a:r>
              <a:rPr lang="ru-RU" dirty="0" err="1"/>
              <a:t>ремісників</a:t>
            </a:r>
            <a:r>
              <a:rPr lang="ru-RU" dirty="0"/>
              <a:t> </a:t>
            </a:r>
            <a:r>
              <a:rPr lang="ru-RU" dirty="0" err="1"/>
              <a:t>об'єднувалися</a:t>
            </a:r>
            <a:r>
              <a:rPr lang="ru-RU" dirty="0"/>
              <a:t> в цехи,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виготовлялася</a:t>
            </a:r>
            <a:r>
              <a:rPr lang="ru-RU" dirty="0"/>
              <a:t> по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зразку</a:t>
            </a:r>
            <a:r>
              <a:rPr lang="ru-RU" dirty="0"/>
              <a:t>, з </a:t>
            </a:r>
            <a:r>
              <a:rPr lang="ru-RU" dirty="0" err="1"/>
              <a:t>хорошої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знаходився</a:t>
            </a:r>
            <a:r>
              <a:rPr lang="ru-RU" dirty="0"/>
              <a:t> у </a:t>
            </a:r>
            <a:r>
              <a:rPr lang="ru-RU" dirty="0" err="1"/>
              <a:t>полі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майстра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і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відповідальними</a:t>
            </a:r>
            <a:r>
              <a:rPr lang="ru-RU" dirty="0"/>
              <a:t> за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В той же час,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давала </a:t>
            </a:r>
            <a:r>
              <a:rPr lang="ru-RU" dirty="0" err="1"/>
              <a:t>підставу</a:t>
            </a:r>
            <a:r>
              <a:rPr lang="ru-RU" dirty="0"/>
              <a:t> </a:t>
            </a:r>
            <a:r>
              <a:rPr lang="ru-RU" dirty="0" err="1"/>
              <a:t>ремісникам</a:t>
            </a:r>
            <a:r>
              <a:rPr lang="ru-RU" dirty="0"/>
              <a:t> </a:t>
            </a:r>
            <a:r>
              <a:rPr lang="ru-RU" dirty="0" err="1"/>
              <a:t>відчувати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49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764704"/>
            <a:ext cx="4896660" cy="5067925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управлінська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удосконалювалася</a:t>
            </a:r>
            <a:r>
              <a:rPr lang="ru-RU" dirty="0"/>
              <a:t>, але як </a:t>
            </a:r>
            <a:r>
              <a:rPr lang="ru-RU" dirty="0" err="1"/>
              <a:t>самостійний</a:t>
            </a:r>
            <a:r>
              <a:rPr lang="ru-RU" dirty="0"/>
              <a:t>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сформувався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ХІХ </a:t>
            </a:r>
            <a:r>
              <a:rPr lang="ru-RU" dirty="0" err="1"/>
              <a:t>столітті</a:t>
            </a:r>
            <a:r>
              <a:rPr lang="ru-RU" dirty="0"/>
              <a:t>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початок </a:t>
            </a:r>
            <a:r>
              <a:rPr lang="ru-RU" dirty="0" err="1"/>
              <a:t>управлінню</a:t>
            </a:r>
            <a:r>
              <a:rPr lang="ru-RU" dirty="0"/>
              <a:t> як </a:t>
            </a:r>
            <a:r>
              <a:rPr lang="ru-RU" dirty="0" err="1"/>
              <a:t>науці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в 1886 р. </a:t>
            </a:r>
            <a:r>
              <a:rPr lang="ru-RU" dirty="0" err="1"/>
              <a:t>американським</a:t>
            </a:r>
            <a:r>
              <a:rPr lang="ru-RU" dirty="0"/>
              <a:t> </a:t>
            </a:r>
            <a:r>
              <a:rPr lang="ru-RU" dirty="0" err="1"/>
              <a:t>інженером</a:t>
            </a:r>
            <a:r>
              <a:rPr lang="ru-RU" dirty="0"/>
              <a:t> </a:t>
            </a:r>
            <a:r>
              <a:rPr lang="ru-RU" dirty="0">
                <a:solidFill>
                  <a:srgbClr val="00B050"/>
                </a:solidFill>
              </a:rPr>
              <a:t>Ф. Тейлором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>
                <a:solidFill>
                  <a:srgbClr val="00B050"/>
                </a:solidFill>
              </a:rPr>
              <a:t>«</a:t>
            </a:r>
            <a:r>
              <a:rPr lang="ru-RU" dirty="0" err="1">
                <a:solidFill>
                  <a:srgbClr val="00B050"/>
                </a:solidFill>
              </a:rPr>
              <a:t>батьком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наукового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управління</a:t>
            </a:r>
            <a:r>
              <a:rPr lang="ru-RU" dirty="0">
                <a:solidFill>
                  <a:srgbClr val="00B050"/>
                </a:solidFill>
              </a:rPr>
              <a:t>»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977" y="1196752"/>
            <a:ext cx="236081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8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7272924" cy="499591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на початку ХХ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збереглися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пір</a:t>
            </a:r>
            <a:r>
              <a:rPr lang="ru-RU" dirty="0"/>
              <a:t>.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працях</a:t>
            </a:r>
            <a:r>
              <a:rPr lang="ru-RU" dirty="0"/>
              <a:t> Ф. Тейлор </a:t>
            </a:r>
            <a:r>
              <a:rPr lang="ru-RU" dirty="0" err="1"/>
              <a:t>приділяв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цеховому менеджменту, </a:t>
            </a:r>
            <a:r>
              <a:rPr lang="ru-RU" dirty="0" err="1"/>
              <a:t>вдосконаленню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 </a:t>
            </a:r>
            <a:r>
              <a:rPr lang="ru-RU" dirty="0" err="1"/>
              <a:t>кращим</a:t>
            </a:r>
            <a:r>
              <a:rPr lang="ru-RU" dirty="0"/>
              <a:t> методом </a:t>
            </a:r>
            <a:r>
              <a:rPr lang="ru-RU" dirty="0" err="1"/>
              <a:t>управління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/>
              <a:t>наукових</a:t>
            </a:r>
            <a:r>
              <a:rPr lang="ru-RU" dirty="0"/>
              <a:t> основ </a:t>
            </a:r>
            <a:r>
              <a:rPr lang="ru-RU" dirty="0" err="1"/>
              <a:t>виробництва</a:t>
            </a:r>
            <a:r>
              <a:rPr lang="ru-RU" dirty="0" smtClean="0"/>
              <a:t>;</a:t>
            </a:r>
          </a:p>
          <a:p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підбір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; </a:t>
            </a:r>
          </a:p>
          <a:p>
            <a:r>
              <a:rPr lang="ru-RU" dirty="0" err="1" smtClean="0"/>
              <a:t>наукове</a:t>
            </a:r>
            <a:r>
              <a:rPr lang="ru-RU" dirty="0" smtClean="0"/>
              <a:t>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тренування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; </a:t>
            </a:r>
          </a:p>
          <a:p>
            <a:r>
              <a:rPr lang="ru-RU" dirty="0" err="1" smtClean="0"/>
              <a:t>тісна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дружня</a:t>
            </a:r>
            <a:r>
              <a:rPr lang="ru-RU" dirty="0"/>
              <a:t> </a:t>
            </a:r>
            <a:r>
              <a:rPr lang="ru-RU" dirty="0" err="1"/>
              <a:t>співпраця</a:t>
            </a:r>
            <a:r>
              <a:rPr lang="ru-RU" dirty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адміністрацією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робочими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5588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7200916" cy="4851901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історії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розвитку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управління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якістю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продукції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двадцятому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сторіччі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прийнято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виділяти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декілька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етапів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з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тривалістю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кожного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двадцятиріччя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отримали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такі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умовні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назви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/>
              <a:t> </a:t>
            </a:r>
            <a:r>
              <a:rPr lang="ru-RU" dirty="0" err="1"/>
              <a:t>механічний</a:t>
            </a:r>
            <a:r>
              <a:rPr lang="ru-RU" dirty="0"/>
              <a:t> контроль (до 1900 року);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контроль </a:t>
            </a:r>
            <a:r>
              <a:rPr lang="ru-RU" dirty="0" err="1"/>
              <a:t>майстра</a:t>
            </a:r>
            <a:r>
              <a:rPr lang="ru-RU" dirty="0"/>
              <a:t> (1900-1920 </a:t>
            </a:r>
            <a:r>
              <a:rPr lang="ru-RU" dirty="0" err="1"/>
              <a:t>рр</a:t>
            </a:r>
            <a:r>
              <a:rPr lang="ru-RU" dirty="0"/>
              <a:t>.); </a:t>
            </a:r>
            <a:endParaRPr lang="ru-RU" dirty="0" smtClean="0"/>
          </a:p>
          <a:p>
            <a:r>
              <a:rPr lang="ru-RU" dirty="0" err="1" smtClean="0"/>
              <a:t>інспекційний</a:t>
            </a:r>
            <a:r>
              <a:rPr lang="ru-RU" dirty="0" smtClean="0"/>
              <a:t> </a:t>
            </a:r>
            <a:r>
              <a:rPr lang="ru-RU" dirty="0"/>
              <a:t>контроль (1920-1940 </a:t>
            </a:r>
            <a:r>
              <a:rPr lang="ru-RU" dirty="0" err="1"/>
              <a:t>рр</a:t>
            </a:r>
            <a:r>
              <a:rPr lang="ru-RU" dirty="0"/>
              <a:t>.); 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статистичний</a:t>
            </a:r>
            <a:r>
              <a:rPr lang="ru-RU" dirty="0" smtClean="0"/>
              <a:t> </a:t>
            </a:r>
            <a:r>
              <a:rPr lang="ru-RU" dirty="0"/>
              <a:t>контроль (1940-1960 </a:t>
            </a:r>
            <a:r>
              <a:rPr lang="ru-RU" dirty="0" err="1"/>
              <a:t>рр</a:t>
            </a:r>
            <a:r>
              <a:rPr lang="ru-RU" dirty="0"/>
              <a:t>.); 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/>
              <a:t>якості</a:t>
            </a:r>
            <a:r>
              <a:rPr lang="ru-RU" dirty="0"/>
              <a:t> (1960-1980 </a:t>
            </a:r>
            <a:r>
              <a:rPr lang="ru-RU" dirty="0" err="1"/>
              <a:t>рр</a:t>
            </a:r>
            <a:r>
              <a:rPr lang="ru-RU" dirty="0"/>
              <a:t>.); 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загальне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(1980-2000 </a:t>
            </a:r>
            <a:r>
              <a:rPr lang="ru-RU" dirty="0" err="1"/>
              <a:t>рр</a:t>
            </a:r>
            <a:r>
              <a:rPr lang="ru-RU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6614960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272924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першому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етапі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сам </a:t>
            </a:r>
            <a:r>
              <a:rPr lang="ru-RU" dirty="0" err="1"/>
              <a:t>відповідав</a:t>
            </a:r>
            <a:r>
              <a:rPr lang="ru-RU" dirty="0"/>
              <a:t> за </a:t>
            </a:r>
            <a:r>
              <a:rPr lang="ru-RU" dirty="0" err="1"/>
              <a:t>продукцію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, </a:t>
            </a:r>
            <a:r>
              <a:rPr lang="ru-RU" dirty="0" err="1"/>
              <a:t>виконану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ручної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машинної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Другий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етап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періоду</a:t>
            </a:r>
            <a:r>
              <a:rPr lang="ru-RU" dirty="0"/>
              <a:t> з 1900 по 1920 роки. Суть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полягала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якість</a:t>
            </a:r>
            <a:r>
              <a:rPr lang="ru-RU" dirty="0"/>
              <a:t> лягала на </a:t>
            </a:r>
            <a:r>
              <a:rPr lang="ru-RU" dirty="0" err="1"/>
              <a:t>майстра</a:t>
            </a:r>
            <a:r>
              <a:rPr lang="ru-RU" dirty="0"/>
              <a:t> (десятника). 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уводяться</a:t>
            </a:r>
            <a:r>
              <a:rPr lang="ru-RU" dirty="0"/>
              <a:t> </a:t>
            </a:r>
            <a:r>
              <a:rPr lang="ru-RU" dirty="0" err="1"/>
              <a:t>верхня</a:t>
            </a:r>
            <a:r>
              <a:rPr lang="ru-RU" dirty="0"/>
              <a:t> і </a:t>
            </a:r>
            <a:r>
              <a:rPr lang="ru-RU" dirty="0" err="1"/>
              <a:t>нижня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поля </a:t>
            </a:r>
            <a:r>
              <a:rPr lang="ru-RU" dirty="0" err="1"/>
              <a:t>допусків</a:t>
            </a:r>
            <a:r>
              <a:rPr lang="ru-RU" dirty="0"/>
              <a:t>,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вимірювальні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(</a:t>
            </a:r>
            <a:r>
              <a:rPr lang="ru-RU" dirty="0" err="1"/>
              <a:t>шаблони</a:t>
            </a:r>
            <a:r>
              <a:rPr lang="ru-RU" dirty="0"/>
              <a:t> і </a:t>
            </a:r>
            <a:r>
              <a:rPr lang="ru-RU" dirty="0" err="1"/>
              <a:t>калібри</a:t>
            </a:r>
            <a:r>
              <a:rPr lang="ru-RU" dirty="0"/>
              <a:t>). Були </a:t>
            </a:r>
            <a:r>
              <a:rPr lang="ru-RU" dirty="0" err="1"/>
              <a:t>розроблені</a:t>
            </a:r>
            <a:r>
              <a:rPr lang="ru-RU" dirty="0"/>
              <a:t> і </a:t>
            </a:r>
            <a:r>
              <a:rPr lang="ru-RU" dirty="0" err="1"/>
              <a:t>застосовувалися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система </a:t>
            </a:r>
            <a:r>
              <a:rPr lang="ru-RU" dirty="0" err="1"/>
              <a:t>штрафних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 за брак, </a:t>
            </a:r>
            <a:r>
              <a:rPr lang="ru-RU" dirty="0" err="1"/>
              <a:t>обґрунтовувалася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незалежної</a:t>
            </a:r>
            <a:r>
              <a:rPr lang="ru-RU" dirty="0"/>
              <a:t> посади </a:t>
            </a:r>
            <a:r>
              <a:rPr lang="ru-RU" dirty="0" err="1"/>
              <a:t>інспектора</a:t>
            </a:r>
            <a:r>
              <a:rPr lang="ru-RU" dirty="0"/>
              <a:t> з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r>
              <a:rPr lang="ru-RU" dirty="0" smtClean="0"/>
              <a:t>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визначалася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відповідність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стандартам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6256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920880" cy="52565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Третій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етап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охоплював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з 1920 по 1940 роки. В </a:t>
            </a:r>
            <a:r>
              <a:rPr lang="ru-RU" dirty="0" err="1"/>
              <a:t>цей</a:t>
            </a:r>
            <a:r>
              <a:rPr lang="ru-RU" dirty="0"/>
              <a:t> час почали </a:t>
            </a:r>
            <a:r>
              <a:rPr lang="ru-RU" dirty="0" err="1"/>
              <a:t>з'являтися</a:t>
            </a:r>
            <a:r>
              <a:rPr lang="ru-RU" dirty="0"/>
              <a:t> </a:t>
            </a:r>
            <a:r>
              <a:rPr lang="ru-RU" dirty="0" err="1"/>
              <a:t>обґрунтовані</a:t>
            </a:r>
            <a:r>
              <a:rPr lang="ru-RU" dirty="0"/>
              <a:t> Ф. Тейлором </a:t>
            </a:r>
            <a:r>
              <a:rPr lang="ru-RU" dirty="0" err="1"/>
              <a:t>інспекції</a:t>
            </a:r>
            <a:r>
              <a:rPr lang="ru-RU" dirty="0"/>
              <a:t> за </a:t>
            </a:r>
            <a:r>
              <a:rPr lang="ru-RU" dirty="0" err="1"/>
              <a:t>якістю</a:t>
            </a:r>
            <a:r>
              <a:rPr lang="ru-RU" dirty="0"/>
              <a:t>. Стала </a:t>
            </a:r>
            <a:r>
              <a:rPr lang="ru-RU" dirty="0" err="1"/>
              <a:t>здійснюватися</a:t>
            </a:r>
            <a:r>
              <a:rPr lang="ru-RU" dirty="0"/>
              <a:t> 100% </a:t>
            </a:r>
            <a:r>
              <a:rPr lang="ru-RU" dirty="0" err="1"/>
              <a:t>інспекція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 Контроль </a:t>
            </a:r>
            <a:r>
              <a:rPr lang="ru-RU" dirty="0" err="1"/>
              <a:t>якості</a:t>
            </a:r>
            <a:r>
              <a:rPr lang="ru-RU" dirty="0"/>
              <a:t> переходив в руки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навчених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інспекторів</a:t>
            </a:r>
            <a:r>
              <a:rPr lang="ru-RU" dirty="0"/>
              <a:t> з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r>
              <a:rPr lang="ru-RU" dirty="0" err="1"/>
              <a:t>Вперше</a:t>
            </a:r>
            <a:r>
              <a:rPr lang="ru-RU" dirty="0"/>
              <a:t> стали </a:t>
            </a:r>
            <a:r>
              <a:rPr lang="ru-RU" dirty="0" err="1"/>
              <a:t>застосовуватися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статистичногоконтролю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: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, </a:t>
            </a:r>
            <a:r>
              <a:rPr lang="ru-RU" dirty="0" err="1"/>
              <a:t>обґрунтовувалася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вибіркових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контролю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 </a:t>
            </a:r>
            <a:r>
              <a:rPr lang="ru-RU" dirty="0" err="1"/>
              <a:t>Велику</a:t>
            </a:r>
            <a:r>
              <a:rPr lang="ru-RU" dirty="0"/>
              <a:t> роль у </a:t>
            </a:r>
            <a:r>
              <a:rPr lang="ru-RU" dirty="0" err="1"/>
              <a:t>впровадженні</a:t>
            </a:r>
            <a:r>
              <a:rPr lang="ru-RU" dirty="0"/>
              <a:t> </a:t>
            </a:r>
            <a:r>
              <a:rPr lang="ru-RU" dirty="0" err="1"/>
              <a:t>статистичних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у </a:t>
            </a:r>
            <a:r>
              <a:rPr lang="ru-RU" dirty="0" err="1"/>
              <a:t>виробничий</a:t>
            </a:r>
            <a:r>
              <a:rPr lang="ru-RU" dirty="0"/>
              <a:t> менеджмент </a:t>
            </a:r>
            <a:r>
              <a:rPr lang="ru-RU" dirty="0" err="1"/>
              <a:t>відіграли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В.Шухарта</a:t>
            </a:r>
            <a:r>
              <a:rPr lang="ru-RU" dirty="0"/>
              <a:t> (1891-1967рр.).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увів</a:t>
            </a:r>
            <a:r>
              <a:rPr lang="ru-RU" dirty="0"/>
              <a:t> у практику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, заклав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визначалася</a:t>
            </a:r>
            <a:r>
              <a:rPr lang="ru-RU" dirty="0"/>
              <a:t> як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відповідність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стандартам і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стабільності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процесів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dirty="0"/>
              <a:t> </a:t>
            </a:r>
            <a:r>
              <a:rPr lang="ru-RU" dirty="0" err="1"/>
              <a:t>Проводився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контроль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готової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продукції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30250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7272924" cy="55446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Четвертий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етап</a:t>
            </a:r>
            <a:r>
              <a:rPr lang="ru-RU" dirty="0"/>
              <a:t>, з 1940 по 1960 роки,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умовну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«</a:t>
            </a:r>
            <a:r>
              <a:rPr lang="ru-RU" dirty="0" err="1"/>
              <a:t>Статистичний</a:t>
            </a:r>
            <a:r>
              <a:rPr lang="ru-RU" dirty="0"/>
              <a:t> контроль </a:t>
            </a:r>
            <a:r>
              <a:rPr lang="ru-RU" dirty="0" err="1"/>
              <a:t>якості</a:t>
            </a:r>
            <a:r>
              <a:rPr lang="ru-RU" dirty="0"/>
              <a:t>»,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повсюдно</a:t>
            </a:r>
            <a:r>
              <a:rPr lang="ru-RU" dirty="0"/>
              <a:t> </a:t>
            </a:r>
            <a:r>
              <a:rPr lang="ru-RU" dirty="0" err="1"/>
              <a:t>розповсюджувалися</a:t>
            </a:r>
            <a:r>
              <a:rPr lang="ru-RU" dirty="0"/>
              <a:t>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контролю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в США, там вони не </a:t>
            </a:r>
            <a:r>
              <a:rPr lang="ru-RU" dirty="0" err="1"/>
              <a:t>отримали</a:t>
            </a:r>
            <a:r>
              <a:rPr lang="ru-RU" dirty="0"/>
              <a:t> особливого </a:t>
            </a:r>
            <a:r>
              <a:rPr lang="ru-RU" dirty="0" err="1"/>
              <a:t>визнання</a:t>
            </a:r>
            <a:r>
              <a:rPr lang="ru-RU" dirty="0"/>
              <a:t>, а стали активно </a:t>
            </a:r>
            <a:r>
              <a:rPr lang="ru-RU" dirty="0" err="1"/>
              <a:t>використовуватися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Японії</a:t>
            </a:r>
            <a:r>
              <a:rPr lang="ru-RU" dirty="0"/>
              <a:t>. Проблема </a:t>
            </a:r>
            <a:r>
              <a:rPr lang="ru-RU" dirty="0" err="1"/>
              <a:t>якості</a:t>
            </a:r>
            <a:r>
              <a:rPr lang="ru-RU" dirty="0"/>
              <a:t> в </a:t>
            </a:r>
            <a:r>
              <a:rPr lang="ru-RU" dirty="0" err="1"/>
              <a:t>Японії</a:t>
            </a:r>
            <a:r>
              <a:rPr lang="ru-RU" dirty="0"/>
              <a:t> стала </a:t>
            </a:r>
            <a:r>
              <a:rPr lang="ru-RU" dirty="0" err="1"/>
              <a:t>загальнодержавною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програмою</a:t>
            </a:r>
            <a:r>
              <a:rPr lang="ru-RU" dirty="0"/>
              <a:t>, і при </a:t>
            </a:r>
            <a:r>
              <a:rPr lang="ru-RU" dirty="0" err="1"/>
              <a:t>безпосередній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К. </a:t>
            </a:r>
            <a:r>
              <a:rPr lang="ru-RU" dirty="0" err="1"/>
              <a:t>Ісікави</a:t>
            </a:r>
            <a:r>
              <a:rPr lang="ru-RU" dirty="0"/>
              <a:t>,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почали </a:t>
            </a:r>
            <a:r>
              <a:rPr lang="ru-RU" dirty="0" err="1"/>
              <a:t>вивчати</a:t>
            </a:r>
            <a:r>
              <a:rPr lang="ru-RU" dirty="0"/>
              <a:t> з </a:t>
            </a:r>
            <a:r>
              <a:rPr lang="ru-RU" dirty="0" err="1"/>
              <a:t>шкільної</a:t>
            </a:r>
            <a:r>
              <a:rPr lang="ru-RU" dirty="0"/>
              <a:t> </a:t>
            </a:r>
            <a:r>
              <a:rPr lang="ru-RU" dirty="0" err="1"/>
              <a:t>лави</a:t>
            </a:r>
            <a:r>
              <a:rPr lang="ru-RU" dirty="0"/>
              <a:t>.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вивчали</a:t>
            </a:r>
            <a:r>
              <a:rPr lang="ru-RU" dirty="0"/>
              <a:t> в </a:t>
            </a:r>
            <a:r>
              <a:rPr lang="ru-RU" dirty="0" err="1"/>
              <a:t>гуртках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визначалася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відповідність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ринковим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вимогам</a:t>
            </a:r>
            <a:r>
              <a:rPr lang="ru-RU" dirty="0"/>
              <a:t>. </a:t>
            </a:r>
            <a:r>
              <a:rPr lang="ru-RU" dirty="0" err="1"/>
              <a:t>Здійснювався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контроль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проектування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виробництва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384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488832" cy="5544616"/>
          </a:xfrm>
        </p:spPr>
        <p:txBody>
          <a:bodyPr/>
          <a:lstStyle/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П'ятий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етап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/>
              <a:t>охоплював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з 1960 по 1980 роки.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великий </a:t>
            </a:r>
            <a:r>
              <a:rPr lang="ru-RU" dirty="0" err="1"/>
              <a:t>внесок</a:t>
            </a:r>
            <a:r>
              <a:rPr lang="ru-RU" dirty="0"/>
              <a:t> у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і практики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внесли </a:t>
            </a:r>
            <a:r>
              <a:rPr lang="ru-RU" dirty="0" err="1"/>
              <a:t>Е.Демінг</a:t>
            </a:r>
            <a:r>
              <a:rPr lang="ru-RU" dirty="0"/>
              <a:t> і </a:t>
            </a:r>
            <a:r>
              <a:rPr lang="ru-RU" dirty="0" err="1"/>
              <a:t>Дж.Джуран</a:t>
            </a:r>
            <a:r>
              <a:rPr lang="ru-RU" dirty="0"/>
              <a:t>. </a:t>
            </a:r>
            <a:r>
              <a:rPr lang="ru-RU" dirty="0" err="1"/>
              <a:t>Особливу</a:t>
            </a:r>
            <a:r>
              <a:rPr lang="ru-RU" dirty="0"/>
              <a:t> роль в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вони </a:t>
            </a:r>
            <a:r>
              <a:rPr lang="ru-RU" dirty="0" err="1"/>
              <a:t>відводили</a:t>
            </a:r>
            <a:r>
              <a:rPr lang="ru-RU" dirty="0"/>
              <a:t> </a:t>
            </a:r>
            <a:r>
              <a:rPr lang="ru-RU" dirty="0" err="1"/>
              <a:t>вищому</a:t>
            </a:r>
            <a:r>
              <a:rPr lang="ru-RU" dirty="0"/>
              <a:t> </a:t>
            </a:r>
            <a:r>
              <a:rPr lang="ru-RU" dirty="0" err="1"/>
              <a:t>керівництву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. </a:t>
            </a:r>
            <a:r>
              <a:rPr lang="ru-RU" dirty="0" err="1"/>
              <a:t>Філософія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ученими</a:t>
            </a:r>
            <a:r>
              <a:rPr lang="ru-RU" dirty="0"/>
              <a:t>,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лягли</a:t>
            </a:r>
            <a:r>
              <a:rPr lang="ru-RU" dirty="0"/>
              <a:t> в основу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(</a:t>
            </a:r>
            <a:r>
              <a:rPr lang="en-US" dirty="0"/>
              <a:t>TQM). </a:t>
            </a:r>
            <a:endParaRPr lang="uk-UA" dirty="0" smtClean="0"/>
          </a:p>
          <a:p>
            <a:pPr marL="68580" indent="0">
              <a:buNone/>
            </a:pPr>
            <a:r>
              <a:rPr lang="ru-RU" dirty="0"/>
              <a:t>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визначалася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задоволення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вимог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і потреб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замовників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службовців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dirty="0"/>
              <a:t> </a:t>
            </a:r>
            <a:r>
              <a:rPr lang="ru-RU" dirty="0" err="1"/>
              <a:t>Здійснювався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контроль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всієї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діяльності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виробника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158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7"/>
            <a:ext cx="7272924" cy="4104456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шостому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етапі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en-US" dirty="0"/>
              <a:t>TQM. </a:t>
            </a:r>
            <a:r>
              <a:rPr lang="ru-RU" dirty="0"/>
              <a:t>Система </a:t>
            </a:r>
            <a:r>
              <a:rPr lang="en-US" dirty="0"/>
              <a:t>TQ</a:t>
            </a:r>
            <a:r>
              <a:rPr lang="ru-RU" dirty="0"/>
              <a:t>М є комплексною системою,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спрямованої</a:t>
            </a:r>
            <a:r>
              <a:rPr lang="ru-RU" dirty="0"/>
              <a:t> на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до </a:t>
            </a:r>
            <a:r>
              <a:rPr lang="ru-RU" dirty="0" err="1"/>
              <a:t>якості</a:t>
            </a:r>
            <a:r>
              <a:rPr lang="ru-RU" dirty="0"/>
              <a:t>, на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на </a:t>
            </a:r>
            <a:r>
              <a:rPr lang="ru-RU" dirty="0" err="1"/>
              <a:t>мінімізацію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своєчасність</a:t>
            </a:r>
            <a:r>
              <a:rPr lang="ru-RU" dirty="0"/>
              <a:t> </a:t>
            </a:r>
            <a:r>
              <a:rPr lang="ru-RU" dirty="0" err="1"/>
              <a:t>постачання</a:t>
            </a:r>
            <a:r>
              <a:rPr lang="ru-RU" dirty="0"/>
              <a:t>. </a:t>
            </a:r>
            <a:r>
              <a:rPr lang="ru-RU" dirty="0" err="1"/>
              <a:t>Розробляються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en-US" dirty="0"/>
              <a:t>ISO 9000,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настанови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і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як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так і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</p:txBody>
      </p:sp>
      <p:sp>
        <p:nvSpPr>
          <p:cNvPr id="4" name="AutoShape 2" descr="Для чего нужен стандарт ISO 9000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716" y="4869160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7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/>
          <a:lstStyle/>
          <a:p>
            <a:pPr algn="just"/>
            <a:r>
              <a:rPr lang="ru-RU" dirty="0"/>
              <a:t>В </a:t>
            </a:r>
            <a:r>
              <a:rPr lang="ru-RU" dirty="0" err="1"/>
              <a:t>даний</a:t>
            </a:r>
            <a:r>
              <a:rPr lang="ru-RU" dirty="0"/>
              <a:t> час слово </a:t>
            </a:r>
            <a:r>
              <a:rPr lang="ru-RU" b="1" dirty="0">
                <a:solidFill>
                  <a:srgbClr val="00B050"/>
                </a:solidFill>
              </a:rPr>
              <a:t>«</a:t>
            </a:r>
            <a:r>
              <a:rPr lang="ru-RU" b="1" dirty="0" err="1">
                <a:solidFill>
                  <a:srgbClr val="00B050"/>
                </a:solidFill>
              </a:rPr>
              <a:t>якість</a:t>
            </a:r>
            <a:r>
              <a:rPr lang="ru-RU" b="1" dirty="0">
                <a:solidFill>
                  <a:srgbClr val="00B050"/>
                </a:solidFill>
              </a:rPr>
              <a:t>»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 перших </a:t>
            </a:r>
            <a:r>
              <a:rPr lang="ru-RU" dirty="0" err="1"/>
              <a:t>місць</a:t>
            </a:r>
            <a:r>
              <a:rPr lang="ru-RU" dirty="0"/>
              <a:t> по </a:t>
            </a:r>
            <a:r>
              <a:rPr lang="ru-RU" dirty="0" err="1"/>
              <a:t>частоті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публікаціях</a:t>
            </a:r>
            <a:r>
              <a:rPr lang="ru-RU" dirty="0"/>
              <a:t>, </a:t>
            </a:r>
            <a:r>
              <a:rPr lang="ru-RU" dirty="0" err="1"/>
              <a:t>присвячених</a:t>
            </a:r>
            <a:r>
              <a:rPr lang="ru-RU" dirty="0"/>
              <a:t> </a:t>
            </a:r>
            <a:r>
              <a:rPr lang="ru-RU" dirty="0" err="1"/>
              <a:t>процесам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логічно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актуальнішого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9040"/>
            <a:ext cx="372041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3051423" cy="203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434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6540" y="4832711"/>
            <a:ext cx="2497460" cy="199796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776864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переконатися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є система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споживачі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зажадати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</a:t>
            </a:r>
            <a:r>
              <a:rPr lang="en-US" dirty="0"/>
              <a:t>ISO 9000.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en-US" dirty="0"/>
              <a:t>ISO 9000 </a:t>
            </a:r>
            <a:r>
              <a:rPr lang="ru-RU" dirty="0"/>
              <a:t>не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продукт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послуга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;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використовувана</a:t>
            </a:r>
            <a:r>
              <a:rPr lang="ru-RU" dirty="0"/>
              <a:t> система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Усесвітній</a:t>
            </a:r>
            <a:r>
              <a:rPr lang="ru-RU" dirty="0" smtClean="0"/>
              <a:t>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en-US" dirty="0"/>
              <a:t>ISO 9000 </a:t>
            </a:r>
            <a:r>
              <a:rPr lang="ru-RU" dirty="0"/>
              <a:t>як практичного способу,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виробникам</a:t>
            </a:r>
            <a:r>
              <a:rPr lang="ru-RU" dirty="0"/>
              <a:t> </a:t>
            </a:r>
            <a:r>
              <a:rPr lang="ru-RU" dirty="0" err="1"/>
              <a:t>демонструвати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міжнародно-визнаного</a:t>
            </a:r>
            <a:r>
              <a:rPr lang="ru-RU" dirty="0"/>
              <a:t> стандарту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послужив </a:t>
            </a:r>
            <a:r>
              <a:rPr lang="ru-RU" dirty="0" err="1"/>
              <a:t>створенню</a:t>
            </a:r>
            <a:r>
              <a:rPr lang="ru-RU" dirty="0"/>
              <a:t> </a:t>
            </a:r>
            <a:r>
              <a:rPr lang="ru-RU" dirty="0" err="1"/>
              <a:t>подібного</a:t>
            </a:r>
            <a:r>
              <a:rPr lang="ru-RU" dirty="0"/>
              <a:t> стандарту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виробництвом</a:t>
            </a:r>
            <a:r>
              <a:rPr lang="ru-RU" dirty="0"/>
              <a:t>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безпеки</a:t>
            </a:r>
            <a:r>
              <a:rPr lang="ru-RU" dirty="0"/>
              <a:t> - </a:t>
            </a:r>
            <a:r>
              <a:rPr lang="en-US" dirty="0"/>
              <a:t>ISO 14000.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34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7272924" cy="4707885"/>
          </a:xfrm>
        </p:spPr>
        <p:txBody>
          <a:bodyPr/>
          <a:lstStyle/>
          <a:p>
            <a:r>
              <a:rPr lang="ru-RU" dirty="0"/>
              <a:t>Таким чином, на </a:t>
            </a:r>
            <a:r>
              <a:rPr lang="ru-RU" dirty="0" err="1"/>
              <a:t>цьому</a:t>
            </a:r>
            <a:r>
              <a:rPr lang="ru-RU" dirty="0"/>
              <a:t> і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задоволення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вимог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і потреб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замовників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і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роботу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в самому широкому </a:t>
            </a:r>
            <a:r>
              <a:rPr lang="ru-RU" dirty="0" err="1"/>
              <a:t>розумінні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293096"/>
            <a:ext cx="3240360" cy="24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4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024744" cy="1143000"/>
          </a:xfrm>
        </p:spPr>
        <p:txBody>
          <a:bodyPr/>
          <a:lstStyle/>
          <a:p>
            <a:r>
              <a:rPr lang="ru-RU" b="1" dirty="0" err="1"/>
              <a:t>Що</a:t>
            </a:r>
            <a:r>
              <a:rPr lang="ru-RU" b="1" dirty="0"/>
              <a:t> ж </a:t>
            </a:r>
            <a:r>
              <a:rPr lang="ru-RU" b="1" dirty="0" err="1"/>
              <a:t>таке</a:t>
            </a:r>
            <a:r>
              <a:rPr lang="ru-RU" b="1" dirty="0"/>
              <a:t> </a:t>
            </a:r>
            <a:r>
              <a:rPr lang="ru-RU" b="1" dirty="0" err="1"/>
              <a:t>якість</a:t>
            </a:r>
            <a:r>
              <a:rPr lang="ru-RU" b="1" dirty="0"/>
              <a:t>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7200916" cy="3987805"/>
          </a:xfrm>
          <a:noFill/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Впродовж</a:t>
            </a:r>
            <a:r>
              <a:rPr lang="ru-RU" sz="2000" dirty="0"/>
              <a:t> </a:t>
            </a:r>
            <a:r>
              <a:rPr lang="ru-RU" sz="2000" dirty="0" err="1"/>
              <a:t>всієї</a:t>
            </a:r>
            <a:r>
              <a:rPr lang="ru-RU" sz="2000" dirty="0"/>
              <a:t> </a:t>
            </a:r>
            <a:r>
              <a:rPr lang="ru-RU" sz="2000" dirty="0" err="1"/>
              <a:t>історії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філософії</a:t>
            </a:r>
            <a:r>
              <a:rPr lang="ru-RU" sz="2000" dirty="0"/>
              <a:t> не </a:t>
            </a:r>
            <a:r>
              <a:rPr lang="ru-RU" sz="2000" dirty="0" err="1"/>
              <a:t>припинялися</a:t>
            </a:r>
            <a:r>
              <a:rPr lang="ru-RU" sz="2000" dirty="0"/>
              <a:t> </a:t>
            </a:r>
            <a:r>
              <a:rPr lang="ru-RU" sz="2000" dirty="0" err="1"/>
              <a:t>спроби</a:t>
            </a:r>
            <a:r>
              <a:rPr lang="ru-RU" sz="2000" dirty="0"/>
              <a:t> </a:t>
            </a:r>
            <a:r>
              <a:rPr lang="ru-RU" sz="2000" dirty="0" err="1"/>
              <a:t>знайти</a:t>
            </a:r>
            <a:r>
              <a:rPr lang="ru-RU" sz="2000" dirty="0"/>
              <a:t> </a:t>
            </a:r>
            <a:r>
              <a:rPr lang="ru-RU" sz="2000" dirty="0" err="1"/>
              <a:t>всеосяжне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поняттю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B050"/>
                </a:solidFill>
              </a:rPr>
              <a:t>«</a:t>
            </a:r>
            <a:r>
              <a:rPr lang="ru-RU" sz="2000" dirty="0" err="1">
                <a:solidFill>
                  <a:srgbClr val="00B050"/>
                </a:solidFill>
              </a:rPr>
              <a:t>якість</a:t>
            </a:r>
            <a:r>
              <a:rPr lang="ru-RU" sz="2000" dirty="0">
                <a:solidFill>
                  <a:srgbClr val="00B050"/>
                </a:solidFill>
              </a:rPr>
              <a:t>». </a:t>
            </a:r>
            <a:r>
              <a:rPr lang="ru-RU" sz="2000" dirty="0"/>
              <a:t>Але </a:t>
            </a:r>
            <a:r>
              <a:rPr lang="ru-RU" sz="2000" dirty="0" err="1"/>
              <a:t>всі</a:t>
            </a:r>
            <a:r>
              <a:rPr lang="ru-RU" sz="2000" dirty="0"/>
              <a:t> вони </a:t>
            </a:r>
            <a:r>
              <a:rPr lang="ru-RU" sz="2000" dirty="0" err="1"/>
              <a:t>зводилися</a:t>
            </a:r>
            <a:r>
              <a:rPr lang="ru-RU" sz="2000" dirty="0"/>
              <a:t> до </a:t>
            </a:r>
            <a:r>
              <a:rPr lang="ru-RU" sz="2000" dirty="0" err="1"/>
              <a:t>розуміння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як </a:t>
            </a:r>
            <a:r>
              <a:rPr lang="ru-RU" sz="2000" dirty="0" err="1"/>
              <a:t>визначеності</a:t>
            </a:r>
            <a:r>
              <a:rPr lang="ru-RU" sz="2000" dirty="0"/>
              <a:t>, </a:t>
            </a:r>
            <a:r>
              <a:rPr lang="ru-RU" sz="2000" dirty="0" err="1"/>
              <a:t>спільності</a:t>
            </a:r>
            <a:r>
              <a:rPr lang="ru-RU" sz="2000" dirty="0"/>
              <a:t> і </a:t>
            </a:r>
            <a:r>
              <a:rPr lang="ru-RU" sz="2000" dirty="0" err="1"/>
              <a:t>цілісності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істотних</a:t>
            </a:r>
            <a:r>
              <a:rPr lang="ru-RU" sz="2000" dirty="0"/>
              <a:t> </a:t>
            </a:r>
            <a:r>
              <a:rPr lang="ru-RU" sz="2000" dirty="0" err="1"/>
              <a:t>ознак</a:t>
            </a:r>
            <a:r>
              <a:rPr lang="ru-RU" sz="2000" dirty="0"/>
              <a:t> предмету,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додають</a:t>
            </a:r>
            <a:r>
              <a:rPr lang="ru-RU" sz="2000" dirty="0"/>
              <a:t>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відносну</a:t>
            </a:r>
            <a:r>
              <a:rPr lang="ru-RU" sz="2000" dirty="0"/>
              <a:t> </a:t>
            </a:r>
            <a:r>
              <a:rPr lang="ru-RU" sz="2000" dirty="0" err="1"/>
              <a:t>стабільність</a:t>
            </a:r>
            <a:r>
              <a:rPr lang="ru-RU" sz="2000" dirty="0"/>
              <a:t> і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відрізняють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предметів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dirty="0"/>
              <a:t>У </a:t>
            </a:r>
            <a:r>
              <a:rPr lang="ru-RU" sz="2000" dirty="0" err="1"/>
              <a:t>другій</a:t>
            </a:r>
            <a:r>
              <a:rPr lang="ru-RU" sz="2000" dirty="0"/>
              <a:t> </a:t>
            </a:r>
            <a:r>
              <a:rPr lang="ru-RU" sz="2000" dirty="0" err="1"/>
              <a:t>половині</a:t>
            </a:r>
            <a:r>
              <a:rPr lang="ru-RU" sz="2000" dirty="0"/>
              <a:t> ХХ </a:t>
            </a:r>
            <a:r>
              <a:rPr lang="ru-RU" sz="2000" dirty="0" err="1"/>
              <a:t>століття</a:t>
            </a:r>
            <a:r>
              <a:rPr lang="ru-RU" sz="2000" dirty="0"/>
              <a:t> </a:t>
            </a:r>
            <a:r>
              <a:rPr lang="ru-RU" sz="2000" dirty="0" err="1"/>
              <a:t>сформувалося</a:t>
            </a:r>
            <a:r>
              <a:rPr lang="ru-RU" sz="2000" dirty="0"/>
              <a:t> і </a:t>
            </a:r>
            <a:r>
              <a:rPr lang="ru-RU" sz="2000" dirty="0" err="1"/>
              <a:t>набуло</a:t>
            </a:r>
            <a:r>
              <a:rPr lang="ru-RU" sz="2000" dirty="0"/>
              <a:t> </a:t>
            </a:r>
            <a:r>
              <a:rPr lang="ru-RU" sz="2000" dirty="0" err="1"/>
              <a:t>поширення</a:t>
            </a:r>
            <a:r>
              <a:rPr lang="ru-RU" sz="2000" dirty="0"/>
              <a:t> </a:t>
            </a:r>
            <a:r>
              <a:rPr lang="ru-RU" sz="2000" dirty="0" err="1"/>
              <a:t>таке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,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00B050"/>
                </a:solidFill>
              </a:rPr>
              <a:t>якістю</a:t>
            </a:r>
            <a:r>
              <a:rPr lang="ru-RU" sz="2000" dirty="0">
                <a:solidFill>
                  <a:srgbClr val="00B050"/>
                </a:solidFill>
              </a:rPr>
              <a:t> продукту </a:t>
            </a:r>
            <a:r>
              <a:rPr lang="ru-RU" sz="2000" dirty="0"/>
              <a:t>стали </a:t>
            </a:r>
            <a:r>
              <a:rPr lang="ru-RU" sz="2000" i="1" dirty="0" err="1"/>
              <a:t>розуміти</a:t>
            </a:r>
            <a:r>
              <a:rPr lang="ru-RU" sz="2000" i="1" dirty="0"/>
              <a:t> </a:t>
            </a:r>
            <a:r>
              <a:rPr lang="ru-RU" sz="2000" i="1" dirty="0" err="1"/>
              <a:t>його</a:t>
            </a:r>
            <a:r>
              <a:rPr lang="ru-RU" sz="2000" i="1" dirty="0"/>
              <a:t> </a:t>
            </a:r>
            <a:r>
              <a:rPr lang="ru-RU" sz="2000" i="1" dirty="0" err="1"/>
              <a:t>властивість</a:t>
            </a:r>
            <a:r>
              <a:rPr lang="ru-RU" sz="2000" i="1" dirty="0"/>
              <a:t> (</a:t>
            </a:r>
            <a:r>
              <a:rPr lang="ru-RU" sz="2000" i="1" dirty="0" err="1"/>
              <a:t>здатність</a:t>
            </a:r>
            <a:r>
              <a:rPr lang="ru-RU" sz="2000" i="1" dirty="0"/>
              <a:t>) </a:t>
            </a:r>
            <a:r>
              <a:rPr lang="ru-RU" sz="2000" i="1" dirty="0" err="1"/>
              <a:t>задовольняти</a:t>
            </a:r>
            <a:r>
              <a:rPr lang="ru-RU" sz="2000" i="1" dirty="0"/>
              <a:t> потреби і </a:t>
            </a:r>
            <a:r>
              <a:rPr lang="ru-RU" sz="2000" i="1" dirty="0" err="1"/>
              <a:t>очікування</a:t>
            </a:r>
            <a:r>
              <a:rPr lang="ru-RU" sz="2000" i="1" dirty="0"/>
              <a:t> конкретного </a:t>
            </a:r>
            <a:r>
              <a:rPr lang="ru-RU" sz="2000" i="1" dirty="0" err="1" smtClean="0"/>
              <a:t>споживача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31875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Тлумачний</a:t>
            </a:r>
            <a:r>
              <a:rPr lang="ru-RU" sz="2000" dirty="0"/>
              <a:t> словник </a:t>
            </a:r>
            <a:r>
              <a:rPr lang="ru-RU" sz="2000" dirty="0" err="1"/>
              <a:t>російської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 (</a:t>
            </a:r>
            <a:r>
              <a:rPr lang="ru-RU" sz="2000" dirty="0" err="1"/>
              <a:t>С.И.Ожегов</a:t>
            </a:r>
            <a:r>
              <a:rPr lang="ru-RU" sz="2000" dirty="0"/>
              <a:t>, </a:t>
            </a:r>
            <a:r>
              <a:rPr lang="ru-RU" sz="2000" dirty="0" err="1"/>
              <a:t>Н.Ю.Шведова</a:t>
            </a:r>
            <a:r>
              <a:rPr lang="ru-RU" sz="2000" dirty="0"/>
              <a:t>, М., 1997р.) </a:t>
            </a:r>
            <a:r>
              <a:rPr lang="ru-RU" sz="2000" dirty="0" err="1"/>
              <a:t>дає</a:t>
            </a:r>
            <a:r>
              <a:rPr lang="ru-RU" sz="2000" dirty="0"/>
              <a:t> два </a:t>
            </a:r>
            <a:r>
              <a:rPr lang="ru-RU" sz="2000" dirty="0" err="1"/>
              <a:t>визначення</a:t>
            </a:r>
            <a:r>
              <a:rPr lang="ru-RU" sz="2000" dirty="0"/>
              <a:t>: </a:t>
            </a:r>
            <a:r>
              <a:rPr lang="ru-RU" sz="2000" dirty="0" err="1">
                <a:solidFill>
                  <a:srgbClr val="00B050"/>
                </a:solidFill>
              </a:rPr>
              <a:t>якість</a:t>
            </a:r>
            <a:r>
              <a:rPr lang="ru-RU" sz="2000" dirty="0"/>
              <a:t> –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істотних</a:t>
            </a:r>
            <a:r>
              <a:rPr lang="ru-RU" sz="2000" dirty="0"/>
              <a:t> </a:t>
            </a:r>
            <a:r>
              <a:rPr lang="ru-RU" sz="2000" dirty="0" err="1"/>
              <a:t>ознак</a:t>
            </a:r>
            <a:r>
              <a:rPr lang="ru-RU" sz="2000" dirty="0"/>
              <a:t>, </a:t>
            </a:r>
            <a:r>
              <a:rPr lang="ru-RU" sz="2000" dirty="0" err="1"/>
              <a:t>властивостей</a:t>
            </a:r>
            <a:r>
              <a:rPr lang="ru-RU" sz="2000" dirty="0"/>
              <a:t>, </a:t>
            </a:r>
            <a:r>
              <a:rPr lang="ru-RU" sz="2000" dirty="0" err="1"/>
              <a:t>особливостей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відрізняють</a:t>
            </a:r>
            <a:r>
              <a:rPr lang="ru-RU" sz="2000" dirty="0"/>
              <a:t> предмет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явище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і </a:t>
            </a:r>
            <a:r>
              <a:rPr lang="ru-RU" sz="2000" dirty="0" err="1"/>
              <a:t>додають</a:t>
            </a:r>
            <a:r>
              <a:rPr lang="ru-RU" sz="2000" dirty="0"/>
              <a:t>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визначеність</a:t>
            </a:r>
            <a:r>
              <a:rPr lang="ru-RU" sz="2000" dirty="0"/>
              <a:t>; </a:t>
            </a:r>
            <a:r>
              <a:rPr lang="ru-RU" sz="2000" dirty="0" err="1">
                <a:solidFill>
                  <a:srgbClr val="00B050"/>
                </a:solidFill>
              </a:rPr>
              <a:t>якість</a:t>
            </a:r>
            <a:r>
              <a:rPr lang="ru-RU" sz="2000" dirty="0"/>
              <a:t> – та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інша</a:t>
            </a:r>
            <a:r>
              <a:rPr lang="ru-RU" sz="2000" dirty="0"/>
              <a:t> </a:t>
            </a:r>
            <a:r>
              <a:rPr lang="ru-RU" sz="2000" dirty="0" err="1"/>
              <a:t>властивість</a:t>
            </a:r>
            <a:r>
              <a:rPr lang="ru-RU" sz="2000" dirty="0"/>
              <a:t>, </a:t>
            </a:r>
            <a:r>
              <a:rPr lang="ru-RU" sz="2000" dirty="0" err="1"/>
              <a:t>ознака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визначає</a:t>
            </a:r>
            <a:r>
              <a:rPr lang="ru-RU" sz="2000" dirty="0"/>
              <a:t> </a:t>
            </a:r>
            <a:r>
              <a:rPr lang="ru-RU" sz="2000" dirty="0" err="1"/>
              <a:t>достойність</a:t>
            </a:r>
            <a:r>
              <a:rPr lang="ru-RU" sz="2000" dirty="0"/>
              <a:t> </a:t>
            </a:r>
            <a:r>
              <a:rPr lang="ru-RU" sz="2000" dirty="0" err="1"/>
              <a:t>чого-небудь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У </a:t>
            </a:r>
            <a:r>
              <a:rPr lang="ru-RU" sz="2000" dirty="0" err="1"/>
              <a:t>побуті</a:t>
            </a:r>
            <a:r>
              <a:rPr lang="ru-RU" sz="2000" dirty="0"/>
              <a:t> в </a:t>
            </a:r>
            <a:r>
              <a:rPr lang="ru-RU" sz="2000" dirty="0" err="1"/>
              <a:t>термін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B050"/>
                </a:solidFill>
              </a:rPr>
              <a:t>«</a:t>
            </a:r>
            <a:r>
              <a:rPr lang="ru-RU" sz="2000" dirty="0" err="1">
                <a:solidFill>
                  <a:srgbClr val="00B050"/>
                </a:solidFill>
              </a:rPr>
              <a:t>якість</a:t>
            </a:r>
            <a:r>
              <a:rPr lang="ru-RU" sz="2000" dirty="0">
                <a:solidFill>
                  <a:srgbClr val="00B050"/>
                </a:solidFill>
              </a:rPr>
              <a:t>»</a:t>
            </a:r>
            <a:r>
              <a:rPr lang="ru-RU" sz="2000" dirty="0"/>
              <a:t> </a:t>
            </a:r>
            <a:r>
              <a:rPr lang="ru-RU" sz="2000" dirty="0" err="1"/>
              <a:t>уживається</a:t>
            </a:r>
            <a:r>
              <a:rPr lang="ru-RU" sz="2000" dirty="0"/>
              <a:t> в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сенсах</a:t>
            </a:r>
            <a:r>
              <a:rPr lang="ru-RU" sz="2000" dirty="0"/>
              <a:t>.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якістю</a:t>
            </a:r>
            <a:r>
              <a:rPr lang="ru-RU" sz="2000" dirty="0"/>
              <a:t> </a:t>
            </a:r>
            <a:r>
              <a:rPr lang="ru-RU" sz="2000" dirty="0" err="1"/>
              <a:t>об'єкту</a:t>
            </a:r>
            <a:r>
              <a:rPr lang="ru-RU" sz="2000" dirty="0"/>
              <a:t> (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послуги</a:t>
            </a:r>
            <a:r>
              <a:rPr lang="ru-RU" sz="2000" dirty="0"/>
              <a:t>) часто </a:t>
            </a:r>
            <a:r>
              <a:rPr lang="ru-RU" sz="2000" dirty="0" err="1"/>
              <a:t>мають</a:t>
            </a:r>
            <a:r>
              <a:rPr lang="ru-RU" sz="2000" dirty="0"/>
              <a:t> на </a:t>
            </a:r>
            <a:r>
              <a:rPr lang="ru-RU" sz="2000" dirty="0" err="1"/>
              <a:t>увазі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особливі</a:t>
            </a:r>
            <a:r>
              <a:rPr lang="ru-RU" sz="2000" dirty="0"/>
              <a:t> </a:t>
            </a:r>
            <a:r>
              <a:rPr lang="ru-RU" sz="2000" dirty="0" err="1"/>
              <a:t>властивості</a:t>
            </a:r>
            <a:r>
              <a:rPr lang="ru-RU" sz="2000" dirty="0"/>
              <a:t>.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якістю</a:t>
            </a:r>
            <a:r>
              <a:rPr lang="ru-RU" sz="2000" dirty="0"/>
              <a:t> </a:t>
            </a:r>
            <a:r>
              <a:rPr lang="ru-RU" sz="2000" dirty="0" err="1"/>
              <a:t>тканини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паперу</a:t>
            </a:r>
            <a:r>
              <a:rPr lang="ru-RU" sz="2000" dirty="0"/>
              <a:t>, </a:t>
            </a:r>
            <a:r>
              <a:rPr lang="ru-RU" sz="2000" dirty="0" err="1"/>
              <a:t>розуміють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сорти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 smtClean="0"/>
              <a:t>товарів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136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898795"/>
            <a:ext cx="27336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20524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548680"/>
            <a:ext cx="6777317" cy="5283949"/>
          </a:xfrm>
        </p:spPr>
        <p:txBody>
          <a:bodyPr/>
          <a:lstStyle/>
          <a:p>
            <a:r>
              <a:rPr lang="ru-RU" dirty="0"/>
              <a:t>Часто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(</a:t>
            </a:r>
            <a:r>
              <a:rPr lang="ru-RU" u="sng" dirty="0" err="1">
                <a:solidFill>
                  <a:srgbClr val="00B050"/>
                </a:solidFill>
              </a:rPr>
              <a:t>рівень</a:t>
            </a:r>
            <a:r>
              <a:rPr lang="ru-RU" u="sng" dirty="0">
                <a:solidFill>
                  <a:srgbClr val="00B050"/>
                </a:solidFill>
              </a:rPr>
              <a:t> </a:t>
            </a:r>
            <a:r>
              <a:rPr lang="ru-RU" u="sng" dirty="0" err="1">
                <a:solidFill>
                  <a:srgbClr val="00B050"/>
                </a:solidFill>
              </a:rPr>
              <a:t>вимог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для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ґатунок</a:t>
            </a:r>
            <a:r>
              <a:rPr lang="ru-RU" dirty="0"/>
              <a:t> (</a:t>
            </a:r>
            <a:r>
              <a:rPr lang="ru-RU" dirty="0" err="1"/>
              <a:t>категорія</a:t>
            </a:r>
            <a:r>
              <a:rPr lang="ru-RU" dirty="0"/>
              <a:t>), 1 </a:t>
            </a:r>
            <a:r>
              <a:rPr lang="ru-RU" dirty="0" err="1"/>
              <a:t>ґатунок</a:t>
            </a:r>
            <a:r>
              <a:rPr lang="ru-RU" dirty="0"/>
              <a:t> (</a:t>
            </a:r>
            <a:r>
              <a:rPr lang="ru-RU" dirty="0" err="1"/>
              <a:t>категорія</a:t>
            </a:r>
            <a:r>
              <a:rPr lang="ru-RU" dirty="0"/>
              <a:t>) і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невірно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визначеним</a:t>
            </a:r>
            <a:r>
              <a:rPr lang="ru-RU" dirty="0"/>
              <a:t>, нехай </a:t>
            </a:r>
            <a:r>
              <a:rPr lang="ru-RU" dirty="0" err="1"/>
              <a:t>навіть</a:t>
            </a:r>
            <a:r>
              <a:rPr lang="ru-RU" dirty="0"/>
              <a:t> і </a:t>
            </a:r>
            <a:r>
              <a:rPr lang="ru-RU" dirty="0" err="1"/>
              <a:t>обмеженим</a:t>
            </a:r>
            <a:r>
              <a:rPr lang="ru-RU" dirty="0"/>
              <a:t>, </a:t>
            </a:r>
            <a:r>
              <a:rPr lang="ru-RU" dirty="0" err="1">
                <a:solidFill>
                  <a:srgbClr val="00B050"/>
                </a:solidFill>
              </a:rPr>
              <a:t>вимогам</a:t>
            </a:r>
            <a:r>
              <a:rPr lang="ru-RU" dirty="0"/>
              <a:t>, вона буде </a:t>
            </a:r>
            <a:r>
              <a:rPr lang="ru-RU" dirty="0" err="1">
                <a:solidFill>
                  <a:srgbClr val="00B050"/>
                </a:solidFill>
              </a:rPr>
              <a:t>якісною</a:t>
            </a:r>
            <a:r>
              <a:rPr lang="ru-RU" dirty="0"/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17032"/>
            <a:ext cx="284797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3258732"/>
            <a:ext cx="4968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Якість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досягнута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вимоги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будуть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задоволені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через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властивості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об'єкту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і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незалежно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того,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чи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високі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ці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вимоги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чи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низькі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Таким чином,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якість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- є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ступінь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задоволення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вимогам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через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властивості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продукції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24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6"/>
            <a:ext cx="7281373" cy="535595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представити</a:t>
            </a:r>
            <a:r>
              <a:rPr lang="ru-RU" dirty="0"/>
              <a:t> 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виді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піраміди</a:t>
            </a:r>
            <a:r>
              <a:rPr lang="ru-RU" dirty="0"/>
              <a:t>. </a:t>
            </a:r>
            <a:r>
              <a:rPr lang="ru-RU" dirty="0" err="1"/>
              <a:t>Нагорі</a:t>
            </a:r>
            <a:r>
              <a:rPr lang="ru-RU" dirty="0"/>
              <a:t> </a:t>
            </a:r>
            <a:r>
              <a:rPr lang="ru-RU" dirty="0" err="1"/>
              <a:t>піраміди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яка </a:t>
            </a:r>
            <a:r>
              <a:rPr lang="ru-RU" dirty="0" err="1"/>
              <a:t>виконується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 </a:t>
            </a:r>
            <a:r>
              <a:rPr lang="ru-RU" dirty="0" err="1"/>
              <a:t>Нижче</a:t>
            </a:r>
            <a:r>
              <a:rPr lang="ru-RU" dirty="0"/>
              <a:t> -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забезпеченням</a:t>
            </a:r>
            <a:r>
              <a:rPr lang="ru-RU" dirty="0"/>
              <a:t> </a:t>
            </a:r>
            <a:r>
              <a:rPr lang="ru-RU" dirty="0" err="1"/>
              <a:t>організаційно-технічного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необхідних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-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систему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контроль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мотивація</a:t>
            </a:r>
            <a:r>
              <a:rPr lang="ru-RU" dirty="0"/>
              <a:t> персоналу,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і т.п.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піраміди</a:t>
            </a:r>
            <a:r>
              <a:rPr lang="ru-RU" dirty="0"/>
              <a:t> -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перерахованими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піраміди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9729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87337"/>
            <a:ext cx="7024744" cy="1143000"/>
          </a:xfrm>
        </p:spPr>
        <p:txBody>
          <a:bodyPr/>
          <a:lstStyle/>
          <a:p>
            <a:pPr algn="ctr"/>
            <a:r>
              <a:rPr lang="uk-UA" dirty="0" smtClean="0"/>
              <a:t>Піраміда якості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2" t="23016" r="22694" b="15151"/>
          <a:stretch/>
        </p:blipFill>
        <p:spPr bwMode="auto">
          <a:xfrm>
            <a:off x="1043608" y="1681305"/>
            <a:ext cx="7141029" cy="452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1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 smtClean="0"/>
              <a:t>якість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166464"/>
              </p:ext>
            </p:extLst>
          </p:nvPr>
        </p:nvGraphicFramePr>
        <p:xfrm>
          <a:off x="1042988" y="1844675"/>
          <a:ext cx="6777037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98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683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якість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підрозділятися</a:t>
            </a:r>
            <a:r>
              <a:rPr lang="ru-RU" dirty="0"/>
              <a:t> на </a:t>
            </a:r>
            <a:r>
              <a:rPr lang="ru-RU" dirty="0" err="1">
                <a:solidFill>
                  <a:srgbClr val="00B050"/>
                </a:solidFill>
              </a:rPr>
              <a:t>об'єктивні</a:t>
            </a:r>
            <a:r>
              <a:rPr lang="ru-RU" dirty="0"/>
              <a:t> (</a:t>
            </a:r>
            <a:r>
              <a:rPr lang="ru-RU" dirty="0" err="1"/>
              <a:t>технічний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організаційна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 і </a:t>
            </a:r>
            <a:r>
              <a:rPr lang="ru-RU" dirty="0" err="1">
                <a:solidFill>
                  <a:srgbClr val="00B050"/>
                </a:solidFill>
              </a:rPr>
              <a:t>суб'єктивні</a:t>
            </a:r>
            <a:r>
              <a:rPr lang="ru-RU" dirty="0"/>
              <a:t> (</a:t>
            </a:r>
            <a:r>
              <a:rPr lang="ru-RU" dirty="0" err="1"/>
              <a:t>особиста</a:t>
            </a:r>
            <a:r>
              <a:rPr lang="ru-RU" dirty="0"/>
              <a:t> </a:t>
            </a:r>
            <a:r>
              <a:rPr lang="ru-RU" dirty="0" err="1"/>
              <a:t>зацікавленість</a:t>
            </a:r>
            <a:r>
              <a:rPr lang="ru-RU" dirty="0"/>
              <a:t> в результатах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майстерність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4220167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1516</Words>
  <Application>Microsoft Office PowerPoint</Application>
  <PresentationFormat>Экран (4:3)</PresentationFormat>
  <Paragraphs>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Остин</vt:lpstr>
      <vt:lpstr>ЯКІСТЬ ЯК ОБ'ЄКТ УПРАВЛІННЯ</vt:lpstr>
      <vt:lpstr>Презентация PowerPoint</vt:lpstr>
      <vt:lpstr>Що ж таке якість? </vt:lpstr>
      <vt:lpstr>Презентация PowerPoint</vt:lpstr>
      <vt:lpstr>Презентация PowerPoint</vt:lpstr>
      <vt:lpstr>Презентация PowerPoint</vt:lpstr>
      <vt:lpstr>Піраміда якості</vt:lpstr>
      <vt:lpstr>Основні чинники, що впливають на якість:</vt:lpstr>
      <vt:lpstr>Основні чинники, що впливають на якість:</vt:lpstr>
      <vt:lpstr>Презентация PowerPoint</vt:lpstr>
      <vt:lpstr>Еволюція якості і систем управління якістю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ЯКІСТЬ ЯК ОБ'ЄКТ УПРАВЛІННЯ</dc:title>
  <dc:creator>tanya_roma</dc:creator>
  <cp:lastModifiedBy>user</cp:lastModifiedBy>
  <cp:revision>9</cp:revision>
  <dcterms:created xsi:type="dcterms:W3CDTF">2020-05-17T09:12:35Z</dcterms:created>
  <dcterms:modified xsi:type="dcterms:W3CDTF">2021-02-19T18:11:48Z</dcterms:modified>
</cp:coreProperties>
</file>