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1" r:id="rId6"/>
    <p:sldId id="262" r:id="rId7"/>
    <p:sldId id="274" r:id="rId8"/>
    <p:sldId id="264" r:id="rId9"/>
    <p:sldId id="275" r:id="rId10"/>
    <p:sldId id="276" r:id="rId11"/>
    <p:sldId id="265" r:id="rId12"/>
    <p:sldId id="266" r:id="rId13"/>
    <p:sldId id="267" r:id="rId14"/>
    <p:sldId id="277" r:id="rId15"/>
    <p:sldId id="268" r:id="rId16"/>
    <p:sldId id="271" r:id="rId17"/>
    <p:sldId id="278" r:id="rId18"/>
    <p:sldId id="279" r:id="rId19"/>
    <p:sldId id="280" r:id="rId20"/>
    <p:sldId id="28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иколай" initials="НВ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4" autoAdjust="0"/>
  </p:normalViewPr>
  <p:slideViewPr>
    <p:cSldViewPr>
      <p:cViewPr>
        <p:scale>
          <a:sx n="90" d="100"/>
          <a:sy n="90" d="100"/>
        </p:scale>
        <p:origin x="-123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3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F29313-E760-4EC1-90C9-28A338DF25D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C718AA-CDDF-41F4-94D1-0EAEB8A1B26E}">
      <dgm:prSet phldrT="[Текст]"/>
      <dgm:spPr>
        <a:solidFill>
          <a:srgbClr val="002060"/>
        </a:solidFill>
      </dgm:spPr>
      <dgm:t>
        <a:bodyPr/>
        <a:lstStyle/>
        <a:p>
          <a:r>
            <a:rPr lang="ru-RU" dirty="0" err="1"/>
            <a:t>Основоположним</a:t>
          </a:r>
          <a:r>
            <a:rPr lang="ru-RU" dirty="0"/>
            <a:t> є «</a:t>
          </a:r>
          <a:r>
            <a:rPr lang="ru-RU" dirty="0" err="1"/>
            <a:t>Керівництво</a:t>
          </a:r>
          <a:r>
            <a:rPr lang="ru-RU" dirty="0"/>
            <a:t> за </a:t>
          </a:r>
          <a:r>
            <a:rPr lang="ru-RU" dirty="0" err="1"/>
            <a:t>якістю</a:t>
          </a:r>
          <a:r>
            <a:rPr lang="ru-RU" dirty="0"/>
            <a:t>», в </a:t>
          </a:r>
          <a:r>
            <a:rPr lang="ru-RU" dirty="0" err="1"/>
            <a:t>якому</a:t>
          </a:r>
          <a:r>
            <a:rPr lang="ru-RU" dirty="0"/>
            <a:t> </a:t>
          </a:r>
          <a:r>
            <a:rPr lang="ru-RU" dirty="0" err="1"/>
            <a:t>описується</a:t>
          </a:r>
          <a:r>
            <a:rPr lang="ru-RU" dirty="0"/>
            <a:t> система </a:t>
          </a:r>
          <a:r>
            <a:rPr lang="ru-RU" dirty="0" err="1"/>
            <a:t>управління</a:t>
          </a:r>
          <a:r>
            <a:rPr lang="ru-RU" dirty="0"/>
            <a:t> </a:t>
          </a:r>
          <a:r>
            <a:rPr lang="ru-RU" dirty="0" err="1"/>
            <a:t>якістю</a:t>
          </a:r>
          <a:r>
            <a:rPr lang="ru-RU" dirty="0"/>
            <a:t>, яка </a:t>
          </a:r>
          <a:r>
            <a:rPr lang="ru-RU" dirty="0" err="1"/>
            <a:t>реалізує</a:t>
          </a:r>
          <a:r>
            <a:rPr lang="ru-RU" dirty="0"/>
            <a:t> </a:t>
          </a:r>
          <a:r>
            <a:rPr lang="ru-RU" dirty="0" err="1"/>
            <a:t>політику</a:t>
          </a:r>
          <a:r>
            <a:rPr lang="ru-RU" dirty="0"/>
            <a:t> </a:t>
          </a:r>
          <a:r>
            <a:rPr lang="ru-RU" dirty="0" err="1"/>
            <a:t>якості</a:t>
          </a:r>
          <a:r>
            <a:rPr lang="ru-RU" dirty="0"/>
            <a:t> та </a:t>
          </a:r>
          <a:r>
            <a:rPr lang="ru-RU" dirty="0" err="1"/>
            <a:t>цілі</a:t>
          </a:r>
          <a:r>
            <a:rPr lang="ru-RU" dirty="0"/>
            <a:t> у </a:t>
          </a:r>
          <a:r>
            <a:rPr lang="ru-RU" dirty="0" err="1"/>
            <a:t>відповідності</a:t>
          </a:r>
          <a:r>
            <a:rPr lang="ru-RU" dirty="0"/>
            <a:t> з нормами </a:t>
          </a:r>
          <a:r>
            <a:rPr lang="en-US" dirty="0"/>
            <a:t>ISO-9000</a:t>
          </a:r>
          <a:endParaRPr lang="ru-RU" dirty="0"/>
        </a:p>
      </dgm:t>
    </dgm:pt>
    <dgm:pt modelId="{03D538A9-AE62-4306-AA30-B00CABBA3077}" type="parTrans" cxnId="{47071A43-C31F-4142-B508-40C727C8099C}">
      <dgm:prSet/>
      <dgm:spPr/>
      <dgm:t>
        <a:bodyPr/>
        <a:lstStyle/>
        <a:p>
          <a:endParaRPr lang="ru-RU"/>
        </a:p>
      </dgm:t>
    </dgm:pt>
    <dgm:pt modelId="{3746871D-3843-47D3-A7DA-43EC428F7B63}" type="sibTrans" cxnId="{47071A43-C31F-4142-B508-40C727C8099C}">
      <dgm:prSet/>
      <dgm:spPr/>
      <dgm:t>
        <a:bodyPr/>
        <a:lstStyle/>
        <a:p>
          <a:endParaRPr lang="ru-RU"/>
        </a:p>
      </dgm:t>
    </dgm:pt>
    <dgm:pt modelId="{FA4A6A89-78FC-4250-9A53-56A22224C44D}">
      <dgm:prSet phldrT="[Текст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ru-RU" dirty="0"/>
            <a:t>І, </a:t>
          </a:r>
          <a:r>
            <a:rPr lang="ru-RU" dirty="0" err="1"/>
            <a:t>нарешті</a:t>
          </a:r>
          <a:r>
            <a:rPr lang="ru-RU" dirty="0"/>
            <a:t>, </a:t>
          </a:r>
          <a:r>
            <a:rPr lang="ru-RU" dirty="0" err="1"/>
            <a:t>йдуть</a:t>
          </a:r>
          <a:r>
            <a:rPr lang="ru-RU" dirty="0"/>
            <a:t> «</a:t>
          </a:r>
          <a:r>
            <a:rPr lang="ru-RU" dirty="0" err="1"/>
            <a:t>Робочі</a:t>
          </a:r>
          <a:r>
            <a:rPr lang="ru-RU" dirty="0"/>
            <a:t> </a:t>
          </a:r>
          <a:r>
            <a:rPr lang="ru-RU" dirty="0" err="1"/>
            <a:t>інструкції</a:t>
          </a:r>
          <a:r>
            <a:rPr lang="ru-RU" dirty="0"/>
            <a:t>, </a:t>
          </a:r>
          <a:r>
            <a:rPr lang="ru-RU" dirty="0" err="1"/>
            <a:t>формуляри</a:t>
          </a:r>
          <a:r>
            <a:rPr lang="ru-RU" dirty="0"/>
            <a:t>, бланки, списки» - </a:t>
          </a:r>
          <a:r>
            <a:rPr lang="ru-RU" dirty="0" err="1"/>
            <a:t>детальні</a:t>
          </a:r>
          <a:r>
            <a:rPr lang="ru-RU" dirty="0"/>
            <a:t> </a:t>
          </a:r>
          <a:r>
            <a:rPr lang="ru-RU" dirty="0" err="1"/>
            <a:t>робочі</a:t>
          </a:r>
          <a:r>
            <a:rPr lang="ru-RU" dirty="0"/>
            <a:t> </a:t>
          </a:r>
          <a:r>
            <a:rPr lang="ru-RU" dirty="0" err="1"/>
            <a:t>документи</a:t>
          </a:r>
          <a:r>
            <a:rPr lang="ru-RU" dirty="0"/>
            <a:t> </a:t>
          </a:r>
          <a:r>
            <a:rPr lang="ru-RU" dirty="0" err="1"/>
            <a:t>системи</a:t>
          </a:r>
          <a:endParaRPr lang="ru-RU" dirty="0"/>
        </a:p>
      </dgm:t>
    </dgm:pt>
    <dgm:pt modelId="{C2D3DDED-72DC-4E9F-8E15-8AB715D780F2}" type="parTrans" cxnId="{30D00E4A-CDC5-41D8-896E-7AEDE0103BDA}">
      <dgm:prSet/>
      <dgm:spPr/>
      <dgm:t>
        <a:bodyPr/>
        <a:lstStyle/>
        <a:p>
          <a:endParaRPr lang="ru-RU"/>
        </a:p>
      </dgm:t>
    </dgm:pt>
    <dgm:pt modelId="{1E8D87D2-A576-40BB-8913-3BB16948D830}" type="sibTrans" cxnId="{30D00E4A-CDC5-41D8-896E-7AEDE0103BDA}">
      <dgm:prSet/>
      <dgm:spPr/>
      <dgm:t>
        <a:bodyPr/>
        <a:lstStyle/>
        <a:p>
          <a:endParaRPr lang="ru-RU"/>
        </a:p>
      </dgm:t>
    </dgm:pt>
    <dgm:pt modelId="{691A2CE0-7DA4-4565-B185-9B52B3E1A073}">
      <dgm:prSet phldrT="[Текст]"/>
      <dgm:spPr/>
      <dgm:t>
        <a:bodyPr/>
        <a:lstStyle/>
        <a:p>
          <a:r>
            <a:rPr lang="ru-RU" dirty="0" err="1"/>
            <a:t>Далі</a:t>
          </a:r>
          <a:r>
            <a:rPr lang="ru-RU" dirty="0"/>
            <a:t> </a:t>
          </a:r>
          <a:r>
            <a:rPr lang="ru-RU" dirty="0" err="1"/>
            <a:t>йдуть</a:t>
          </a:r>
          <a:r>
            <a:rPr lang="ru-RU" dirty="0"/>
            <a:t> «</a:t>
          </a:r>
          <a:r>
            <a:rPr lang="ru-RU" dirty="0" err="1"/>
            <a:t>Задокументовані</a:t>
          </a:r>
          <a:r>
            <a:rPr lang="ru-RU" dirty="0"/>
            <a:t> </a:t>
          </a:r>
          <a:r>
            <a:rPr lang="ru-RU" dirty="0" err="1"/>
            <a:t>процедури</a:t>
          </a:r>
          <a:r>
            <a:rPr lang="ru-RU" dirty="0"/>
            <a:t>», </a:t>
          </a:r>
          <a:r>
            <a:rPr lang="ru-RU" dirty="0" err="1"/>
            <a:t>що</a:t>
          </a:r>
          <a:r>
            <a:rPr lang="ru-RU" dirty="0"/>
            <a:t> </a:t>
          </a:r>
          <a:r>
            <a:rPr lang="ru-RU" dirty="0" err="1"/>
            <a:t>застосовуються</a:t>
          </a:r>
          <a:r>
            <a:rPr lang="ru-RU" dirty="0"/>
            <a:t> в </a:t>
          </a:r>
          <a:r>
            <a:rPr lang="ru-RU" dirty="0" err="1"/>
            <a:t>системі</a:t>
          </a:r>
          <a:r>
            <a:rPr lang="ru-RU" dirty="0"/>
            <a:t>, </a:t>
          </a:r>
          <a:r>
            <a:rPr lang="ru-RU" dirty="0" err="1"/>
            <a:t>які</a:t>
          </a:r>
          <a:r>
            <a:rPr lang="ru-RU" dirty="0"/>
            <a:t> </a:t>
          </a:r>
          <a:r>
            <a:rPr lang="ru-RU" dirty="0" err="1"/>
            <a:t>описують</a:t>
          </a:r>
          <a:r>
            <a:rPr lang="ru-RU" dirty="0"/>
            <a:t> </a:t>
          </a:r>
          <a:r>
            <a:rPr lang="ru-RU" dirty="0" err="1"/>
            <a:t>діяльність</a:t>
          </a:r>
          <a:r>
            <a:rPr lang="ru-RU" dirty="0"/>
            <a:t> </a:t>
          </a:r>
          <a:r>
            <a:rPr lang="ru-RU" dirty="0" err="1"/>
            <a:t>функціональних</a:t>
          </a:r>
          <a:r>
            <a:rPr lang="ru-RU" dirty="0"/>
            <a:t> </a:t>
          </a:r>
          <a:r>
            <a:rPr lang="ru-RU" dirty="0" err="1"/>
            <a:t>частин</a:t>
          </a:r>
          <a:r>
            <a:rPr lang="ru-RU" dirty="0"/>
            <a:t>, </a:t>
          </a:r>
          <a:r>
            <a:rPr lang="ru-RU" dirty="0" err="1"/>
            <a:t>що</a:t>
          </a:r>
          <a:r>
            <a:rPr lang="ru-RU" dirty="0"/>
            <a:t> </a:t>
          </a:r>
          <a:r>
            <a:rPr lang="ru-RU" dirty="0" err="1"/>
            <a:t>діють</a:t>
          </a:r>
          <a:r>
            <a:rPr lang="ru-RU" dirty="0"/>
            <a:t> при </a:t>
          </a:r>
          <a:r>
            <a:rPr lang="ru-RU" dirty="0" err="1"/>
            <a:t>управлінні</a:t>
          </a:r>
          <a:r>
            <a:rPr lang="ru-RU" dirty="0"/>
            <a:t> </a:t>
          </a:r>
          <a:r>
            <a:rPr lang="ru-RU" dirty="0" err="1"/>
            <a:t>якістю</a:t>
          </a:r>
          <a:r>
            <a:rPr lang="ru-RU" dirty="0"/>
            <a:t>.</a:t>
          </a:r>
        </a:p>
      </dgm:t>
    </dgm:pt>
    <dgm:pt modelId="{244EBBBB-5D06-4B1B-9A2D-D3562996957C}" type="sibTrans" cxnId="{5CF07341-05D1-4799-9B83-3116D03BA709}">
      <dgm:prSet/>
      <dgm:spPr/>
      <dgm:t>
        <a:bodyPr/>
        <a:lstStyle/>
        <a:p>
          <a:endParaRPr lang="ru-RU"/>
        </a:p>
      </dgm:t>
    </dgm:pt>
    <dgm:pt modelId="{35B903AB-7620-410D-BC77-0D1A601B34DF}" type="parTrans" cxnId="{5CF07341-05D1-4799-9B83-3116D03BA709}">
      <dgm:prSet/>
      <dgm:spPr/>
      <dgm:t>
        <a:bodyPr/>
        <a:lstStyle/>
        <a:p>
          <a:endParaRPr lang="ru-RU"/>
        </a:p>
      </dgm:t>
    </dgm:pt>
    <dgm:pt modelId="{78F15270-2778-463F-9CF2-5F444F537F9F}" type="pres">
      <dgm:prSet presAssocID="{E8F29313-E760-4EC1-90C9-28A338DF25D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31F26AD9-62C3-4611-8761-6A70FA81E3C6}" type="pres">
      <dgm:prSet presAssocID="{E0C718AA-CDDF-41F4-94D1-0EAEB8A1B26E}" presName="composite" presStyleCnt="0"/>
      <dgm:spPr/>
    </dgm:pt>
    <dgm:pt modelId="{6A4F1884-0647-40D4-A4BC-C686C34C3125}" type="pres">
      <dgm:prSet presAssocID="{E0C718AA-CDDF-41F4-94D1-0EAEB8A1B26E}" presName="imgShp" presStyleLbl="fgImgPlace1" presStyleIdx="0" presStyleCnt="3" custScaleX="127178" custScaleY="64684" custLinFactX="200000" custLinFactNeighborX="295114" custLinFactNeighborY="5090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164CB1F-67B4-49F9-A7A7-03F720C3A8F4}" type="pres">
      <dgm:prSet presAssocID="{E0C718AA-CDDF-41F4-94D1-0EAEB8A1B26E}" presName="txShp" presStyleLbl="node1" presStyleIdx="0" presStyleCnt="3" custScaleX="134206" custLinFactNeighborX="-4851" custLinFactNeighborY="-6370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B82702B-D584-4632-8E49-252E17D143DC}" type="pres">
      <dgm:prSet presAssocID="{3746871D-3843-47D3-A7DA-43EC428F7B63}" presName="spacing" presStyleCnt="0"/>
      <dgm:spPr/>
    </dgm:pt>
    <dgm:pt modelId="{E7E4A59C-C974-4A3B-99C6-AFEFF5DE2CF8}" type="pres">
      <dgm:prSet presAssocID="{691A2CE0-7DA4-4565-B185-9B52B3E1A073}" presName="composite" presStyleCnt="0"/>
      <dgm:spPr/>
    </dgm:pt>
    <dgm:pt modelId="{515E4CA0-2643-45E9-9295-FD7D4B3C1B01}" type="pres">
      <dgm:prSet presAssocID="{691A2CE0-7DA4-4565-B185-9B52B3E1A073}" presName="imgShp" presStyleLbl="fgImgPlace1" presStyleIdx="1" presStyleCnt="3" custLinFactX="200000" custLinFactNeighborX="271242" custLinFactNeighborY="3477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251071CE-C3A7-45F3-A14C-D43C839472C4}" type="pres">
      <dgm:prSet presAssocID="{691A2CE0-7DA4-4565-B185-9B52B3E1A073}" presName="txShp" presStyleLbl="node1" presStyleIdx="1" presStyleCnt="3" custScaleX="126586" custScaleY="102590" custLinFactNeighborX="-8661" custLinFactNeighborY="-277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3D2A479-7CA7-4524-9963-3B6595C9200B}" type="pres">
      <dgm:prSet presAssocID="{244EBBBB-5D06-4B1B-9A2D-D3562996957C}" presName="spacing" presStyleCnt="0"/>
      <dgm:spPr/>
    </dgm:pt>
    <dgm:pt modelId="{9B360EBA-5894-4D7B-A973-6462C7B0D73C}" type="pres">
      <dgm:prSet presAssocID="{FA4A6A89-78FC-4250-9A53-56A22224C44D}" presName="composite" presStyleCnt="0"/>
      <dgm:spPr/>
    </dgm:pt>
    <dgm:pt modelId="{02731E7B-9D10-41B9-B568-DB305161F060}" type="pres">
      <dgm:prSet presAssocID="{FA4A6A89-78FC-4250-9A53-56A22224C44D}" presName="imgShp" presStyleLbl="fgImgPlace1" presStyleIdx="2" presStyleCnt="3" custScaleX="116153" custScaleY="61857" custLinFactX="200000" custLinFactNeighborX="217268" custLinFactNeighborY="19899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7B4AA9AC-EEEB-4AFA-A7B4-D1663EA365CA}" type="pres">
      <dgm:prSet presAssocID="{FA4A6A89-78FC-4250-9A53-56A22224C44D}" presName="txShp" presStyleLbl="node1" presStyleIdx="2" presStyleCnt="3" custAng="0" custScaleX="104169" custLinFactNeighborX="-8369" custLinFactNeighborY="-1348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73A644C-017C-490B-A451-078CA1683F49}" type="presOf" srcId="{E8F29313-E760-4EC1-90C9-28A338DF25D6}" destId="{78F15270-2778-463F-9CF2-5F444F537F9F}" srcOrd="0" destOrd="0" presId="urn:microsoft.com/office/officeart/2005/8/layout/vList3"/>
    <dgm:cxn modelId="{5CF07341-05D1-4799-9B83-3116D03BA709}" srcId="{E8F29313-E760-4EC1-90C9-28A338DF25D6}" destId="{691A2CE0-7DA4-4565-B185-9B52B3E1A073}" srcOrd="1" destOrd="0" parTransId="{35B903AB-7620-410D-BC77-0D1A601B34DF}" sibTransId="{244EBBBB-5D06-4B1B-9A2D-D3562996957C}"/>
    <dgm:cxn modelId="{19CBC567-AA85-44CF-9135-DBABC875002B}" type="presOf" srcId="{E0C718AA-CDDF-41F4-94D1-0EAEB8A1B26E}" destId="{7164CB1F-67B4-49F9-A7A7-03F720C3A8F4}" srcOrd="0" destOrd="0" presId="urn:microsoft.com/office/officeart/2005/8/layout/vList3"/>
    <dgm:cxn modelId="{30D00E4A-CDC5-41D8-896E-7AEDE0103BDA}" srcId="{E8F29313-E760-4EC1-90C9-28A338DF25D6}" destId="{FA4A6A89-78FC-4250-9A53-56A22224C44D}" srcOrd="2" destOrd="0" parTransId="{C2D3DDED-72DC-4E9F-8E15-8AB715D780F2}" sibTransId="{1E8D87D2-A576-40BB-8913-3BB16948D830}"/>
    <dgm:cxn modelId="{A77C57DA-6963-467F-A52B-71395E4F8F32}" type="presOf" srcId="{FA4A6A89-78FC-4250-9A53-56A22224C44D}" destId="{7B4AA9AC-EEEB-4AFA-A7B4-D1663EA365CA}" srcOrd="0" destOrd="0" presId="urn:microsoft.com/office/officeart/2005/8/layout/vList3"/>
    <dgm:cxn modelId="{CF31727B-3606-4C97-9FE0-A6D3A2398C0F}" type="presOf" srcId="{691A2CE0-7DA4-4565-B185-9B52B3E1A073}" destId="{251071CE-C3A7-45F3-A14C-D43C839472C4}" srcOrd="0" destOrd="0" presId="urn:microsoft.com/office/officeart/2005/8/layout/vList3"/>
    <dgm:cxn modelId="{47071A43-C31F-4142-B508-40C727C8099C}" srcId="{E8F29313-E760-4EC1-90C9-28A338DF25D6}" destId="{E0C718AA-CDDF-41F4-94D1-0EAEB8A1B26E}" srcOrd="0" destOrd="0" parTransId="{03D538A9-AE62-4306-AA30-B00CABBA3077}" sibTransId="{3746871D-3843-47D3-A7DA-43EC428F7B63}"/>
    <dgm:cxn modelId="{5C075172-DC38-470A-BFAD-FA99697BDC23}" type="presParOf" srcId="{78F15270-2778-463F-9CF2-5F444F537F9F}" destId="{31F26AD9-62C3-4611-8761-6A70FA81E3C6}" srcOrd="0" destOrd="0" presId="urn:microsoft.com/office/officeart/2005/8/layout/vList3"/>
    <dgm:cxn modelId="{969E14A6-6E55-4BCE-8CA7-0AB2F40F38BF}" type="presParOf" srcId="{31F26AD9-62C3-4611-8761-6A70FA81E3C6}" destId="{6A4F1884-0647-40D4-A4BC-C686C34C3125}" srcOrd="0" destOrd="0" presId="urn:microsoft.com/office/officeart/2005/8/layout/vList3"/>
    <dgm:cxn modelId="{DFCCEC5C-5F7A-4E95-AFF5-5B01E8798FAC}" type="presParOf" srcId="{31F26AD9-62C3-4611-8761-6A70FA81E3C6}" destId="{7164CB1F-67B4-49F9-A7A7-03F720C3A8F4}" srcOrd="1" destOrd="0" presId="urn:microsoft.com/office/officeart/2005/8/layout/vList3"/>
    <dgm:cxn modelId="{FFE8847D-035A-44E7-8CF2-94C81A18EC17}" type="presParOf" srcId="{78F15270-2778-463F-9CF2-5F444F537F9F}" destId="{5B82702B-D584-4632-8E49-252E17D143DC}" srcOrd="1" destOrd="0" presId="urn:microsoft.com/office/officeart/2005/8/layout/vList3"/>
    <dgm:cxn modelId="{BF17DE3F-EFAA-4163-ABDA-18427181128C}" type="presParOf" srcId="{78F15270-2778-463F-9CF2-5F444F537F9F}" destId="{E7E4A59C-C974-4A3B-99C6-AFEFF5DE2CF8}" srcOrd="2" destOrd="0" presId="urn:microsoft.com/office/officeart/2005/8/layout/vList3"/>
    <dgm:cxn modelId="{75560B80-BCC7-4C01-BB8C-1C253E20F184}" type="presParOf" srcId="{E7E4A59C-C974-4A3B-99C6-AFEFF5DE2CF8}" destId="{515E4CA0-2643-45E9-9295-FD7D4B3C1B01}" srcOrd="0" destOrd="0" presId="urn:microsoft.com/office/officeart/2005/8/layout/vList3"/>
    <dgm:cxn modelId="{E2CF9036-9964-4365-967D-BF047E94EFCD}" type="presParOf" srcId="{E7E4A59C-C974-4A3B-99C6-AFEFF5DE2CF8}" destId="{251071CE-C3A7-45F3-A14C-D43C839472C4}" srcOrd="1" destOrd="0" presId="urn:microsoft.com/office/officeart/2005/8/layout/vList3"/>
    <dgm:cxn modelId="{957AEF51-0817-45E1-A8E3-8465F7346BC6}" type="presParOf" srcId="{78F15270-2778-463F-9CF2-5F444F537F9F}" destId="{43D2A479-7CA7-4524-9963-3B6595C9200B}" srcOrd="3" destOrd="0" presId="urn:microsoft.com/office/officeart/2005/8/layout/vList3"/>
    <dgm:cxn modelId="{1A237E44-AC36-412A-AEE1-BFA4CFFF2A86}" type="presParOf" srcId="{78F15270-2778-463F-9CF2-5F444F537F9F}" destId="{9B360EBA-5894-4D7B-A973-6462C7B0D73C}" srcOrd="4" destOrd="0" presId="urn:microsoft.com/office/officeart/2005/8/layout/vList3"/>
    <dgm:cxn modelId="{A50C71CE-C684-4E8F-AF9C-416D5968AB80}" type="presParOf" srcId="{9B360EBA-5894-4D7B-A973-6462C7B0D73C}" destId="{02731E7B-9D10-41B9-B568-DB305161F060}" srcOrd="0" destOrd="0" presId="urn:microsoft.com/office/officeart/2005/8/layout/vList3"/>
    <dgm:cxn modelId="{344B85AE-DB8D-4245-A33A-87956C57F991}" type="presParOf" srcId="{9B360EBA-5894-4D7B-A973-6462C7B0D73C}" destId="{7B4AA9AC-EEEB-4AFA-A7B4-D1663EA365C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ACF951-F77C-4490-B0E2-95F133A8BA3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80CBB0-BAE9-4141-8959-190C55B18BD9}">
      <dgm:prSet phldrT="[Текст]"/>
      <dgm:spPr/>
      <dgm:t>
        <a:bodyPr/>
        <a:lstStyle/>
        <a:p>
          <a:r>
            <a:rPr lang="ru-RU" dirty="0"/>
            <a:t>1 ЕТАП</a:t>
          </a:r>
        </a:p>
      </dgm:t>
    </dgm:pt>
    <dgm:pt modelId="{993CF3B7-13BE-47E3-9651-9C823C9296AC}" type="parTrans" cxnId="{4705C799-F910-4A93-A6F3-10742818A4AC}">
      <dgm:prSet/>
      <dgm:spPr/>
      <dgm:t>
        <a:bodyPr/>
        <a:lstStyle/>
        <a:p>
          <a:endParaRPr lang="ru-RU"/>
        </a:p>
      </dgm:t>
    </dgm:pt>
    <dgm:pt modelId="{6957FC1C-28A8-44EF-87CF-D9461678D497}" type="sibTrans" cxnId="{4705C799-F910-4A93-A6F3-10742818A4AC}">
      <dgm:prSet/>
      <dgm:spPr/>
      <dgm:t>
        <a:bodyPr/>
        <a:lstStyle/>
        <a:p>
          <a:endParaRPr lang="ru-RU"/>
        </a:p>
      </dgm:t>
    </dgm:pt>
    <dgm:pt modelId="{A8481A1D-9249-4AFD-B4DE-05B1EBC0C46F}">
      <dgm:prSet phldrT="[Текст]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err="1"/>
            <a:t>це</a:t>
          </a:r>
          <a:r>
            <a:rPr lang="ru-RU" dirty="0"/>
            <a:t> </a:t>
          </a:r>
          <a:r>
            <a:rPr lang="ru-RU" dirty="0" err="1"/>
            <a:t>організаційний</a:t>
          </a:r>
          <a:r>
            <a:rPr lang="ru-RU" dirty="0"/>
            <a:t> </a:t>
          </a:r>
          <a:r>
            <a:rPr lang="ru-RU" dirty="0" err="1"/>
            <a:t>етап</a:t>
          </a:r>
          <a:endParaRPr lang="ru-RU" dirty="0"/>
        </a:p>
      </dgm:t>
    </dgm:pt>
    <dgm:pt modelId="{0841987D-F6AF-446E-B62B-5E873EEE2CBB}" type="parTrans" cxnId="{FF89D8F6-543B-4020-89CC-67CC2AE3D127}">
      <dgm:prSet/>
      <dgm:spPr/>
      <dgm:t>
        <a:bodyPr/>
        <a:lstStyle/>
        <a:p>
          <a:endParaRPr lang="ru-RU"/>
        </a:p>
      </dgm:t>
    </dgm:pt>
    <dgm:pt modelId="{42F49C5F-82F7-4D98-81F1-A828B608BACB}" type="sibTrans" cxnId="{FF89D8F6-543B-4020-89CC-67CC2AE3D127}">
      <dgm:prSet/>
      <dgm:spPr/>
      <dgm:t>
        <a:bodyPr/>
        <a:lstStyle/>
        <a:p>
          <a:endParaRPr lang="ru-RU"/>
        </a:p>
      </dgm:t>
    </dgm:pt>
    <dgm:pt modelId="{47CD26DC-8FE2-4D92-A8C1-B8EDECCB55AE}">
      <dgm:prSet phldrT="[Текст]"/>
      <dgm:spPr/>
      <dgm:t>
        <a:bodyPr/>
        <a:lstStyle/>
        <a:p>
          <a:r>
            <a:rPr lang="ru-RU" dirty="0"/>
            <a:t>2 ЕТАП</a:t>
          </a:r>
        </a:p>
      </dgm:t>
    </dgm:pt>
    <dgm:pt modelId="{170930A2-3613-4F09-A918-410DA16C8DA8}" type="parTrans" cxnId="{7AD41E7A-665D-4BE3-8F45-68CC749B40CE}">
      <dgm:prSet/>
      <dgm:spPr/>
      <dgm:t>
        <a:bodyPr/>
        <a:lstStyle/>
        <a:p>
          <a:endParaRPr lang="ru-RU"/>
        </a:p>
      </dgm:t>
    </dgm:pt>
    <dgm:pt modelId="{07640719-666B-4C98-93D0-05C183B0CB83}" type="sibTrans" cxnId="{7AD41E7A-665D-4BE3-8F45-68CC749B40CE}">
      <dgm:prSet/>
      <dgm:spPr/>
      <dgm:t>
        <a:bodyPr/>
        <a:lstStyle/>
        <a:p>
          <a:endParaRPr lang="ru-RU"/>
        </a:p>
      </dgm:t>
    </dgm:pt>
    <dgm:pt modelId="{54C4AEB4-E575-425C-83CA-3174BCDD56CD}">
      <dgm:prSet phldrT="[Текст]"/>
      <dgm:spPr/>
      <dgm:t>
        <a:bodyPr/>
        <a:lstStyle/>
        <a:p>
          <a:r>
            <a:rPr lang="ru-RU" dirty="0" err="1"/>
            <a:t>розробка</a:t>
          </a:r>
          <a:r>
            <a:rPr lang="ru-RU" dirty="0"/>
            <a:t> проспекту (</a:t>
          </a:r>
          <a:r>
            <a:rPr lang="ru-RU" dirty="0" err="1"/>
            <a:t>мережевого</a:t>
          </a:r>
          <a:r>
            <a:rPr lang="ru-RU" dirty="0"/>
            <a:t> плану-</a:t>
          </a:r>
          <a:r>
            <a:rPr lang="ru-RU" dirty="0" err="1"/>
            <a:t>графіка</a:t>
          </a:r>
          <a:r>
            <a:rPr lang="ru-RU" dirty="0"/>
            <a:t>) </a:t>
          </a:r>
          <a:r>
            <a:rPr lang="ru-RU" dirty="0" err="1"/>
            <a:t>впровадження</a:t>
          </a:r>
          <a:r>
            <a:rPr lang="ru-RU" dirty="0"/>
            <a:t> </a:t>
          </a:r>
          <a:r>
            <a:rPr lang="ru-RU" dirty="0" err="1"/>
            <a:t>системи</a:t>
          </a:r>
          <a:r>
            <a:rPr lang="ru-RU" dirty="0"/>
            <a:t> </a:t>
          </a:r>
          <a:r>
            <a:rPr lang="ru-RU" dirty="0" err="1"/>
            <a:t>якості</a:t>
          </a:r>
          <a:r>
            <a:rPr lang="ru-RU" dirty="0"/>
            <a:t>;</a:t>
          </a:r>
          <a:br>
            <a:rPr lang="ru-RU" dirty="0"/>
          </a:br>
          <a:endParaRPr lang="ru-RU" dirty="0"/>
        </a:p>
      </dgm:t>
    </dgm:pt>
    <dgm:pt modelId="{FF93B256-D810-424C-AB54-93969B2B2715}" type="parTrans" cxnId="{F90C5FF0-3BB7-46AA-B10D-273BCAD127BB}">
      <dgm:prSet/>
      <dgm:spPr/>
      <dgm:t>
        <a:bodyPr/>
        <a:lstStyle/>
        <a:p>
          <a:endParaRPr lang="ru-RU"/>
        </a:p>
      </dgm:t>
    </dgm:pt>
    <dgm:pt modelId="{36D02620-EE71-4AF3-882C-256D0D133B88}" type="sibTrans" cxnId="{F90C5FF0-3BB7-46AA-B10D-273BCAD127BB}">
      <dgm:prSet/>
      <dgm:spPr/>
      <dgm:t>
        <a:bodyPr/>
        <a:lstStyle/>
        <a:p>
          <a:endParaRPr lang="ru-RU"/>
        </a:p>
      </dgm:t>
    </dgm:pt>
    <dgm:pt modelId="{014807A5-D144-4D59-BEC1-BC4A2AA12CFD}">
      <dgm:prSet phldrT="[Текст]"/>
      <dgm:spPr/>
      <dgm:t>
        <a:bodyPr/>
        <a:lstStyle/>
        <a:p>
          <a:r>
            <a:rPr lang="ru-RU" dirty="0"/>
            <a:t>3 ЕТАП</a:t>
          </a:r>
        </a:p>
      </dgm:t>
    </dgm:pt>
    <dgm:pt modelId="{03870C3D-4C54-488E-8A2D-2C7DB041441C}" type="parTrans" cxnId="{FD527907-94EF-4F0F-8D52-994D3A1E245F}">
      <dgm:prSet/>
      <dgm:spPr/>
      <dgm:t>
        <a:bodyPr/>
        <a:lstStyle/>
        <a:p>
          <a:endParaRPr lang="ru-RU"/>
        </a:p>
      </dgm:t>
    </dgm:pt>
    <dgm:pt modelId="{33E82901-17F1-47DC-B66E-1A4B312219D4}" type="sibTrans" cxnId="{FD527907-94EF-4F0F-8D52-994D3A1E245F}">
      <dgm:prSet/>
      <dgm:spPr/>
      <dgm:t>
        <a:bodyPr/>
        <a:lstStyle/>
        <a:p>
          <a:endParaRPr lang="ru-RU"/>
        </a:p>
      </dgm:t>
    </dgm:pt>
    <dgm:pt modelId="{C93104F5-2B23-4CB0-B72B-A91FA45E0271}">
      <dgm:prSet phldrT="[Текст]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 dirty="0"/>
        </a:p>
      </dgm:t>
    </dgm:pt>
    <dgm:pt modelId="{A69297D0-0F17-4821-99D5-59FA976B6176}" type="parTrans" cxnId="{F471B279-9E2B-40B8-A5B8-8C62D37AB9DC}">
      <dgm:prSet/>
      <dgm:spPr/>
      <dgm:t>
        <a:bodyPr/>
        <a:lstStyle/>
        <a:p>
          <a:endParaRPr lang="ru-RU"/>
        </a:p>
      </dgm:t>
    </dgm:pt>
    <dgm:pt modelId="{AAA5CF92-9219-4A65-B07F-D8D79BBA6396}" type="sibTrans" cxnId="{F471B279-9E2B-40B8-A5B8-8C62D37AB9DC}">
      <dgm:prSet/>
      <dgm:spPr/>
      <dgm:t>
        <a:bodyPr/>
        <a:lstStyle/>
        <a:p>
          <a:endParaRPr lang="ru-RU"/>
        </a:p>
      </dgm:t>
    </dgm:pt>
    <dgm:pt modelId="{F77D80DF-B73A-4557-988A-D3980AD0B530}">
      <dgm:prSet phldrT="[Текст]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 dirty="0"/>
        </a:p>
      </dgm:t>
    </dgm:pt>
    <dgm:pt modelId="{033FD21B-F5F4-4012-9251-97A6DC05EB7C}" type="parTrans" cxnId="{08DBC784-4FAC-40B1-8D6A-1EA29B839D0B}">
      <dgm:prSet/>
      <dgm:spPr/>
      <dgm:t>
        <a:bodyPr/>
        <a:lstStyle/>
        <a:p>
          <a:endParaRPr lang="ru-RU"/>
        </a:p>
      </dgm:t>
    </dgm:pt>
    <dgm:pt modelId="{8EE10A6B-DD58-45BA-A6F1-E840448E24D1}" type="sibTrans" cxnId="{08DBC784-4FAC-40B1-8D6A-1EA29B839D0B}">
      <dgm:prSet/>
      <dgm:spPr/>
      <dgm:t>
        <a:bodyPr/>
        <a:lstStyle/>
        <a:p>
          <a:endParaRPr lang="ru-RU"/>
        </a:p>
      </dgm:t>
    </dgm:pt>
    <dgm:pt modelId="{3E462F7A-0CEA-43B4-929D-AC96E337AB14}">
      <dgm:prSet phldrT="[Текст]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/>
            <a:t>аналіз існуючої системи якості та пропозиції щодо її </a:t>
          </a:r>
          <a:r>
            <a:rPr lang="ru-RU" dirty="0" err="1"/>
            <a:t>зміни</a:t>
          </a:r>
          <a:r>
            <a:rPr lang="ru-RU" dirty="0"/>
            <a:t>.</a:t>
          </a:r>
          <a:br>
            <a:rPr lang="ru-RU" dirty="0"/>
          </a:br>
          <a:endParaRPr lang="ru-RU" dirty="0"/>
        </a:p>
      </dgm:t>
    </dgm:pt>
    <dgm:pt modelId="{1F6E1C2A-06FE-40FF-8007-F483739B95FF}" type="parTrans" cxnId="{1B282D7B-785F-4EFC-874B-C21412E1D47B}">
      <dgm:prSet/>
      <dgm:spPr/>
      <dgm:t>
        <a:bodyPr/>
        <a:lstStyle/>
        <a:p>
          <a:endParaRPr lang="ru-RU"/>
        </a:p>
      </dgm:t>
    </dgm:pt>
    <dgm:pt modelId="{95D28269-7A57-444C-A1DF-4D6660FDB4A7}" type="sibTrans" cxnId="{1B282D7B-785F-4EFC-874B-C21412E1D47B}">
      <dgm:prSet/>
      <dgm:spPr/>
      <dgm:t>
        <a:bodyPr/>
        <a:lstStyle/>
        <a:p>
          <a:endParaRPr lang="ru-RU"/>
        </a:p>
      </dgm:t>
    </dgm:pt>
    <dgm:pt modelId="{58CB71F8-BADE-4DFF-A80B-17875900398E}" type="pres">
      <dgm:prSet presAssocID="{5AACF951-F77C-4490-B0E2-95F133A8BA3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164196E-84FE-4DEC-B7DC-AD3C05F06ED8}" type="pres">
      <dgm:prSet presAssocID="{A580CBB0-BAE9-4141-8959-190C55B18BD9}" presName="composite" presStyleCnt="0"/>
      <dgm:spPr/>
    </dgm:pt>
    <dgm:pt modelId="{EA65A482-1E95-48FB-932A-CE9C082C6847}" type="pres">
      <dgm:prSet presAssocID="{A580CBB0-BAE9-4141-8959-190C55B18BD9}" presName="parTx" presStyleLbl="alignNode1" presStyleIdx="0" presStyleCnt="3" custLinFactNeighborX="-103" custLinFactNeighborY="-530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19C10E5-36D9-4857-BFAC-31153C113E06}" type="pres">
      <dgm:prSet presAssocID="{A580CBB0-BAE9-4141-8959-190C55B18BD9}" presName="desTx" presStyleLbl="alignAccFollowNode1" presStyleIdx="0" presStyleCnt="3" custLinFactNeighborX="-3114" custLinFactNeighborY="-376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0AB9E71-40F6-4778-8846-E19A187A36AC}" type="pres">
      <dgm:prSet presAssocID="{6957FC1C-28A8-44EF-87CF-D9461678D497}" presName="space" presStyleCnt="0"/>
      <dgm:spPr/>
    </dgm:pt>
    <dgm:pt modelId="{72079A5A-B7CD-4C62-BC63-C79C67927C26}" type="pres">
      <dgm:prSet presAssocID="{47CD26DC-8FE2-4D92-A8C1-B8EDECCB55AE}" presName="composite" presStyleCnt="0"/>
      <dgm:spPr/>
    </dgm:pt>
    <dgm:pt modelId="{0179C7F3-A983-420F-9E41-134DD21A187F}" type="pres">
      <dgm:prSet presAssocID="{47CD26DC-8FE2-4D92-A8C1-B8EDECCB55AE}" presName="parTx" presStyleLbl="alignNode1" presStyleIdx="1" presStyleCnt="3" custLinFactNeighborX="-2693" custLinFactNeighborY="3245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DDEE9BC-7907-4183-9CDA-F5A78855A2E4}" type="pres">
      <dgm:prSet presAssocID="{47CD26DC-8FE2-4D92-A8C1-B8EDECCB55AE}" presName="desTx" presStyleLbl="alignAccFollowNode1" presStyleIdx="1" presStyleCnt="3" custLinFactNeighborX="-3678" custLinFactNeighborY="2641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94CFC37-8BB3-41F6-9459-1EEC19B69358}" type="pres">
      <dgm:prSet presAssocID="{07640719-666B-4C98-93D0-05C183B0CB83}" presName="space" presStyleCnt="0"/>
      <dgm:spPr/>
    </dgm:pt>
    <dgm:pt modelId="{EBEAE72C-239C-487C-9AAB-DB7B39827135}" type="pres">
      <dgm:prSet presAssocID="{014807A5-D144-4D59-BEC1-BC4A2AA12CFD}" presName="composite" presStyleCnt="0"/>
      <dgm:spPr/>
    </dgm:pt>
    <dgm:pt modelId="{50CF00FB-99AE-440A-B1EA-665815F5ECE9}" type="pres">
      <dgm:prSet presAssocID="{014807A5-D144-4D59-BEC1-BC4A2AA12CFD}" presName="parTx" presStyleLbl="alignNode1" presStyleIdx="2" presStyleCnt="3" custLinFactNeighborX="-9029" custLinFactNeighborY="213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BD08B2C-46F2-496E-A7B2-5501F0B1F532}" type="pres">
      <dgm:prSet presAssocID="{014807A5-D144-4D59-BEC1-BC4A2AA12CFD}" presName="desTx" presStyleLbl="alignAccFollowNode1" presStyleIdx="2" presStyleCnt="3" custLinFactNeighborX="-9416" custLinFactNeighborY="567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4DEE1C2-91F4-404A-8178-E5B98E76CAF8}" type="presOf" srcId="{A580CBB0-BAE9-4141-8959-190C55B18BD9}" destId="{EA65A482-1E95-48FB-932A-CE9C082C6847}" srcOrd="0" destOrd="0" presId="urn:microsoft.com/office/officeart/2005/8/layout/hList1"/>
    <dgm:cxn modelId="{A7D54139-4F6A-4D3F-8152-85BF71E83C30}" type="presOf" srcId="{C93104F5-2B23-4CB0-B72B-A91FA45E0271}" destId="{2BD08B2C-46F2-496E-A7B2-5501F0B1F532}" srcOrd="0" destOrd="0" presId="urn:microsoft.com/office/officeart/2005/8/layout/hList1"/>
    <dgm:cxn modelId="{53F3F7E8-B886-4F59-B934-CBE1A5DA1C50}" type="presOf" srcId="{47CD26DC-8FE2-4D92-A8C1-B8EDECCB55AE}" destId="{0179C7F3-A983-420F-9E41-134DD21A187F}" srcOrd="0" destOrd="0" presId="urn:microsoft.com/office/officeart/2005/8/layout/hList1"/>
    <dgm:cxn modelId="{FD527907-94EF-4F0F-8D52-994D3A1E245F}" srcId="{5AACF951-F77C-4490-B0E2-95F133A8BA31}" destId="{014807A5-D144-4D59-BEC1-BC4A2AA12CFD}" srcOrd="2" destOrd="0" parTransId="{03870C3D-4C54-488E-8A2D-2C7DB041441C}" sibTransId="{33E82901-17F1-47DC-B66E-1A4B312219D4}"/>
    <dgm:cxn modelId="{A401E88E-591E-4102-A6BF-9873A25B931B}" type="presOf" srcId="{54C4AEB4-E575-425C-83CA-3174BCDD56CD}" destId="{0DDEE9BC-7907-4183-9CDA-F5A78855A2E4}" srcOrd="0" destOrd="0" presId="urn:microsoft.com/office/officeart/2005/8/layout/hList1"/>
    <dgm:cxn modelId="{54ED8378-62BE-4457-BFA2-AE43F91F87E9}" type="presOf" srcId="{F77D80DF-B73A-4557-988A-D3980AD0B530}" destId="{C19C10E5-36D9-4857-BFAC-31153C113E06}" srcOrd="0" destOrd="1" presId="urn:microsoft.com/office/officeart/2005/8/layout/hList1"/>
    <dgm:cxn modelId="{DB916A99-FDA4-4301-A95D-BA96F7A91BB4}" type="presOf" srcId="{5AACF951-F77C-4490-B0E2-95F133A8BA31}" destId="{58CB71F8-BADE-4DFF-A80B-17875900398E}" srcOrd="0" destOrd="0" presId="urn:microsoft.com/office/officeart/2005/8/layout/hList1"/>
    <dgm:cxn modelId="{1B282D7B-785F-4EFC-874B-C21412E1D47B}" srcId="{014807A5-D144-4D59-BEC1-BC4A2AA12CFD}" destId="{3E462F7A-0CEA-43B4-929D-AC96E337AB14}" srcOrd="1" destOrd="0" parTransId="{1F6E1C2A-06FE-40FF-8007-F483739B95FF}" sibTransId="{95D28269-7A57-444C-A1DF-4D6660FDB4A7}"/>
    <dgm:cxn modelId="{7AD41E7A-665D-4BE3-8F45-68CC749B40CE}" srcId="{5AACF951-F77C-4490-B0E2-95F133A8BA31}" destId="{47CD26DC-8FE2-4D92-A8C1-B8EDECCB55AE}" srcOrd="1" destOrd="0" parTransId="{170930A2-3613-4F09-A918-410DA16C8DA8}" sibTransId="{07640719-666B-4C98-93D0-05C183B0CB83}"/>
    <dgm:cxn modelId="{4705C799-F910-4A93-A6F3-10742818A4AC}" srcId="{5AACF951-F77C-4490-B0E2-95F133A8BA31}" destId="{A580CBB0-BAE9-4141-8959-190C55B18BD9}" srcOrd="0" destOrd="0" parTransId="{993CF3B7-13BE-47E3-9651-9C823C9296AC}" sibTransId="{6957FC1C-28A8-44EF-87CF-D9461678D497}"/>
    <dgm:cxn modelId="{F471B279-9E2B-40B8-A5B8-8C62D37AB9DC}" srcId="{014807A5-D144-4D59-BEC1-BC4A2AA12CFD}" destId="{C93104F5-2B23-4CB0-B72B-A91FA45E0271}" srcOrd="0" destOrd="0" parTransId="{A69297D0-0F17-4821-99D5-59FA976B6176}" sibTransId="{AAA5CF92-9219-4A65-B07F-D8D79BBA6396}"/>
    <dgm:cxn modelId="{08DBC784-4FAC-40B1-8D6A-1EA29B839D0B}" srcId="{A580CBB0-BAE9-4141-8959-190C55B18BD9}" destId="{F77D80DF-B73A-4557-988A-D3980AD0B530}" srcOrd="1" destOrd="0" parTransId="{033FD21B-F5F4-4012-9251-97A6DC05EB7C}" sibTransId="{8EE10A6B-DD58-45BA-A6F1-E840448E24D1}"/>
    <dgm:cxn modelId="{BF2D0768-36EE-45EF-AA3D-735B924AD954}" type="presOf" srcId="{A8481A1D-9249-4AFD-B4DE-05B1EBC0C46F}" destId="{C19C10E5-36D9-4857-BFAC-31153C113E06}" srcOrd="0" destOrd="0" presId="urn:microsoft.com/office/officeart/2005/8/layout/hList1"/>
    <dgm:cxn modelId="{5413987B-6734-4D98-AFC6-0C94D8A99FB9}" type="presOf" srcId="{3E462F7A-0CEA-43B4-929D-AC96E337AB14}" destId="{2BD08B2C-46F2-496E-A7B2-5501F0B1F532}" srcOrd="0" destOrd="1" presId="urn:microsoft.com/office/officeart/2005/8/layout/hList1"/>
    <dgm:cxn modelId="{F90C5FF0-3BB7-46AA-B10D-273BCAD127BB}" srcId="{47CD26DC-8FE2-4D92-A8C1-B8EDECCB55AE}" destId="{54C4AEB4-E575-425C-83CA-3174BCDD56CD}" srcOrd="0" destOrd="0" parTransId="{FF93B256-D810-424C-AB54-93969B2B2715}" sibTransId="{36D02620-EE71-4AF3-882C-256D0D133B88}"/>
    <dgm:cxn modelId="{FF89D8F6-543B-4020-89CC-67CC2AE3D127}" srcId="{A580CBB0-BAE9-4141-8959-190C55B18BD9}" destId="{A8481A1D-9249-4AFD-B4DE-05B1EBC0C46F}" srcOrd="0" destOrd="0" parTransId="{0841987D-F6AF-446E-B62B-5E873EEE2CBB}" sibTransId="{42F49C5F-82F7-4D98-81F1-A828B608BACB}"/>
    <dgm:cxn modelId="{6030BC5B-B1E5-4441-BE9F-B06400D8CF85}" type="presOf" srcId="{014807A5-D144-4D59-BEC1-BC4A2AA12CFD}" destId="{50CF00FB-99AE-440A-B1EA-665815F5ECE9}" srcOrd="0" destOrd="0" presId="urn:microsoft.com/office/officeart/2005/8/layout/hList1"/>
    <dgm:cxn modelId="{6D85B56F-DFF5-4B80-8221-F22A0487CF10}" type="presParOf" srcId="{58CB71F8-BADE-4DFF-A80B-17875900398E}" destId="{0164196E-84FE-4DEC-B7DC-AD3C05F06ED8}" srcOrd="0" destOrd="0" presId="urn:microsoft.com/office/officeart/2005/8/layout/hList1"/>
    <dgm:cxn modelId="{8EB10847-994A-495A-916A-71EB860AC365}" type="presParOf" srcId="{0164196E-84FE-4DEC-B7DC-AD3C05F06ED8}" destId="{EA65A482-1E95-48FB-932A-CE9C082C6847}" srcOrd="0" destOrd="0" presId="urn:microsoft.com/office/officeart/2005/8/layout/hList1"/>
    <dgm:cxn modelId="{44EE56DC-4839-43D4-9A0C-00461E7DDA1C}" type="presParOf" srcId="{0164196E-84FE-4DEC-B7DC-AD3C05F06ED8}" destId="{C19C10E5-36D9-4857-BFAC-31153C113E06}" srcOrd="1" destOrd="0" presId="urn:microsoft.com/office/officeart/2005/8/layout/hList1"/>
    <dgm:cxn modelId="{E0EE5FFE-06B7-4B0F-94D8-E201250471CA}" type="presParOf" srcId="{58CB71F8-BADE-4DFF-A80B-17875900398E}" destId="{E0AB9E71-40F6-4778-8846-E19A187A36AC}" srcOrd="1" destOrd="0" presId="urn:microsoft.com/office/officeart/2005/8/layout/hList1"/>
    <dgm:cxn modelId="{67EDC118-3755-46AE-9107-7CC4D7C12687}" type="presParOf" srcId="{58CB71F8-BADE-4DFF-A80B-17875900398E}" destId="{72079A5A-B7CD-4C62-BC63-C79C67927C26}" srcOrd="2" destOrd="0" presId="urn:microsoft.com/office/officeart/2005/8/layout/hList1"/>
    <dgm:cxn modelId="{4EF266F6-3A80-440B-835B-3FA9FE6E5BD7}" type="presParOf" srcId="{72079A5A-B7CD-4C62-BC63-C79C67927C26}" destId="{0179C7F3-A983-420F-9E41-134DD21A187F}" srcOrd="0" destOrd="0" presId="urn:microsoft.com/office/officeart/2005/8/layout/hList1"/>
    <dgm:cxn modelId="{88BE54F3-A45C-4166-B009-BEC087B1B836}" type="presParOf" srcId="{72079A5A-B7CD-4C62-BC63-C79C67927C26}" destId="{0DDEE9BC-7907-4183-9CDA-F5A78855A2E4}" srcOrd="1" destOrd="0" presId="urn:microsoft.com/office/officeart/2005/8/layout/hList1"/>
    <dgm:cxn modelId="{C99C1328-2E99-4A24-A371-CA8A53F091CA}" type="presParOf" srcId="{58CB71F8-BADE-4DFF-A80B-17875900398E}" destId="{194CFC37-8BB3-41F6-9459-1EEC19B69358}" srcOrd="3" destOrd="0" presId="urn:microsoft.com/office/officeart/2005/8/layout/hList1"/>
    <dgm:cxn modelId="{F57679D0-FF0B-4845-A77B-F19F34C65A64}" type="presParOf" srcId="{58CB71F8-BADE-4DFF-A80B-17875900398E}" destId="{EBEAE72C-239C-487C-9AAB-DB7B39827135}" srcOrd="4" destOrd="0" presId="urn:microsoft.com/office/officeart/2005/8/layout/hList1"/>
    <dgm:cxn modelId="{C489286D-90E9-4896-9537-79A8F547871D}" type="presParOf" srcId="{EBEAE72C-239C-487C-9AAB-DB7B39827135}" destId="{50CF00FB-99AE-440A-B1EA-665815F5ECE9}" srcOrd="0" destOrd="0" presId="urn:microsoft.com/office/officeart/2005/8/layout/hList1"/>
    <dgm:cxn modelId="{9F9F690E-138E-426A-95D6-88CF956865F7}" type="presParOf" srcId="{EBEAE72C-239C-487C-9AAB-DB7B39827135}" destId="{2BD08B2C-46F2-496E-A7B2-5501F0B1F53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544CF9-B520-4547-834A-B3A6E196705D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F6E952-2DA9-4A5C-B678-2CF8CC7BEA7D}">
      <dgm:prSet phldrT="[Текст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а) </a:t>
          </a:r>
          <a:r>
            <a: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"</a:t>
          </a:r>
          <a:r>
            <a:rPr lang="ru-RU" sz="2000" b="1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Нульовий</a:t>
          </a:r>
          <a:r>
            <a: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цикл" </a:t>
          </a:r>
          <a:r>
            <a:rPr lang="ru-RU" sz="2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утворює</a:t>
          </a:r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правова</a:t>
          </a:r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документація</a:t>
          </a:r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2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ліцензійні</a:t>
          </a:r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документи</a:t>
          </a:r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постанови Уряду).</a:t>
          </a:r>
          <a:endParaRPr lang="ru-RU" sz="2000" dirty="0">
            <a:solidFill>
              <a:schemeClr val="tx1"/>
            </a:solidFill>
          </a:endParaRPr>
        </a:p>
      </dgm:t>
    </dgm:pt>
    <dgm:pt modelId="{E5539BFC-FDCC-429D-B028-2190FF76885D}" type="parTrans" cxnId="{1483EC69-DD8B-4DAD-9FE0-F46432A60976}">
      <dgm:prSet/>
      <dgm:spPr/>
      <dgm:t>
        <a:bodyPr/>
        <a:lstStyle/>
        <a:p>
          <a:endParaRPr lang="ru-RU"/>
        </a:p>
      </dgm:t>
    </dgm:pt>
    <dgm:pt modelId="{10A72B39-4F2E-4B4A-97F4-3D1F703FDEA4}" type="sibTrans" cxnId="{1483EC69-DD8B-4DAD-9FE0-F46432A60976}">
      <dgm:prSet/>
      <dgm:spPr/>
      <dgm:t>
        <a:bodyPr/>
        <a:lstStyle/>
        <a:p>
          <a:endParaRPr lang="ru-RU"/>
        </a:p>
      </dgm:t>
    </dgm:pt>
    <dgm:pt modelId="{13B68CDA-F69D-4A1A-8597-0918EEB5F8C1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б) </a:t>
          </a:r>
          <a:r>
            <a: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"</a:t>
          </a:r>
          <a:r>
            <a:rPr lang="ru-RU" sz="1800" b="1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Базовий</a:t>
          </a:r>
          <a:r>
            <a: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рівень</a:t>
          </a:r>
          <a:r>
            <a: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" </a:t>
          </a:r>
          <a:r>
            <a:rPr lang="ru-RU" sz="18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утворює</a:t>
          </a:r>
          <a:r>
            <a: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документація</a:t>
          </a:r>
          <a:r>
            <a: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щодо</a:t>
          </a:r>
          <a:r>
            <a: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забезпечення</a:t>
          </a:r>
          <a:r>
            <a: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якості</a:t>
          </a:r>
          <a:r>
            <a: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внутрішні</a:t>
          </a:r>
          <a:r>
            <a: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технічні</a:t>
          </a:r>
          <a:r>
            <a: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документи</a:t>
          </a:r>
          <a:r>
            <a: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внутрішні</a:t>
          </a:r>
          <a:r>
            <a: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нормативні</a:t>
          </a:r>
          <a:r>
            <a: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документи</a:t>
          </a:r>
          <a:r>
            <a: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зовнішні</a:t>
          </a:r>
          <a:r>
            <a: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нормативні</a:t>
          </a:r>
          <a:r>
            <a: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документи</a:t>
          </a:r>
          <a:r>
            <a: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методичні</a:t>
          </a:r>
          <a:r>
            <a: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документи</a:t>
          </a:r>
          <a:r>
            <a: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документи</a:t>
          </a:r>
          <a:r>
            <a: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зі</a:t>
          </a:r>
          <a:r>
            <a: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стратегічного</a:t>
          </a:r>
          <a:r>
            <a: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та оперативного </a:t>
          </a:r>
          <a:r>
            <a:rPr lang="ru-RU" sz="18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планування</a:t>
          </a:r>
          <a:r>
            <a: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організаційно-розпорядчі</a:t>
          </a:r>
          <a:r>
            <a: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документи</a:t>
          </a:r>
          <a:r>
            <a: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);</a:t>
          </a:r>
          <a:endParaRPr lang="ru-RU" sz="1800" dirty="0">
            <a:solidFill>
              <a:schemeClr val="tx1"/>
            </a:solidFill>
          </a:endParaRPr>
        </a:p>
      </dgm:t>
    </dgm:pt>
    <dgm:pt modelId="{A1E4B5A7-50F0-443E-A854-B614B3B7765A}" type="parTrans" cxnId="{9FFF0E9D-694D-460C-9D73-2DBBE1A41D37}">
      <dgm:prSet/>
      <dgm:spPr/>
      <dgm:t>
        <a:bodyPr/>
        <a:lstStyle/>
        <a:p>
          <a:endParaRPr lang="ru-RU"/>
        </a:p>
      </dgm:t>
    </dgm:pt>
    <dgm:pt modelId="{B5A12734-3C81-4959-B01C-3508D8FF5E3C}" type="sibTrans" cxnId="{9FFF0E9D-694D-460C-9D73-2DBBE1A41D37}">
      <dgm:prSet/>
      <dgm:spPr/>
      <dgm:t>
        <a:bodyPr/>
        <a:lstStyle/>
        <a:p>
          <a:endParaRPr lang="ru-RU"/>
        </a:p>
      </dgm:t>
    </dgm:pt>
    <dgm:pt modelId="{F29F0923-BF0B-4AE8-AB7B-8147A799F75C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г) </a:t>
          </a:r>
          <a:r>
            <a:rPr lang="ru-RU" sz="2000" b="1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Документація</a:t>
          </a:r>
          <a:r>
            <a: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 </a:t>
          </a:r>
          <a:r>
            <a:rPr lang="ru-RU" sz="2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управлінню</a:t>
          </a:r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2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основі</a:t>
          </a:r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якості</a:t>
          </a:r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2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робочі</a:t>
          </a:r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інструкції</a:t>
          </a:r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виконавців</a:t>
          </a:r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задокументовані</a:t>
          </a:r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методики (</a:t>
          </a:r>
          <a:r>
            <a:rPr lang="ru-RU" sz="2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серед</a:t>
          </a:r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яких</a:t>
          </a:r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шість</a:t>
          </a:r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обов'язкових</a:t>
          </a:r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), </a:t>
          </a:r>
          <a:r>
            <a:rPr lang="ru-RU" sz="2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керівництво</a:t>
          </a:r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за </a:t>
          </a:r>
          <a:r>
            <a:rPr lang="ru-RU" sz="2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якістю</a:t>
          </a:r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політика</a:t>
          </a:r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2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цілі</a:t>
          </a:r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2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області</a:t>
          </a:r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якості</a:t>
          </a:r>
          <a:r>
            <a: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).</a:t>
          </a:r>
          <a:endParaRPr lang="ru-RU" sz="2000" dirty="0">
            <a:solidFill>
              <a:schemeClr val="tx1"/>
            </a:solidFill>
          </a:endParaRPr>
        </a:p>
      </dgm:t>
    </dgm:pt>
    <dgm:pt modelId="{A8F2F871-9052-4684-BCA7-7433717E9935}" type="sibTrans" cxnId="{6A0B0BEA-3DCA-425C-B206-B5FE5924830A}">
      <dgm:prSet/>
      <dgm:spPr/>
      <dgm:t>
        <a:bodyPr/>
        <a:lstStyle/>
        <a:p>
          <a:endParaRPr lang="ru-RU"/>
        </a:p>
      </dgm:t>
    </dgm:pt>
    <dgm:pt modelId="{768CCB98-217F-48A8-8C74-D715D5802C9C}" type="parTrans" cxnId="{6A0B0BEA-3DCA-425C-B206-B5FE5924830A}">
      <dgm:prSet/>
      <dgm:spPr/>
      <dgm:t>
        <a:bodyPr/>
        <a:lstStyle/>
        <a:p>
          <a:endParaRPr lang="ru-RU"/>
        </a:p>
      </dgm:t>
    </dgm:pt>
    <dgm:pt modelId="{F3F87DC1-6CC3-49A6-A99D-84A41281B691}">
      <dgm:prSet phldrT="[Текст]" custT="1"/>
      <dgm:spPr/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в) </a:t>
          </a:r>
          <a:r>
            <a:rPr lang="ru-RU" sz="2400" b="1" dirty="0" err="1">
              <a:latin typeface="Times New Roman" pitchFamily="18" charset="0"/>
              <a:cs typeface="Times New Roman" pitchFamily="18" charset="0"/>
            </a:rPr>
            <a:t>Документація</a:t>
          </a:r>
          <a:r>
            <a:rPr lang="ru-RU" sz="2400" dirty="0">
              <a:latin typeface="Times New Roman" pitchFamily="18" charset="0"/>
              <a:cs typeface="Times New Roman" pitchFamily="18" charset="0"/>
            </a:rPr>
            <a:t> по </a:t>
          </a:r>
          <a:r>
            <a:rPr lang="ru-RU" sz="2400" dirty="0" err="1">
              <a:latin typeface="Times New Roman" pitchFamily="18" charset="0"/>
              <a:cs typeface="Times New Roman" pitchFamily="18" charset="0"/>
            </a:rPr>
            <a:t>підтвердженню</a:t>
          </a:r>
          <a:r>
            <a:rPr lang="ru-RU" sz="2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err="1">
              <a:latin typeface="Times New Roman" pitchFamily="18" charset="0"/>
              <a:cs typeface="Times New Roman" pitchFamily="18" charset="0"/>
            </a:rPr>
            <a:t>якості</a:t>
          </a:r>
          <a:r>
            <a:rPr lang="ru-RU" sz="2400" dirty="0">
              <a:latin typeface="Times New Roman" pitchFamily="18" charset="0"/>
              <a:cs typeface="Times New Roman" pitchFamily="18" charset="0"/>
            </a:rPr>
            <a:t> (записи);</a:t>
          </a:r>
          <a:endParaRPr lang="ru-RU" sz="2400" dirty="0"/>
        </a:p>
      </dgm:t>
    </dgm:pt>
    <dgm:pt modelId="{02B53F28-FCA7-4DD8-B672-4890AAD9BA0D}" type="sibTrans" cxnId="{571897D6-7B58-465A-AF6D-5639EB5DA333}">
      <dgm:prSet/>
      <dgm:spPr/>
      <dgm:t>
        <a:bodyPr/>
        <a:lstStyle/>
        <a:p>
          <a:endParaRPr lang="ru-RU"/>
        </a:p>
      </dgm:t>
    </dgm:pt>
    <dgm:pt modelId="{FD0622DF-9862-41B5-A355-09C66D19FA6A}" type="parTrans" cxnId="{571897D6-7B58-465A-AF6D-5639EB5DA333}">
      <dgm:prSet/>
      <dgm:spPr/>
      <dgm:t>
        <a:bodyPr/>
        <a:lstStyle/>
        <a:p>
          <a:endParaRPr lang="ru-RU"/>
        </a:p>
      </dgm:t>
    </dgm:pt>
    <dgm:pt modelId="{4BA9A1F0-0DCC-4680-8060-8B920102BA26}" type="pres">
      <dgm:prSet presAssocID="{88544CF9-B520-4547-834A-B3A6E196705D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A6C2AEA6-32A5-4044-A581-8D988998D1B6}" type="pres">
      <dgm:prSet presAssocID="{88544CF9-B520-4547-834A-B3A6E196705D}" presName="diamond" presStyleLbl="bgShp" presStyleIdx="0" presStyleCnt="1" custLinFactNeighborX="-5504"/>
      <dgm:spPr/>
    </dgm:pt>
    <dgm:pt modelId="{19CF7468-E92A-4343-A2B2-6E3989146868}" type="pres">
      <dgm:prSet presAssocID="{88544CF9-B520-4547-834A-B3A6E196705D}" presName="quad1" presStyleLbl="node1" presStyleIdx="0" presStyleCnt="4" custScaleX="155076" custLinFactNeighborX="-35393" custLinFactNeighborY="-182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1568E4B-5A6F-4DD8-8D78-D9FD56C2F4B7}" type="pres">
      <dgm:prSet presAssocID="{88544CF9-B520-4547-834A-B3A6E196705D}" presName="quad2" presStyleLbl="node1" presStyleIdx="1" presStyleCnt="4" custScaleX="177773" custScaleY="124584" custLinFactNeighborX="34082" custLinFactNeighborY="-120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D7E7436-0CA7-4ED7-9E39-D3789F665322}" type="pres">
      <dgm:prSet presAssocID="{88544CF9-B520-4547-834A-B3A6E196705D}" presName="quad3" presStyleLbl="node1" presStyleIdx="2" presStyleCnt="4" custScaleX="136113" custLinFactNeighborX="-35782" custLinFactNeighborY="62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B8C12CE-EEAB-432F-908A-94C105FE7E48}" type="pres">
      <dgm:prSet presAssocID="{88544CF9-B520-4547-834A-B3A6E196705D}" presName="quad4" presStyleLbl="node1" presStyleIdx="3" presStyleCnt="4" custScaleX="197381" custLinFactNeighborX="25447" custLinFactNeighborY="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71897D6-7B58-465A-AF6D-5639EB5DA333}" srcId="{88544CF9-B520-4547-834A-B3A6E196705D}" destId="{F3F87DC1-6CC3-49A6-A99D-84A41281B691}" srcOrd="2" destOrd="0" parTransId="{FD0622DF-9862-41B5-A355-09C66D19FA6A}" sibTransId="{02B53F28-FCA7-4DD8-B672-4890AAD9BA0D}"/>
    <dgm:cxn modelId="{544A4787-26BB-4DD6-B72F-47CF71DE1C96}" type="presOf" srcId="{88544CF9-B520-4547-834A-B3A6E196705D}" destId="{4BA9A1F0-0DCC-4680-8060-8B920102BA26}" srcOrd="0" destOrd="0" presId="urn:microsoft.com/office/officeart/2005/8/layout/matrix3"/>
    <dgm:cxn modelId="{EBD270BA-E696-4DDA-B256-E10F1E28C42F}" type="presOf" srcId="{F29F0923-BF0B-4AE8-AB7B-8147A799F75C}" destId="{5B8C12CE-EEAB-432F-908A-94C105FE7E48}" srcOrd="0" destOrd="0" presId="urn:microsoft.com/office/officeart/2005/8/layout/matrix3"/>
    <dgm:cxn modelId="{D9070D56-ABC8-4466-AE1C-5E66FB1B2D2C}" type="presOf" srcId="{76F6E952-2DA9-4A5C-B678-2CF8CC7BEA7D}" destId="{19CF7468-E92A-4343-A2B2-6E3989146868}" srcOrd="0" destOrd="0" presId="urn:microsoft.com/office/officeart/2005/8/layout/matrix3"/>
    <dgm:cxn modelId="{9FFF0E9D-694D-460C-9D73-2DBBE1A41D37}" srcId="{88544CF9-B520-4547-834A-B3A6E196705D}" destId="{13B68CDA-F69D-4A1A-8597-0918EEB5F8C1}" srcOrd="1" destOrd="0" parTransId="{A1E4B5A7-50F0-443E-A854-B614B3B7765A}" sibTransId="{B5A12734-3C81-4959-B01C-3508D8FF5E3C}"/>
    <dgm:cxn modelId="{5B2D0724-8FBE-4319-ADD1-EA6F3CBC035D}" type="presOf" srcId="{F3F87DC1-6CC3-49A6-A99D-84A41281B691}" destId="{2D7E7436-0CA7-4ED7-9E39-D3789F665322}" srcOrd="0" destOrd="0" presId="urn:microsoft.com/office/officeart/2005/8/layout/matrix3"/>
    <dgm:cxn modelId="{1483EC69-DD8B-4DAD-9FE0-F46432A60976}" srcId="{88544CF9-B520-4547-834A-B3A6E196705D}" destId="{76F6E952-2DA9-4A5C-B678-2CF8CC7BEA7D}" srcOrd="0" destOrd="0" parTransId="{E5539BFC-FDCC-429D-B028-2190FF76885D}" sibTransId="{10A72B39-4F2E-4B4A-97F4-3D1F703FDEA4}"/>
    <dgm:cxn modelId="{D6DBE3D9-9B04-4587-9B0D-9187CD6FF11D}" type="presOf" srcId="{13B68CDA-F69D-4A1A-8597-0918EEB5F8C1}" destId="{A1568E4B-5A6F-4DD8-8D78-D9FD56C2F4B7}" srcOrd="0" destOrd="0" presId="urn:microsoft.com/office/officeart/2005/8/layout/matrix3"/>
    <dgm:cxn modelId="{6A0B0BEA-3DCA-425C-B206-B5FE5924830A}" srcId="{88544CF9-B520-4547-834A-B3A6E196705D}" destId="{F29F0923-BF0B-4AE8-AB7B-8147A799F75C}" srcOrd="3" destOrd="0" parTransId="{768CCB98-217F-48A8-8C74-D715D5802C9C}" sibTransId="{A8F2F871-9052-4684-BCA7-7433717E9935}"/>
    <dgm:cxn modelId="{2A31A11F-AD53-4F3C-94ED-9A47D8ECA9F4}" type="presParOf" srcId="{4BA9A1F0-0DCC-4680-8060-8B920102BA26}" destId="{A6C2AEA6-32A5-4044-A581-8D988998D1B6}" srcOrd="0" destOrd="0" presId="urn:microsoft.com/office/officeart/2005/8/layout/matrix3"/>
    <dgm:cxn modelId="{24A3FB29-C5EE-4568-8239-7A0328F12058}" type="presParOf" srcId="{4BA9A1F0-0DCC-4680-8060-8B920102BA26}" destId="{19CF7468-E92A-4343-A2B2-6E3989146868}" srcOrd="1" destOrd="0" presId="urn:microsoft.com/office/officeart/2005/8/layout/matrix3"/>
    <dgm:cxn modelId="{FE2030C6-7CA5-45A4-B065-5751D260DF6F}" type="presParOf" srcId="{4BA9A1F0-0DCC-4680-8060-8B920102BA26}" destId="{A1568E4B-5A6F-4DD8-8D78-D9FD56C2F4B7}" srcOrd="2" destOrd="0" presId="urn:microsoft.com/office/officeart/2005/8/layout/matrix3"/>
    <dgm:cxn modelId="{E2D1BE8C-9F69-4F52-9870-7ACADB961D3F}" type="presParOf" srcId="{4BA9A1F0-0DCC-4680-8060-8B920102BA26}" destId="{2D7E7436-0CA7-4ED7-9E39-D3789F665322}" srcOrd="3" destOrd="0" presId="urn:microsoft.com/office/officeart/2005/8/layout/matrix3"/>
    <dgm:cxn modelId="{CAED9784-B9C6-4B83-81D1-95D49884507D}" type="presParOf" srcId="{4BA9A1F0-0DCC-4680-8060-8B920102BA26}" destId="{5B8C12CE-EEAB-432F-908A-94C105FE7E48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64CB1F-67B4-49F9-A7A7-03F720C3A8F4}">
      <dsp:nvSpPr>
        <dsp:cNvPr id="0" name=""/>
        <dsp:cNvSpPr/>
      </dsp:nvSpPr>
      <dsp:spPr>
        <a:xfrm rot="10800000">
          <a:off x="144019" y="0"/>
          <a:ext cx="5976642" cy="1123895"/>
        </a:xfrm>
        <a:prstGeom prst="homePlate">
          <a:avLst/>
        </a:prstGeom>
        <a:solidFill>
          <a:srgbClr val="00206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607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/>
            <a:t>Основоположним</a:t>
          </a:r>
          <a:r>
            <a:rPr lang="ru-RU" sz="1600" kern="1200" dirty="0"/>
            <a:t> є «</a:t>
          </a:r>
          <a:r>
            <a:rPr lang="ru-RU" sz="1600" kern="1200" dirty="0" err="1"/>
            <a:t>Керівництво</a:t>
          </a:r>
          <a:r>
            <a:rPr lang="ru-RU" sz="1600" kern="1200" dirty="0"/>
            <a:t> за </a:t>
          </a:r>
          <a:r>
            <a:rPr lang="ru-RU" sz="1600" kern="1200" dirty="0" err="1"/>
            <a:t>якістю</a:t>
          </a:r>
          <a:r>
            <a:rPr lang="ru-RU" sz="1600" kern="1200" dirty="0"/>
            <a:t>», в </a:t>
          </a:r>
          <a:r>
            <a:rPr lang="ru-RU" sz="1600" kern="1200" dirty="0" err="1"/>
            <a:t>якому</a:t>
          </a:r>
          <a:r>
            <a:rPr lang="ru-RU" sz="1600" kern="1200" dirty="0"/>
            <a:t> </a:t>
          </a:r>
          <a:r>
            <a:rPr lang="ru-RU" sz="1600" kern="1200" dirty="0" err="1"/>
            <a:t>описується</a:t>
          </a:r>
          <a:r>
            <a:rPr lang="ru-RU" sz="1600" kern="1200" dirty="0"/>
            <a:t> система </a:t>
          </a:r>
          <a:r>
            <a:rPr lang="ru-RU" sz="1600" kern="1200" dirty="0" err="1"/>
            <a:t>управління</a:t>
          </a:r>
          <a:r>
            <a:rPr lang="ru-RU" sz="1600" kern="1200" dirty="0"/>
            <a:t> </a:t>
          </a:r>
          <a:r>
            <a:rPr lang="ru-RU" sz="1600" kern="1200" dirty="0" err="1"/>
            <a:t>якістю</a:t>
          </a:r>
          <a:r>
            <a:rPr lang="ru-RU" sz="1600" kern="1200" dirty="0"/>
            <a:t>, яка </a:t>
          </a:r>
          <a:r>
            <a:rPr lang="ru-RU" sz="1600" kern="1200" dirty="0" err="1"/>
            <a:t>реалізує</a:t>
          </a:r>
          <a:r>
            <a:rPr lang="ru-RU" sz="1600" kern="1200" dirty="0"/>
            <a:t> </a:t>
          </a:r>
          <a:r>
            <a:rPr lang="ru-RU" sz="1600" kern="1200" dirty="0" err="1"/>
            <a:t>політику</a:t>
          </a:r>
          <a:r>
            <a:rPr lang="ru-RU" sz="1600" kern="1200" dirty="0"/>
            <a:t> </a:t>
          </a:r>
          <a:r>
            <a:rPr lang="ru-RU" sz="1600" kern="1200" dirty="0" err="1"/>
            <a:t>якості</a:t>
          </a:r>
          <a:r>
            <a:rPr lang="ru-RU" sz="1600" kern="1200" dirty="0"/>
            <a:t> та </a:t>
          </a:r>
          <a:r>
            <a:rPr lang="ru-RU" sz="1600" kern="1200" dirty="0" err="1"/>
            <a:t>цілі</a:t>
          </a:r>
          <a:r>
            <a:rPr lang="ru-RU" sz="1600" kern="1200" dirty="0"/>
            <a:t> у </a:t>
          </a:r>
          <a:r>
            <a:rPr lang="ru-RU" sz="1600" kern="1200" dirty="0" err="1"/>
            <a:t>відповідності</a:t>
          </a:r>
          <a:r>
            <a:rPr lang="ru-RU" sz="1600" kern="1200" dirty="0"/>
            <a:t> з нормами </a:t>
          </a:r>
          <a:r>
            <a:rPr lang="en-US" sz="1600" kern="1200" dirty="0"/>
            <a:t>ISO-9000</a:t>
          </a:r>
          <a:endParaRPr lang="ru-RU" sz="1600" kern="1200" dirty="0"/>
        </a:p>
      </dsp:txBody>
      <dsp:txXfrm rot="10800000">
        <a:off x="424993" y="0"/>
        <a:ext cx="5695668" cy="1123895"/>
      </dsp:txXfrm>
    </dsp:sp>
    <dsp:sp modelId="{6A4F1884-0647-40D4-A4BC-C686C34C3125}">
      <dsp:nvSpPr>
        <dsp:cNvPr id="0" name=""/>
        <dsp:cNvSpPr/>
      </dsp:nvSpPr>
      <dsp:spPr>
        <a:xfrm>
          <a:off x="5267396" y="773178"/>
          <a:ext cx="1429347" cy="72698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1071CE-C3A7-45F3-A14C-D43C839472C4}">
      <dsp:nvSpPr>
        <dsp:cNvPr id="0" name=""/>
        <dsp:cNvSpPr/>
      </dsp:nvSpPr>
      <dsp:spPr>
        <a:xfrm rot="10800000">
          <a:off x="144019" y="1430868"/>
          <a:ext cx="5637298" cy="11530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607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/>
            <a:t>Далі</a:t>
          </a:r>
          <a:r>
            <a:rPr lang="ru-RU" sz="1600" kern="1200" dirty="0"/>
            <a:t> </a:t>
          </a:r>
          <a:r>
            <a:rPr lang="ru-RU" sz="1600" kern="1200" dirty="0" err="1"/>
            <a:t>йдуть</a:t>
          </a:r>
          <a:r>
            <a:rPr lang="ru-RU" sz="1600" kern="1200" dirty="0"/>
            <a:t> «</a:t>
          </a:r>
          <a:r>
            <a:rPr lang="ru-RU" sz="1600" kern="1200" dirty="0" err="1"/>
            <a:t>Задокументовані</a:t>
          </a:r>
          <a:r>
            <a:rPr lang="ru-RU" sz="1600" kern="1200" dirty="0"/>
            <a:t> </a:t>
          </a:r>
          <a:r>
            <a:rPr lang="ru-RU" sz="1600" kern="1200" dirty="0" err="1"/>
            <a:t>процедури</a:t>
          </a:r>
          <a:r>
            <a:rPr lang="ru-RU" sz="1600" kern="1200" dirty="0"/>
            <a:t>», </a:t>
          </a:r>
          <a:r>
            <a:rPr lang="ru-RU" sz="1600" kern="1200" dirty="0" err="1"/>
            <a:t>що</a:t>
          </a:r>
          <a:r>
            <a:rPr lang="ru-RU" sz="1600" kern="1200" dirty="0"/>
            <a:t> </a:t>
          </a:r>
          <a:r>
            <a:rPr lang="ru-RU" sz="1600" kern="1200" dirty="0" err="1"/>
            <a:t>застосовуються</a:t>
          </a:r>
          <a:r>
            <a:rPr lang="ru-RU" sz="1600" kern="1200" dirty="0"/>
            <a:t> в </a:t>
          </a:r>
          <a:r>
            <a:rPr lang="ru-RU" sz="1600" kern="1200" dirty="0" err="1"/>
            <a:t>системі</a:t>
          </a:r>
          <a:r>
            <a:rPr lang="ru-RU" sz="1600" kern="1200" dirty="0"/>
            <a:t>, </a:t>
          </a:r>
          <a:r>
            <a:rPr lang="ru-RU" sz="1600" kern="1200" dirty="0" err="1"/>
            <a:t>які</a:t>
          </a:r>
          <a:r>
            <a:rPr lang="ru-RU" sz="1600" kern="1200" dirty="0"/>
            <a:t> </a:t>
          </a:r>
          <a:r>
            <a:rPr lang="ru-RU" sz="1600" kern="1200" dirty="0" err="1"/>
            <a:t>описують</a:t>
          </a:r>
          <a:r>
            <a:rPr lang="ru-RU" sz="1600" kern="1200" dirty="0"/>
            <a:t> </a:t>
          </a:r>
          <a:r>
            <a:rPr lang="ru-RU" sz="1600" kern="1200" dirty="0" err="1"/>
            <a:t>діяльність</a:t>
          </a:r>
          <a:r>
            <a:rPr lang="ru-RU" sz="1600" kern="1200" dirty="0"/>
            <a:t> </a:t>
          </a:r>
          <a:r>
            <a:rPr lang="ru-RU" sz="1600" kern="1200" dirty="0" err="1"/>
            <a:t>функціональних</a:t>
          </a:r>
          <a:r>
            <a:rPr lang="ru-RU" sz="1600" kern="1200" dirty="0"/>
            <a:t> </a:t>
          </a:r>
          <a:r>
            <a:rPr lang="ru-RU" sz="1600" kern="1200" dirty="0" err="1"/>
            <a:t>частин</a:t>
          </a:r>
          <a:r>
            <a:rPr lang="ru-RU" sz="1600" kern="1200" dirty="0"/>
            <a:t>, </a:t>
          </a:r>
          <a:r>
            <a:rPr lang="ru-RU" sz="1600" kern="1200" dirty="0" err="1"/>
            <a:t>що</a:t>
          </a:r>
          <a:r>
            <a:rPr lang="ru-RU" sz="1600" kern="1200" dirty="0"/>
            <a:t> </a:t>
          </a:r>
          <a:r>
            <a:rPr lang="ru-RU" sz="1600" kern="1200" dirty="0" err="1"/>
            <a:t>діють</a:t>
          </a:r>
          <a:r>
            <a:rPr lang="ru-RU" sz="1600" kern="1200" dirty="0"/>
            <a:t> при </a:t>
          </a:r>
          <a:r>
            <a:rPr lang="ru-RU" sz="1600" kern="1200" dirty="0" err="1"/>
            <a:t>управлінні</a:t>
          </a:r>
          <a:r>
            <a:rPr lang="ru-RU" sz="1600" kern="1200" dirty="0"/>
            <a:t> </a:t>
          </a:r>
          <a:r>
            <a:rPr lang="ru-RU" sz="1600" kern="1200" dirty="0" err="1"/>
            <a:t>якістю</a:t>
          </a:r>
          <a:r>
            <a:rPr lang="ru-RU" sz="1600" kern="1200" dirty="0"/>
            <a:t>.</a:t>
          </a:r>
        </a:p>
      </dsp:txBody>
      <dsp:txXfrm rot="10800000">
        <a:off x="432270" y="1430868"/>
        <a:ext cx="5349047" cy="1153004"/>
      </dsp:txXfrm>
    </dsp:sp>
    <dsp:sp modelId="{515E4CA0-2643-45E9-9295-FD7D4B3C1B01}">
      <dsp:nvSpPr>
        <dsp:cNvPr id="0" name=""/>
        <dsp:cNvSpPr/>
      </dsp:nvSpPr>
      <dsp:spPr>
        <a:xfrm>
          <a:off x="5572848" y="1867400"/>
          <a:ext cx="1123895" cy="1123895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4AA9AC-EEEB-4AFA-A7B4-D1663EA365CA}">
      <dsp:nvSpPr>
        <dsp:cNvPr id="0" name=""/>
        <dsp:cNvSpPr/>
      </dsp:nvSpPr>
      <dsp:spPr>
        <a:xfrm rot="10800000">
          <a:off x="936119" y="2799017"/>
          <a:ext cx="4638994" cy="1123895"/>
        </a:xfrm>
        <a:prstGeom prst="homePlate">
          <a:avLst/>
        </a:prstGeom>
        <a:solidFill>
          <a:schemeClr val="accent6">
            <a:lumMod val="5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607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І, </a:t>
          </a:r>
          <a:r>
            <a:rPr lang="ru-RU" sz="1600" kern="1200" dirty="0" err="1"/>
            <a:t>нарешті</a:t>
          </a:r>
          <a:r>
            <a:rPr lang="ru-RU" sz="1600" kern="1200" dirty="0"/>
            <a:t>, </a:t>
          </a:r>
          <a:r>
            <a:rPr lang="ru-RU" sz="1600" kern="1200" dirty="0" err="1"/>
            <a:t>йдуть</a:t>
          </a:r>
          <a:r>
            <a:rPr lang="ru-RU" sz="1600" kern="1200" dirty="0"/>
            <a:t> «</a:t>
          </a:r>
          <a:r>
            <a:rPr lang="ru-RU" sz="1600" kern="1200" dirty="0" err="1"/>
            <a:t>Робочі</a:t>
          </a:r>
          <a:r>
            <a:rPr lang="ru-RU" sz="1600" kern="1200" dirty="0"/>
            <a:t> </a:t>
          </a:r>
          <a:r>
            <a:rPr lang="ru-RU" sz="1600" kern="1200" dirty="0" err="1"/>
            <a:t>інструкції</a:t>
          </a:r>
          <a:r>
            <a:rPr lang="ru-RU" sz="1600" kern="1200" dirty="0"/>
            <a:t>, </a:t>
          </a:r>
          <a:r>
            <a:rPr lang="ru-RU" sz="1600" kern="1200" dirty="0" err="1"/>
            <a:t>формуляри</a:t>
          </a:r>
          <a:r>
            <a:rPr lang="ru-RU" sz="1600" kern="1200" dirty="0"/>
            <a:t>, бланки, списки» - </a:t>
          </a:r>
          <a:r>
            <a:rPr lang="ru-RU" sz="1600" kern="1200" dirty="0" err="1"/>
            <a:t>детальні</a:t>
          </a:r>
          <a:r>
            <a:rPr lang="ru-RU" sz="1600" kern="1200" dirty="0"/>
            <a:t> </a:t>
          </a:r>
          <a:r>
            <a:rPr lang="ru-RU" sz="1600" kern="1200" dirty="0" err="1"/>
            <a:t>робочі</a:t>
          </a:r>
          <a:r>
            <a:rPr lang="ru-RU" sz="1600" kern="1200" dirty="0"/>
            <a:t> </a:t>
          </a:r>
          <a:r>
            <a:rPr lang="ru-RU" sz="1600" kern="1200" dirty="0" err="1"/>
            <a:t>документи</a:t>
          </a:r>
          <a:r>
            <a:rPr lang="ru-RU" sz="1600" kern="1200" dirty="0"/>
            <a:t> </a:t>
          </a:r>
          <a:r>
            <a:rPr lang="ru-RU" sz="1600" kern="1200" dirty="0" err="1"/>
            <a:t>системи</a:t>
          </a:r>
          <a:endParaRPr lang="ru-RU" sz="1600" kern="1200" dirty="0"/>
        </a:p>
      </dsp:txBody>
      <dsp:txXfrm rot="10800000">
        <a:off x="1217093" y="2799017"/>
        <a:ext cx="4358020" cy="1123895"/>
      </dsp:txXfrm>
    </dsp:sp>
    <dsp:sp modelId="{02731E7B-9D10-41B9-B568-DB305161F060}">
      <dsp:nvSpPr>
        <dsp:cNvPr id="0" name=""/>
        <dsp:cNvSpPr/>
      </dsp:nvSpPr>
      <dsp:spPr>
        <a:xfrm>
          <a:off x="5391305" y="3381863"/>
          <a:ext cx="1305438" cy="695208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65A482-1E95-48FB-932A-CE9C082C6847}">
      <dsp:nvSpPr>
        <dsp:cNvPr id="0" name=""/>
        <dsp:cNvSpPr/>
      </dsp:nvSpPr>
      <dsp:spPr>
        <a:xfrm>
          <a:off x="0" y="0"/>
          <a:ext cx="2391453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/>
            <a:t>1 ЕТАП</a:t>
          </a:r>
        </a:p>
      </dsp:txBody>
      <dsp:txXfrm>
        <a:off x="0" y="0"/>
        <a:ext cx="2391453" cy="604800"/>
      </dsp:txXfrm>
    </dsp:sp>
    <dsp:sp modelId="{C19C10E5-36D9-4857-BFAC-31153C113E06}">
      <dsp:nvSpPr>
        <dsp:cNvPr id="0" name=""/>
        <dsp:cNvSpPr/>
      </dsp:nvSpPr>
      <dsp:spPr>
        <a:xfrm>
          <a:off x="0" y="672335"/>
          <a:ext cx="2391453" cy="2526472"/>
        </a:xfrm>
        <a:prstGeom prst="rect">
          <a:avLst/>
        </a:prstGeom>
        <a:solidFill>
          <a:schemeClr val="accent6">
            <a:lumMod val="60000"/>
            <a:lumOff val="40000"/>
            <a:alpha val="9000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err="1"/>
            <a:t>це</a:t>
          </a:r>
          <a:r>
            <a:rPr lang="ru-RU" sz="2100" kern="1200" dirty="0"/>
            <a:t> </a:t>
          </a:r>
          <a:r>
            <a:rPr lang="ru-RU" sz="2100" kern="1200" dirty="0" err="1"/>
            <a:t>організаційний</a:t>
          </a:r>
          <a:r>
            <a:rPr lang="ru-RU" sz="2100" kern="1200" dirty="0"/>
            <a:t> </a:t>
          </a:r>
          <a:r>
            <a:rPr lang="ru-RU" sz="2100" kern="1200" dirty="0" err="1"/>
            <a:t>етап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100" kern="1200" dirty="0"/>
        </a:p>
      </dsp:txBody>
      <dsp:txXfrm>
        <a:off x="0" y="672335"/>
        <a:ext cx="2391453" cy="2526472"/>
      </dsp:txXfrm>
    </dsp:sp>
    <dsp:sp modelId="{0179C7F3-A983-420F-9E41-134DD21A187F}">
      <dsp:nvSpPr>
        <dsp:cNvPr id="0" name=""/>
        <dsp:cNvSpPr/>
      </dsp:nvSpPr>
      <dsp:spPr>
        <a:xfrm>
          <a:off x="2664307" y="358819"/>
          <a:ext cx="2391453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/>
            <a:t>2 ЕТАП</a:t>
          </a:r>
        </a:p>
      </dsp:txBody>
      <dsp:txXfrm>
        <a:off x="2664307" y="358819"/>
        <a:ext cx="2391453" cy="604800"/>
      </dsp:txXfrm>
    </dsp:sp>
    <dsp:sp modelId="{0DDEE9BC-7907-4183-9CDA-F5A78855A2E4}">
      <dsp:nvSpPr>
        <dsp:cNvPr id="0" name=""/>
        <dsp:cNvSpPr/>
      </dsp:nvSpPr>
      <dsp:spPr>
        <a:xfrm>
          <a:off x="2640751" y="929911"/>
          <a:ext cx="2391453" cy="25264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err="1"/>
            <a:t>розробка</a:t>
          </a:r>
          <a:r>
            <a:rPr lang="ru-RU" sz="2100" kern="1200" dirty="0"/>
            <a:t> проспекту (</a:t>
          </a:r>
          <a:r>
            <a:rPr lang="ru-RU" sz="2100" kern="1200" dirty="0" err="1"/>
            <a:t>мережевого</a:t>
          </a:r>
          <a:r>
            <a:rPr lang="ru-RU" sz="2100" kern="1200" dirty="0"/>
            <a:t> плану-</a:t>
          </a:r>
          <a:r>
            <a:rPr lang="ru-RU" sz="2100" kern="1200" dirty="0" err="1"/>
            <a:t>графіка</a:t>
          </a:r>
          <a:r>
            <a:rPr lang="ru-RU" sz="2100" kern="1200" dirty="0"/>
            <a:t>) </a:t>
          </a:r>
          <a:r>
            <a:rPr lang="ru-RU" sz="2100" kern="1200" dirty="0" err="1"/>
            <a:t>впровадження</a:t>
          </a:r>
          <a:r>
            <a:rPr lang="ru-RU" sz="2100" kern="1200" dirty="0"/>
            <a:t> </a:t>
          </a:r>
          <a:r>
            <a:rPr lang="ru-RU" sz="2100" kern="1200" dirty="0" err="1"/>
            <a:t>системи</a:t>
          </a:r>
          <a:r>
            <a:rPr lang="ru-RU" sz="2100" kern="1200" dirty="0"/>
            <a:t> </a:t>
          </a:r>
          <a:r>
            <a:rPr lang="ru-RU" sz="2100" kern="1200" dirty="0" err="1"/>
            <a:t>якості</a:t>
          </a:r>
          <a:r>
            <a:rPr lang="ru-RU" sz="2100" kern="1200" dirty="0"/>
            <a:t>;</a:t>
          </a:r>
          <a:br>
            <a:rPr lang="ru-RU" sz="2100" kern="1200" dirty="0"/>
          </a:br>
          <a:endParaRPr lang="ru-RU" sz="2100" kern="1200" dirty="0"/>
        </a:p>
      </dsp:txBody>
      <dsp:txXfrm>
        <a:off x="2640751" y="929911"/>
        <a:ext cx="2391453" cy="2526472"/>
      </dsp:txXfrm>
    </dsp:sp>
    <dsp:sp modelId="{50CF00FB-99AE-440A-B1EA-665815F5ECE9}">
      <dsp:nvSpPr>
        <dsp:cNvPr id="0" name=""/>
        <dsp:cNvSpPr/>
      </dsp:nvSpPr>
      <dsp:spPr>
        <a:xfrm>
          <a:off x="5239041" y="291886"/>
          <a:ext cx="2391453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/>
            <a:t>3 ЕТАП</a:t>
          </a:r>
        </a:p>
      </dsp:txBody>
      <dsp:txXfrm>
        <a:off x="5239041" y="291886"/>
        <a:ext cx="2391453" cy="604800"/>
      </dsp:txXfrm>
    </dsp:sp>
    <dsp:sp modelId="{2BD08B2C-46F2-496E-A7B2-5501F0B1F532}">
      <dsp:nvSpPr>
        <dsp:cNvPr id="0" name=""/>
        <dsp:cNvSpPr/>
      </dsp:nvSpPr>
      <dsp:spPr>
        <a:xfrm>
          <a:off x="5229786" y="910758"/>
          <a:ext cx="2391453" cy="2526472"/>
        </a:xfrm>
        <a:prstGeom prst="rect">
          <a:avLst/>
        </a:prstGeom>
        <a:solidFill>
          <a:schemeClr val="accent6">
            <a:lumMod val="60000"/>
            <a:lumOff val="40000"/>
            <a:alpha val="9000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/>
            <a:t>аналіз існуючої системи якості та пропозиції щодо її </a:t>
          </a:r>
          <a:r>
            <a:rPr lang="ru-RU" sz="2100" kern="1200" dirty="0" err="1"/>
            <a:t>зміни</a:t>
          </a:r>
          <a:r>
            <a:rPr lang="ru-RU" sz="2100" kern="1200" dirty="0"/>
            <a:t>.</a:t>
          </a:r>
          <a:br>
            <a:rPr lang="ru-RU" sz="2100" kern="1200" dirty="0"/>
          </a:br>
          <a:endParaRPr lang="ru-RU" sz="2100" kern="1200" dirty="0"/>
        </a:p>
      </dsp:txBody>
      <dsp:txXfrm>
        <a:off x="5229786" y="910758"/>
        <a:ext cx="2391453" cy="25264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C2AEA6-32A5-4044-A581-8D988998D1B6}">
      <dsp:nvSpPr>
        <dsp:cNvPr id="0" name=""/>
        <dsp:cNvSpPr/>
      </dsp:nvSpPr>
      <dsp:spPr>
        <a:xfrm>
          <a:off x="467572" y="0"/>
          <a:ext cx="6008216" cy="6008216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CF7468-E92A-4343-A2B2-6E3989146868}">
      <dsp:nvSpPr>
        <dsp:cNvPr id="0" name=""/>
        <dsp:cNvSpPr/>
      </dsp:nvSpPr>
      <dsp:spPr>
        <a:xfrm>
          <a:off x="0" y="144012"/>
          <a:ext cx="3633747" cy="2343204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а) </a:t>
          </a:r>
          <a:r>
            <a:rPr lang="ru-RU" sz="20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"</a:t>
          </a:r>
          <a:r>
            <a:rPr lang="ru-RU" sz="2000" b="1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Нульовий</a:t>
          </a:r>
          <a:r>
            <a:rPr lang="ru-RU" sz="20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цикл" </a:t>
          </a:r>
          <a:r>
            <a:rPr lang="ru-RU" sz="2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утворює</a:t>
          </a: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правова</a:t>
          </a: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документація</a:t>
          </a: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2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ліцензійні</a:t>
          </a: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документи</a:t>
          </a: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постанови Уряду).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14386" y="258398"/>
        <a:ext cx="3404975" cy="2114432"/>
      </dsp:txXfrm>
    </dsp:sp>
    <dsp:sp modelId="{A1568E4B-5A6F-4DD8-8D78-D9FD56C2F4B7}">
      <dsp:nvSpPr>
        <dsp:cNvPr id="0" name=""/>
        <dsp:cNvSpPr/>
      </dsp:nvSpPr>
      <dsp:spPr>
        <a:xfrm>
          <a:off x="3779916" y="0"/>
          <a:ext cx="4165584" cy="2919257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б) </a:t>
          </a:r>
          <a:r>
            <a:rPr lang="ru-RU" sz="18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"</a:t>
          </a:r>
          <a:r>
            <a:rPr lang="ru-RU" sz="1800" b="1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Базовий</a:t>
          </a:r>
          <a:r>
            <a:rPr lang="ru-RU" sz="18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рівень</a:t>
          </a:r>
          <a:r>
            <a:rPr lang="ru-RU" sz="18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" </a:t>
          </a:r>
          <a:r>
            <a:rPr lang="ru-RU" sz="18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утворює</a:t>
          </a:r>
          <a:r>
            <a:rPr lang="ru-RU" sz="18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документація</a:t>
          </a:r>
          <a:r>
            <a:rPr lang="ru-RU" sz="18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щодо</a:t>
          </a:r>
          <a:r>
            <a:rPr lang="ru-RU" sz="18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забезпечення</a:t>
          </a:r>
          <a:r>
            <a:rPr lang="ru-RU" sz="18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якості</a:t>
          </a:r>
          <a:r>
            <a:rPr lang="ru-RU" sz="18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внутрішні</a:t>
          </a:r>
          <a:r>
            <a:rPr lang="ru-RU" sz="18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технічні</a:t>
          </a:r>
          <a:r>
            <a:rPr lang="ru-RU" sz="18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документи</a:t>
          </a:r>
          <a:r>
            <a:rPr lang="ru-RU" sz="18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внутрішні</a:t>
          </a:r>
          <a:r>
            <a:rPr lang="ru-RU" sz="18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нормативні</a:t>
          </a:r>
          <a:r>
            <a:rPr lang="ru-RU" sz="18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документи</a:t>
          </a:r>
          <a:r>
            <a:rPr lang="ru-RU" sz="18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зовнішні</a:t>
          </a:r>
          <a:r>
            <a:rPr lang="ru-RU" sz="18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нормативні</a:t>
          </a:r>
          <a:r>
            <a:rPr lang="ru-RU" sz="18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документи</a:t>
          </a:r>
          <a:r>
            <a:rPr lang="ru-RU" sz="18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методичні</a:t>
          </a:r>
          <a:r>
            <a:rPr lang="ru-RU" sz="18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документи</a:t>
          </a:r>
          <a:r>
            <a:rPr lang="ru-RU" sz="18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документи</a:t>
          </a:r>
          <a:r>
            <a:rPr lang="ru-RU" sz="18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зі</a:t>
          </a:r>
          <a:r>
            <a:rPr lang="ru-RU" sz="18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стратегічного</a:t>
          </a:r>
          <a:r>
            <a:rPr lang="ru-RU" sz="18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та оперативного </a:t>
          </a:r>
          <a:r>
            <a:rPr lang="ru-RU" sz="18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планування</a:t>
          </a:r>
          <a:r>
            <a:rPr lang="ru-RU" sz="18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організаційно-розпорядчі</a:t>
          </a:r>
          <a:r>
            <a:rPr lang="ru-RU" sz="18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документи</a:t>
          </a:r>
          <a:r>
            <a:rPr lang="ru-RU" sz="18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);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922422" y="142506"/>
        <a:ext cx="3880572" cy="2634245"/>
      </dsp:txXfrm>
    </dsp:sp>
    <dsp:sp modelId="{2D7E7436-0CA7-4ED7-9E39-D3789F665322}">
      <dsp:nvSpPr>
        <dsp:cNvPr id="0" name=""/>
        <dsp:cNvSpPr/>
      </dsp:nvSpPr>
      <dsp:spPr>
        <a:xfrm>
          <a:off x="107499" y="3240353"/>
          <a:ext cx="3189405" cy="23432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в) </a:t>
          </a:r>
          <a:r>
            <a:rPr lang="ru-RU" sz="2400" b="1" kern="1200" dirty="0" err="1">
              <a:latin typeface="Times New Roman" pitchFamily="18" charset="0"/>
              <a:cs typeface="Times New Roman" pitchFamily="18" charset="0"/>
            </a:rPr>
            <a:t>Документація</a:t>
          </a: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 по </a:t>
          </a:r>
          <a:r>
            <a:rPr lang="ru-RU" sz="2400" kern="1200" dirty="0" err="1">
              <a:latin typeface="Times New Roman" pitchFamily="18" charset="0"/>
              <a:cs typeface="Times New Roman" pitchFamily="18" charset="0"/>
            </a:rPr>
            <a:t>підтвердженню</a:t>
          </a: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err="1">
              <a:latin typeface="Times New Roman" pitchFamily="18" charset="0"/>
              <a:cs typeface="Times New Roman" pitchFamily="18" charset="0"/>
            </a:rPr>
            <a:t>якості</a:t>
          </a: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 (записи);</a:t>
          </a:r>
          <a:endParaRPr lang="ru-RU" sz="2400" kern="1200" dirty="0"/>
        </a:p>
      </dsp:txBody>
      <dsp:txXfrm>
        <a:off x="221885" y="3354739"/>
        <a:ext cx="2960633" cy="2114432"/>
      </dsp:txXfrm>
    </dsp:sp>
    <dsp:sp modelId="{5B8C12CE-EEAB-432F-908A-94C105FE7E48}">
      <dsp:nvSpPr>
        <dsp:cNvPr id="0" name=""/>
        <dsp:cNvSpPr/>
      </dsp:nvSpPr>
      <dsp:spPr>
        <a:xfrm>
          <a:off x="3347853" y="3096340"/>
          <a:ext cx="4625039" cy="2343204"/>
        </a:xfrm>
        <a:prstGeom prst="roundRect">
          <a:avLst/>
        </a:prstGeom>
        <a:solidFill>
          <a:schemeClr val="bg2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г) </a:t>
          </a:r>
          <a:r>
            <a:rPr lang="ru-RU" sz="2000" b="1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Документація</a:t>
          </a:r>
          <a:r>
            <a:rPr lang="ru-RU" sz="20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 </a:t>
          </a:r>
          <a:r>
            <a:rPr lang="ru-RU" sz="2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управлінню</a:t>
          </a: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2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основі</a:t>
          </a: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якості</a:t>
          </a: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2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робочі</a:t>
          </a: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інструкції</a:t>
          </a: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виконавців</a:t>
          </a: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задокументовані</a:t>
          </a: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методики (</a:t>
          </a:r>
          <a:r>
            <a:rPr lang="ru-RU" sz="2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серед</a:t>
          </a: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яких</a:t>
          </a: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шість</a:t>
          </a: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обов'язкових</a:t>
          </a: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), </a:t>
          </a:r>
          <a:r>
            <a:rPr lang="ru-RU" sz="2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керівництво</a:t>
          </a: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за </a:t>
          </a:r>
          <a:r>
            <a:rPr lang="ru-RU" sz="2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якістю</a:t>
          </a: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політика</a:t>
          </a: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і </a:t>
          </a:r>
          <a:r>
            <a:rPr lang="ru-RU" sz="2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цілі</a:t>
          </a: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</a:t>
          </a:r>
          <a:r>
            <a:rPr lang="ru-RU" sz="2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області</a:t>
          </a: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якості</a:t>
          </a:r>
          <a:r>
            <a:rPr lang="ru-RU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).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462239" y="3210726"/>
        <a:ext cx="4396267" cy="21144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7B580-D425-40C7-A0A4-407367843058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201E8-90B6-4DFC-AEB4-5CE50A90F6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680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201E8-90B6-4DFC-AEB4-5CE50A90F63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201E8-90B6-4DFC-AEB4-5CE50A90F63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ACFA265-C05F-44F4-8B00-0A57D12BF0D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4F610F0-8ABD-4EA1-8DAE-943D2E9AD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A265-C05F-44F4-8B00-0A57D12BF0D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10F0-8ABD-4EA1-8DAE-943D2E9AD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AACFA265-C05F-44F4-8B00-0A57D12BF0D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4F610F0-8ABD-4EA1-8DAE-943D2E9AD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A265-C05F-44F4-8B00-0A57D12BF0D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10F0-8ABD-4EA1-8DAE-943D2E9AD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ACFA265-C05F-44F4-8B00-0A57D12BF0D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F4F610F0-8ABD-4EA1-8DAE-943D2E9AD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A265-C05F-44F4-8B00-0A57D12BF0D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10F0-8ABD-4EA1-8DAE-943D2E9AD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A265-C05F-44F4-8B00-0A57D12BF0D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10F0-8ABD-4EA1-8DAE-943D2E9AD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A265-C05F-44F4-8B00-0A57D12BF0D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10F0-8ABD-4EA1-8DAE-943D2E9AD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ACFA265-C05F-44F4-8B00-0A57D12BF0D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10F0-8ABD-4EA1-8DAE-943D2E9AD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A265-C05F-44F4-8B00-0A57D12BF0D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10F0-8ABD-4EA1-8DAE-943D2E9AD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A265-C05F-44F4-8B00-0A57D12BF0D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10F0-8ABD-4EA1-8DAE-943D2E9ADE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ACFA265-C05F-44F4-8B00-0A57D12BF0D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4F610F0-8ABD-4EA1-8DAE-943D2E9AD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3.tif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533400"/>
            <a:ext cx="6264696" cy="2868168"/>
          </a:xfrm>
        </p:spPr>
        <p:txBody>
          <a:bodyPr/>
          <a:lstStyle/>
          <a:p>
            <a:pPr algn="ctr"/>
            <a:r>
              <a:rPr lang="uk-UA" dirty="0"/>
              <a:t/>
            </a:r>
            <a:br>
              <a:rPr lang="uk-UA" dirty="0"/>
            </a:br>
            <a:r>
              <a:rPr lang="uk-UA" b="0" dirty="0"/>
              <a:t>«Комплексна система управління якістю»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3928" y="5589240"/>
            <a:ext cx="5114778" cy="1101248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Тема 14</a:t>
            </a:r>
            <a:endParaRPr lang="ru-RU" sz="1600" dirty="0"/>
          </a:p>
        </p:txBody>
      </p:sp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725144"/>
            <a:ext cx="2664296" cy="14287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151827"/>
              </p:ext>
            </p:extLst>
          </p:nvPr>
        </p:nvGraphicFramePr>
        <p:xfrm>
          <a:off x="0" y="0"/>
          <a:ext cx="81724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02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689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231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008530"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solidFill>
                            <a:schemeClr val="bg1"/>
                          </a:solidFill>
                        </a:rPr>
                        <a:t>Управління</a:t>
                      </a:r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dirty="0" err="1">
                          <a:solidFill>
                            <a:schemeClr val="bg1"/>
                          </a:solidFill>
                        </a:rPr>
                        <a:t>якістю</a:t>
                      </a:r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dirty="0" err="1">
                          <a:solidFill>
                            <a:schemeClr val="bg1"/>
                          </a:solidFill>
                        </a:rPr>
                        <a:t>продукції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dirty="0" err="1">
                          <a:solidFill>
                            <a:schemeClr val="bg1"/>
                          </a:solidFill>
                        </a:rPr>
                        <a:t>Координація</a:t>
                      </a:r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dirty="0" err="1">
                          <a:solidFill>
                            <a:schemeClr val="bg1"/>
                          </a:solidFill>
                        </a:rPr>
                        <a:t>робіт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solidFill>
                            <a:schemeClr val="bg1"/>
                          </a:solidFill>
                        </a:rPr>
                        <a:t>Організаційно-технічною</a:t>
                      </a:r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 основою КСУЯП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4947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dirty="0" err="1"/>
                        <a:t>очолюється</a:t>
                      </a:r>
                      <a:r>
                        <a:rPr lang="ru-RU" dirty="0"/>
                        <a:t> директором і </a:t>
                      </a:r>
                      <a:r>
                        <a:rPr lang="ru-RU" dirty="0" err="1"/>
                        <a:t>здійснюється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його</a:t>
                      </a:r>
                      <a:endParaRPr lang="ru-RU" dirty="0"/>
                    </a:p>
                    <a:p>
                      <a:pPr>
                        <a:buNone/>
                      </a:pPr>
                      <a:r>
                        <a:rPr lang="ru-RU" dirty="0"/>
                        <a:t>заступником, начальниками </a:t>
                      </a:r>
                      <a:r>
                        <a:rPr lang="ru-RU" dirty="0" err="1"/>
                        <a:t>відділів</a:t>
                      </a:r>
                      <a:r>
                        <a:rPr lang="ru-RU" dirty="0"/>
                        <a:t>, служб і </a:t>
                      </a:r>
                      <a:r>
                        <a:rPr lang="ru-RU" dirty="0" err="1"/>
                        <a:t>підрозділів</a:t>
                      </a:r>
                      <a:r>
                        <a:rPr lang="ru-RU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dirty="0"/>
                        <a:t>як правило, </a:t>
                      </a:r>
                      <a:r>
                        <a:rPr lang="ru-RU" dirty="0" err="1"/>
                        <a:t>очолюється</a:t>
                      </a:r>
                      <a:r>
                        <a:rPr lang="ru-RU" dirty="0"/>
                        <a:t> на </a:t>
                      </a:r>
                      <a:r>
                        <a:rPr lang="ru-RU" dirty="0" err="1"/>
                        <a:t>спеціально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створеному</a:t>
                      </a:r>
                      <a:r>
                        <a:rPr lang="ru-RU" dirty="0"/>
                        <a:t> для </a:t>
                      </a:r>
                      <a:r>
                        <a:rPr lang="ru-RU" dirty="0" err="1"/>
                        <a:t>цього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цілей</a:t>
                      </a:r>
                      <a:endParaRPr lang="ru-RU" dirty="0"/>
                    </a:p>
                    <a:p>
                      <a:pPr>
                        <a:buNone/>
                      </a:pPr>
                      <a:r>
                        <a:rPr lang="ru-RU" dirty="0" err="1"/>
                        <a:t>підрозділ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або</a:t>
                      </a:r>
                      <a:r>
                        <a:rPr lang="ru-RU" dirty="0"/>
                        <a:t> на один з </a:t>
                      </a:r>
                      <a:r>
                        <a:rPr lang="ru-RU" dirty="0" err="1"/>
                        <a:t>відділів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підприємства</a:t>
                      </a:r>
                      <a:r>
                        <a:rPr lang="ru-RU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служить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стандартизація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і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зокрема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стандарти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підприємства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що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розробляються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повній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відповідності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державними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галузевими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стандартами. 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9" name="Рисунок 8" descr="6006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3933056"/>
            <a:ext cx="6696744" cy="280831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7704856" cy="6195088"/>
          </a:xfrm>
        </p:spPr>
        <p:txBody>
          <a:bodyPr/>
          <a:lstStyle/>
          <a:p>
            <a:pPr algn="ctr">
              <a:buNone/>
            </a:pPr>
            <a:r>
              <a:rPr lang="ru-RU" i="1" dirty="0"/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функціонуванні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КСУЯП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вирішувалися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наступні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689487"/>
              </p:ext>
            </p:extLst>
          </p:nvPr>
        </p:nvGraphicFramePr>
        <p:xfrm>
          <a:off x="323528" y="1484784"/>
          <a:ext cx="7704856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48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kumimoji="0" lang="ru-RU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Визначення</a:t>
                      </a: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kumimoji="0" lang="ru-RU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уточнення</a:t>
                      </a: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вимог</a:t>
                      </a: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якості</a:t>
                      </a: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продукції</a:t>
                      </a: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що</a:t>
                      </a: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випускається</a:t>
                      </a: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kumimoji="0" lang="ru-RU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основі</a:t>
                      </a: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систематичного </a:t>
                      </a:r>
                      <a:r>
                        <a:rPr kumimoji="0" lang="ru-RU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вивчення</a:t>
                      </a: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досвіду</a:t>
                      </a: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виробництва</a:t>
                      </a: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і </a:t>
                      </a:r>
                      <a:r>
                        <a:rPr kumimoji="0" lang="ru-RU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експлуатації</a:t>
                      </a: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з </a:t>
                      </a:r>
                      <a:r>
                        <a:rPr kumimoji="0" lang="ru-RU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одночасним</a:t>
                      </a: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підвищенням</a:t>
                      </a: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ефективності</a:t>
                      </a: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виробництва</a:t>
                      </a: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449516"/>
              </p:ext>
            </p:extLst>
          </p:nvPr>
        </p:nvGraphicFramePr>
        <p:xfrm>
          <a:off x="323528" y="5085184"/>
          <a:ext cx="7560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8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5.Планомірне </a:t>
                      </a:r>
                      <a:r>
                        <a:rPr kumimoji="0" lang="ru-RU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підвищення</a:t>
                      </a: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якості</a:t>
                      </a: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роботи</a:t>
                      </a: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колективів</a:t>
                      </a: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і </a:t>
                      </a:r>
                      <a:r>
                        <a:rPr kumimoji="0" lang="ru-RU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виконавців</a:t>
                      </a: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689976"/>
              </p:ext>
            </p:extLst>
          </p:nvPr>
        </p:nvGraphicFramePr>
        <p:xfrm>
          <a:off x="323528" y="4293096"/>
          <a:ext cx="756084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8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kumimoji="0" lang="ru-RU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Розробка</a:t>
                      </a: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і </a:t>
                      </a:r>
                      <a:r>
                        <a:rPr kumimoji="0" lang="ru-RU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впровадження</a:t>
                      </a: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стандартів</a:t>
                      </a: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підприємства</a:t>
                      </a: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контроль за </a:t>
                      </a:r>
                      <a:r>
                        <a:rPr kumimoji="0" lang="ru-RU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їх</a:t>
                      </a: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дотриманням</a:t>
                      </a: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860359"/>
              </p:ext>
            </p:extLst>
          </p:nvPr>
        </p:nvGraphicFramePr>
        <p:xfrm>
          <a:off x="291518" y="5849017"/>
          <a:ext cx="756084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8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 </a:t>
                      </a:r>
                      <a:r>
                        <a:rPr kumimoji="0" lang="ru-RU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Реєстрація</a:t>
                      </a: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відхилень</a:t>
                      </a: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від</a:t>
                      </a: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заданого</a:t>
                      </a: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рівня</a:t>
                      </a: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якості</a:t>
                      </a: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Оцінка</a:t>
                      </a: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ефективності</a:t>
                      </a: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заходів</a:t>
                      </a: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Вжиття</a:t>
                      </a: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додаткових</a:t>
                      </a: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заходів</a:t>
                      </a: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373098"/>
              </p:ext>
            </p:extLst>
          </p:nvPr>
        </p:nvGraphicFramePr>
        <p:xfrm>
          <a:off x="323528" y="3429000"/>
          <a:ext cx="756084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8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8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3.Покращення </a:t>
                      </a:r>
                      <a:r>
                        <a:rPr kumimoji="0" lang="ru-RU" sz="1800" b="0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показників</a:t>
                      </a:r>
                      <a:r>
                        <a:rPr kumimoji="0" lang="ru-RU" sz="18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якості</a:t>
                      </a:r>
                      <a:r>
                        <a:rPr kumimoji="0" lang="ru-RU" sz="18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продукції</a:t>
                      </a:r>
                      <a:r>
                        <a:rPr kumimoji="0" lang="ru-RU" sz="18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800" b="0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що</a:t>
                      </a:r>
                      <a:r>
                        <a:rPr kumimoji="0" lang="ru-RU" sz="18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випускається</a:t>
                      </a:r>
                      <a:r>
                        <a:rPr kumimoji="0" lang="ru-RU" sz="18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і </a:t>
                      </a:r>
                      <a:r>
                        <a:rPr kumimoji="0" lang="ru-RU" sz="1800" b="0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переведення</a:t>
                      </a:r>
                      <a:r>
                        <a:rPr kumimoji="0" lang="ru-RU" sz="18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її</a:t>
                      </a:r>
                      <a:r>
                        <a:rPr kumimoji="0" lang="ru-RU" sz="18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kumimoji="0" lang="ru-RU" sz="1800" b="0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більш</a:t>
                      </a:r>
                      <a:r>
                        <a:rPr kumimoji="0" lang="ru-RU" sz="18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високу</a:t>
                      </a:r>
                      <a:r>
                        <a:rPr kumimoji="0" lang="ru-RU" sz="18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категорію</a:t>
                      </a:r>
                      <a:r>
                        <a:rPr kumimoji="0" lang="ru-RU" sz="18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якості</a:t>
                      </a:r>
                      <a:endParaRPr lang="ru-RU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473131"/>
              </p:ext>
            </p:extLst>
          </p:nvPr>
        </p:nvGraphicFramePr>
        <p:xfrm>
          <a:off x="323528" y="2852936"/>
          <a:ext cx="763284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28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kumimoji="0" lang="ru-RU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оцінка</a:t>
                      </a: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і </a:t>
                      </a:r>
                      <a:r>
                        <a:rPr kumimoji="0" lang="ru-RU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планування</a:t>
                      </a: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рівня</a:t>
                      </a: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якості</a:t>
                      </a: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1" name="Рисунок 10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81925" y="0"/>
            <a:ext cx="1362075" cy="142875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7632848" cy="6480720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              .</a:t>
            </a:r>
          </a:p>
        </p:txBody>
      </p:sp>
      <p:sp>
        <p:nvSpPr>
          <p:cNvPr id="5" name="Круглая лента лицом вверх 4"/>
          <p:cNvSpPr/>
          <p:nvPr/>
        </p:nvSpPr>
        <p:spPr>
          <a:xfrm>
            <a:off x="107504" y="305272"/>
            <a:ext cx="7992888" cy="6552728"/>
          </a:xfrm>
          <a:prstGeom prst="ellipseRibbon2">
            <a:avLst>
              <a:gd name="adj1" fmla="val 11187"/>
              <a:gd name="adj2" fmla="val 100000"/>
              <a:gd name="adj3" fmla="val 4280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Комплексна система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якістю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повинна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розроблятися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таким чином,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ній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передбачена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вдосконалення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подальшій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кінцевих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споживачів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отриманих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науково-технічних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сучасних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технологій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певній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промисловості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важливо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спиратися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передового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досвіду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галузях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вітчизняних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зарубіжних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своєчасно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впроваджувати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останні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науково-технічного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прогресу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сфери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виробництвом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понад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16 тис.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об'єднань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впровадило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КСУЯП. На тих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підприємствах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діє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система,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знизилися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терміни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освоєння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скоротилися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втрати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шлюбу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підвищилася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продуктивність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підвищилася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питома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вага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вищої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категорії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загальному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обсязі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2-4 рази.</a:t>
            </a:r>
          </a:p>
        </p:txBody>
      </p:sp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7176" y="5589240"/>
            <a:ext cx="1323924" cy="126876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88640"/>
            <a:ext cx="7776864" cy="64807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8. Система </a:t>
            </a:r>
          </a:p>
          <a:p>
            <a:pPr algn="ctr">
              <a:buNone/>
            </a:pP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Менеджменту </a:t>
            </a:r>
            <a:r>
              <a:rPr lang="ru-RU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(СМЯ)</a:t>
            </a:r>
            <a:r>
              <a:rPr lang="ru-RU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система,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ефективну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роботу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в тому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і в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якістю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випускається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ефективними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створенні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СМЯ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вважаються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зафіксовані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в стандартах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ISO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серії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9000.</a:t>
            </a:r>
            <a:endParaRPr lang="ru-RU" sz="1800" b="1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розробки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впровадження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СМЯ в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пройти 3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етапи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18400" y="3879272"/>
            <a:ext cx="19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1620028655"/>
              </p:ext>
            </p:extLst>
          </p:nvPr>
        </p:nvGraphicFramePr>
        <p:xfrm>
          <a:off x="395536" y="3284984"/>
          <a:ext cx="7848872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 descr="9001.t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4985792"/>
            <a:ext cx="1876948" cy="187220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 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518124"/>
              </p:ext>
            </p:extLst>
          </p:nvPr>
        </p:nvGraphicFramePr>
        <p:xfrm>
          <a:off x="0" y="0"/>
          <a:ext cx="8172400" cy="4615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2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88112">
                <a:tc>
                  <a:txBody>
                    <a:bodyPr/>
                    <a:lstStyle/>
                    <a:p>
                      <a:r>
                        <a:rPr lang="ru-RU" sz="2400" b="1" i="1" dirty="0">
                          <a:latin typeface="Times New Roman" pitchFamily="18" charset="0"/>
                          <a:cs typeface="Times New Roman" pitchFamily="18" charset="0"/>
                        </a:rPr>
                        <a:t>Початок </a:t>
                      </a:r>
                      <a:r>
                        <a:rPr lang="ru-RU" sz="2400" b="1" i="1" dirty="0" err="1">
                          <a:latin typeface="Times New Roman" pitchFamily="18" charset="0"/>
                          <a:cs typeface="Times New Roman" pitchFamily="18" charset="0"/>
                        </a:rPr>
                        <a:t>робіт</a:t>
                      </a:r>
                      <a:r>
                        <a:rPr lang="ru-RU" sz="2400" b="1" i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i="1" dirty="0" err="1">
                          <a:latin typeface="Times New Roman" pitchFamily="18" charset="0"/>
                          <a:cs typeface="Times New Roman" pitchFamily="18" charset="0"/>
                        </a:rPr>
                        <a:t>зі</a:t>
                      </a:r>
                      <a:r>
                        <a:rPr lang="ru-RU" sz="2400" b="1" i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i="1" dirty="0" err="1">
                          <a:latin typeface="Times New Roman" pitchFamily="18" charset="0"/>
                          <a:cs typeface="Times New Roman" pitchFamily="18" charset="0"/>
                        </a:rPr>
                        <a:t>створення</a:t>
                      </a:r>
                      <a:r>
                        <a:rPr lang="ru-RU" sz="2400" b="1" i="1" dirty="0">
                          <a:latin typeface="Times New Roman" pitchFamily="18" charset="0"/>
                          <a:cs typeface="Times New Roman" pitchFamily="18" charset="0"/>
                        </a:rPr>
                        <a:t> СМЯ </a:t>
                      </a:r>
                      <a:r>
                        <a:rPr lang="ru-RU" sz="2400" b="1" i="1" dirty="0" err="1">
                          <a:latin typeface="Times New Roman" pitchFamily="18" charset="0"/>
                          <a:cs typeface="Times New Roman" pitchFamily="18" charset="0"/>
                        </a:rPr>
                        <a:t>включає</a:t>
                      </a:r>
                      <a:r>
                        <a:rPr lang="ru-RU" sz="2400" b="1" i="1" dirty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27657"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призначення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посадових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осіб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відповідальних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 за 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організацію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проведення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робіт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забезпечення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учасників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робіт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 стандартами та 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іншими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 документами; 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залучення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зовнішніх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консультантів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діагностування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діючої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 СМЯ;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проведення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спеціального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навчання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учасників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робіт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 і 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роз'яснювальної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роботи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 з персоналом 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організації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виділення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ресурсів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необхідних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 для 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виконання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робіт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 у 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встановлені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календарні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err="1">
                          <a:latin typeface="Times New Roman" pitchFamily="18" charset="0"/>
                          <a:cs typeface="Times New Roman" pitchFamily="18" charset="0"/>
                        </a:rPr>
                        <a:t>терміни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6" name="Рисунок 5" descr="vak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4365104"/>
            <a:ext cx="6191250" cy="2492896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7920880" cy="61950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документації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СМЯ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наступних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рівнів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735934826"/>
              </p:ext>
            </p:extLst>
          </p:nvPr>
        </p:nvGraphicFramePr>
        <p:xfrm>
          <a:off x="0" y="849784"/>
          <a:ext cx="8100392" cy="6008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0"/>
            <a:ext cx="7704856" cy="6480720"/>
          </a:xfrm>
        </p:spPr>
        <p:txBody>
          <a:bodyPr>
            <a:normAutofit/>
          </a:bodyPr>
          <a:lstStyle/>
          <a:p>
            <a:pPr lvl="1" algn="ctr">
              <a:buNone/>
            </a:pPr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Впровадження</a:t>
            </a:r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менеджменту </a:t>
            </a:r>
            <a:r>
              <a:rPr lang="ru-RU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підприємстві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 lvl="1" algn="just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впровадження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СМЯ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означає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поліпшення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ринкової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частки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оборотності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вкладень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і, як результат,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цілому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впровадили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СМЯ,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позитивний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зменшують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негативний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екологію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покращують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підвищують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загальну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безпеку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pic>
        <p:nvPicPr>
          <p:cNvPr id="5" name="Рисунок 4" descr="0_505f0_95fc01f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4293096"/>
            <a:ext cx="4047311" cy="256490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0163" y="-315416"/>
            <a:ext cx="7239000" cy="1143000"/>
          </a:xfrm>
        </p:spPr>
        <p:txBody>
          <a:bodyPr>
            <a:normAutofit/>
          </a:bodyPr>
          <a:lstStyle/>
          <a:p>
            <a:r>
              <a:rPr lang="ru-RU" sz="3200" dirty="0"/>
              <a:t>10.Що </a:t>
            </a:r>
            <a:r>
              <a:rPr lang="ru-RU" sz="3200" dirty="0" err="1"/>
              <a:t>дає</a:t>
            </a:r>
            <a:r>
              <a:rPr lang="ru-RU" sz="3200" dirty="0"/>
              <a:t> </a:t>
            </a:r>
            <a:r>
              <a:rPr lang="ru-RU" sz="3200" dirty="0" err="1"/>
              <a:t>підприємству</a:t>
            </a:r>
            <a:r>
              <a:rPr lang="ru-RU" sz="3200" dirty="0"/>
              <a:t> СМЯ?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7920880" cy="5328592"/>
          </a:xfrm>
        </p:spPr>
        <p:txBody>
          <a:bodyPr>
            <a:noAutofit/>
          </a:bodyPr>
          <a:lstStyle/>
          <a:p>
            <a:pPr marL="0"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розроблена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система менеджменту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(СМЯ). Вона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поліпшити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роботу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задоволення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споживачів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Основними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завданнями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потреб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споживачів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стабільного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випуску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повній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вимогами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нормативно-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законодавчих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актів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менеджменту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контроль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дотриманням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стандартів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створюється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ефективна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система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діяльністю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Одним словом,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впровадження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СМЯ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якісних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всього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так і кожного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працівника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5733256"/>
            <a:ext cx="1691680" cy="1124744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7516688" cy="6267096"/>
          </a:xfrm>
        </p:spPr>
        <p:txBody>
          <a:bodyPr>
            <a:normAutofit/>
          </a:bodyPr>
          <a:lstStyle/>
          <a:p>
            <a:pPr marL="0" lvl="1">
              <a:buNone/>
            </a:pPr>
            <a:endParaRPr lang="ru-RU" sz="1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>
              <a:buNone/>
            </a:pPr>
            <a:endParaRPr lang="ru-RU" sz="1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>
              <a:buNone/>
            </a:pPr>
            <a:endParaRPr lang="ru-RU" sz="1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>
              <a:buNone/>
            </a:pPr>
            <a:endParaRPr lang="ru-RU" sz="1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забезпечити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стабільний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випуск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високоякісної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lvl="1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збільшити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обсяг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знайти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ринки для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lvl="1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підвищити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можливі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продажі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вищими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цінами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lvl="1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вирішити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проблему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конкурентоспроможності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стабільного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стану.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607480"/>
              </p:ext>
            </p:extLst>
          </p:nvPr>
        </p:nvGraphicFramePr>
        <p:xfrm>
          <a:off x="215318" y="216414"/>
          <a:ext cx="7488832" cy="864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88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>
                          <a:latin typeface="Times New Roman" pitchFamily="18" charset="0"/>
                          <a:cs typeface="Times New Roman" pitchFamily="18" charset="0"/>
                        </a:rPr>
                        <a:t>Впровадження</a:t>
                      </a: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err="1">
                          <a:latin typeface="Times New Roman" pitchFamily="18" charset="0"/>
                          <a:cs typeface="Times New Roman" pitchFamily="18" charset="0"/>
                        </a:rPr>
                        <a:t>системи</a:t>
                      </a: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 менеджменту </a:t>
                      </a:r>
                      <a:r>
                        <a:rPr lang="ru-RU" sz="2000" b="1" dirty="0" err="1">
                          <a:latin typeface="Times New Roman" pitchFamily="18" charset="0"/>
                          <a:cs typeface="Times New Roman" pitchFamily="18" charset="0"/>
                        </a:rPr>
                        <a:t>якості</a:t>
                      </a: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err="1">
                          <a:latin typeface="Times New Roman" pitchFamily="18" charset="0"/>
                          <a:cs typeface="Times New Roman" pitchFamily="18" charset="0"/>
                        </a:rPr>
                        <a:t>дозволяє</a:t>
                      </a: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err="1">
                          <a:latin typeface="Times New Roman" pitchFamily="18" charset="0"/>
                          <a:cs typeface="Times New Roman" pitchFamily="18" charset="0"/>
                        </a:rPr>
                        <a:t>вирішити</a:t>
                      </a: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lang="ru-RU" sz="2000" b="1" dirty="0" err="1">
                          <a:latin typeface="Times New Roman" pitchFamily="18" charset="0"/>
                          <a:cs typeface="Times New Roman" pitchFamily="18" charset="0"/>
                        </a:rPr>
                        <a:t>підприємстві</a:t>
                      </a: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err="1">
                          <a:latin typeface="Times New Roman" pitchFamily="18" charset="0"/>
                          <a:cs typeface="Times New Roman" pitchFamily="18" charset="0"/>
                        </a:rPr>
                        <a:t>наступні</a:t>
                      </a: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err="1">
                          <a:latin typeface="Times New Roman" pitchFamily="18" charset="0"/>
                          <a:cs typeface="Times New Roman" pitchFamily="18" charset="0"/>
                        </a:rPr>
                        <a:t>завдання</a:t>
                      </a: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5" name="Рисунок 4" descr="smiley_with_thumbs_u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5024306"/>
            <a:ext cx="3015102" cy="1833693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3889549"/>
              </p:ext>
            </p:extLst>
          </p:nvPr>
        </p:nvGraphicFramePr>
        <p:xfrm>
          <a:off x="0" y="0"/>
          <a:ext cx="81724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98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725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81018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Причини </a:t>
                      </a:r>
                      <a:r>
                        <a:rPr lang="ru-RU" dirty="0" err="1"/>
                        <a:t>невдач</a:t>
                      </a:r>
                      <a:r>
                        <a:rPr lang="ru-RU" dirty="0"/>
                        <a:t> при </a:t>
                      </a:r>
                      <a:r>
                        <a:rPr lang="ru-RU" dirty="0" err="1"/>
                        <a:t>впровадженні</a:t>
                      </a:r>
                      <a:r>
                        <a:rPr lang="ru-RU" dirty="0"/>
                        <a:t> СМЯ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Умови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результативності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процесу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поліпшення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діяльності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76982">
                <a:tc>
                  <a:txBody>
                    <a:bodyPr/>
                    <a:lstStyle/>
                    <a:p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1)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керівництво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не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дотримувалося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основних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напрямків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і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підходів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до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організації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процесу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поліпшення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діяльності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2)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керівництво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не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вжило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ньому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участі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3)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керівництво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не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розглядало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цей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процес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як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складову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частину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всієї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діяльності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4)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керівництво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вважало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що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проблема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полягає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службовців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і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робітників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а не в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керівництві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1)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ставлення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до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споживача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як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найважливішого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чинника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процесу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2)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прийняття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керівництвом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довгострокових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зобов'язань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впровадженню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процесу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поліпшення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діяльності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як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складової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частини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системи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управління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3)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впевненість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тому,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що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немає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межі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вдосконаленню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4)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зацікавленість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провідна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роль і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безпосередню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участь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керівників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5) стандарт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роботи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вигляді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формули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"нуль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помилок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";</a:t>
                      </a:r>
                    </a:p>
                    <a:p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6) участь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всіх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працівників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як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колективне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так і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індивідуальне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7)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основна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увага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вдосконаленню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процесів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а не людей;</a:t>
                      </a:r>
                    </a:p>
                    <a:p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8)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віра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що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зовнішні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ділянки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процесу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наприклад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постачальники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стануть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партнерами,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якщо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зрозуміють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завдання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організації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9) </a:t>
                      </a:r>
                      <a:r>
                        <a:rPr kumimoji="0" lang="ru-RU" sz="18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визнання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заслуг.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4664"/>
          </a:xfrm>
        </p:spPr>
        <p:txBody>
          <a:bodyPr>
            <a:normAutofit/>
          </a:bodyPr>
          <a:lstStyle/>
          <a:p>
            <a:pPr algn="ctr"/>
            <a:r>
              <a:rPr lang="ru-RU" sz="2400" dirty="0" err="1">
                <a:solidFill>
                  <a:srgbClr val="7030A0"/>
                </a:solidFill>
              </a:rPr>
              <a:t>вступ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7300664" cy="5547016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uk-UA" sz="1800" dirty="0"/>
              <a:t>Одним з найважливіших чинників зростання ефективності виробництва є поліпшення якості продукції, що випускається або наданої послуги.      </a:t>
            </a:r>
          </a:p>
          <a:p>
            <a:pPr marL="0">
              <a:buNone/>
            </a:pPr>
            <a:r>
              <a:rPr lang="uk-UA" sz="1800" dirty="0"/>
              <a:t>Підвищення якості продукції, що випускається розцінюється в даний час, як вирішальна умова її конкурентоспроможності на внутрішньому і зовнішньому ринках.</a:t>
            </a:r>
          </a:p>
          <a:p>
            <a:pPr marL="0">
              <a:buNone/>
            </a:pPr>
            <a:r>
              <a:rPr lang="uk-UA" sz="1800" dirty="0"/>
              <a:t>Якість продукції, що випускається по праву можна віднести до найважливіших критеріїв діяльності будь-якого підприємства. Саме підвищення якості продукції визначає ступінь виживання фірми в умовах ринку.</a:t>
            </a:r>
          </a:p>
          <a:p>
            <a:pPr marL="0">
              <a:buNone/>
            </a:pPr>
            <a:r>
              <a:rPr lang="uk-UA" sz="1800" dirty="0"/>
              <a:t>Сучасним підприємствам необхідно навчитися, більш ефективно використовувати економічні, організаційні та правові важелі впливу на процес формування, забезпечення і підтримки необхідного рівня якості на всіх стадіях життєвого циклу товару.</a:t>
            </a:r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5003453"/>
            <a:ext cx="2483768" cy="1854547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315416"/>
            <a:ext cx="7239000" cy="1143000"/>
          </a:xfrm>
        </p:spPr>
        <p:txBody>
          <a:bodyPr/>
          <a:lstStyle/>
          <a:p>
            <a:pPr algn="ctr"/>
            <a:r>
              <a:rPr lang="ru-RU" dirty="0" err="1">
                <a:solidFill>
                  <a:srgbClr val="002060"/>
                </a:solidFill>
              </a:rPr>
              <a:t>Висновок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7704856" cy="49709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якістю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основою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діяльністю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будь-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Лідерство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керівників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залучення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персоналу,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орієнтація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споживача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партнерських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постачальниками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системний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підходи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фактів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постійне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поліпшення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принципи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якістю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час є основою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ефективної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стратегії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промислових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1296144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>1. </a:t>
            </a:r>
            <a:r>
              <a:rPr lang="ru-RU" sz="2000" dirty="0" err="1"/>
              <a:t>Сутність</a:t>
            </a:r>
            <a:r>
              <a:rPr lang="ru-RU" sz="2000" dirty="0"/>
              <a:t> </a:t>
            </a:r>
            <a:r>
              <a:rPr lang="ru-RU" sz="2000" dirty="0" err="1"/>
              <a:t>якості</a:t>
            </a:r>
            <a:r>
              <a:rPr lang="ru-RU" sz="2000" dirty="0"/>
              <a:t> </a:t>
            </a:r>
            <a:r>
              <a:rPr lang="ru-RU" sz="2000" dirty="0" err="1"/>
              <a:t>продукції</a:t>
            </a:r>
            <a:r>
              <a:rPr lang="ru-RU" sz="2000" dirty="0"/>
              <a:t> та </a:t>
            </a:r>
            <a:r>
              <a:rPr lang="ru-RU" sz="2000" dirty="0" err="1"/>
              <a:t>її</a:t>
            </a:r>
            <a:r>
              <a:rPr lang="ru-RU" sz="2000" dirty="0"/>
              <a:t> характеристика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7300664" cy="497095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Якість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властивостей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обумовлюють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придатність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задовольняти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певні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потреби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Якість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формується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розробки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забезпечується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безпосередньо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пов'язане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конкретними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умовами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Основне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оцінці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займає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споживач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стандарти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закони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і правила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закріплюють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регламентують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прогресивний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досвід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накопичений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307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4574590"/>
            <a:ext cx="3528392" cy="228340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884" y="-33454"/>
            <a:ext cx="7239000" cy="444664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2.Якість </a:t>
            </a:r>
            <a:r>
              <a:rPr lang="ru-RU" sz="2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продукції</a:t>
            </a: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як </a:t>
            </a:r>
            <a:r>
              <a:rPr lang="ru-RU" sz="2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об'єкт</a:t>
            </a: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управління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7300664" cy="6051072"/>
          </a:xfrm>
        </p:spPr>
        <p:txBody>
          <a:bodyPr/>
          <a:lstStyle/>
          <a:p>
            <a:pPr>
              <a:buNone/>
            </a:pPr>
            <a:r>
              <a:rPr lang="ru-RU" sz="1800" b="1" dirty="0"/>
              <a:t>Контроль </a:t>
            </a:r>
            <a:r>
              <a:rPr lang="ru-RU" sz="1800" b="1" dirty="0" err="1"/>
              <a:t>якості</a:t>
            </a:r>
            <a:r>
              <a:rPr lang="ru-RU" sz="1800" b="1" dirty="0"/>
              <a:t> </a:t>
            </a:r>
            <a:r>
              <a:rPr lang="ru-RU" sz="1800" dirty="0"/>
              <a:t>- </a:t>
            </a:r>
            <a:r>
              <a:rPr lang="ru-RU" sz="1800" dirty="0" err="1"/>
              <a:t>встановлення</a:t>
            </a:r>
            <a:r>
              <a:rPr lang="ru-RU" sz="1800" dirty="0"/>
              <a:t> </a:t>
            </a:r>
            <a:r>
              <a:rPr lang="ru-RU" sz="1800" dirty="0" err="1"/>
              <a:t>відповідності</a:t>
            </a:r>
            <a:r>
              <a:rPr lang="ru-RU" sz="1800" dirty="0"/>
              <a:t> фактичного </a:t>
            </a:r>
            <a:r>
              <a:rPr lang="ru-RU" sz="1800" dirty="0" err="1"/>
              <a:t>показника</a:t>
            </a:r>
            <a:r>
              <a:rPr lang="ru-RU" sz="1800" dirty="0"/>
              <a:t> до </a:t>
            </a:r>
            <a:r>
              <a:rPr lang="ru-RU" sz="1800" dirty="0" err="1"/>
              <a:t>його</a:t>
            </a:r>
            <a:r>
              <a:rPr lang="ru-RU" sz="1800" dirty="0"/>
              <a:t> нормативно</a:t>
            </a:r>
            <a:r>
              <a:rPr lang="uk-UA" sz="1800" dirty="0"/>
              <a:t>го</a:t>
            </a:r>
            <a:r>
              <a:rPr lang="ru-RU" sz="1800" dirty="0"/>
              <a:t> </a:t>
            </a:r>
            <a:r>
              <a:rPr lang="ru-RU" sz="1800" dirty="0" err="1"/>
              <a:t>значення</a:t>
            </a:r>
            <a:r>
              <a:rPr lang="ru-RU" sz="1800" dirty="0"/>
              <a:t>, </a:t>
            </a:r>
            <a:r>
              <a:rPr lang="ru-RU" sz="1800" dirty="0" err="1"/>
              <a:t>встановленому</a:t>
            </a:r>
            <a:r>
              <a:rPr lang="ru-RU" sz="1800" dirty="0"/>
              <a:t> ГОСТ </a:t>
            </a:r>
            <a:r>
              <a:rPr lang="ru-RU" sz="1800" dirty="0" err="1"/>
              <a:t>тощо</a:t>
            </a:r>
            <a:r>
              <a:rPr lang="ru-RU" sz="1800" dirty="0"/>
              <a:t>.</a:t>
            </a:r>
          </a:p>
          <a:p>
            <a:pPr>
              <a:buNone/>
            </a:pP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якістю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(УЯП) -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(В),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(З),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підтримка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(П)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необхідного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стадіях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життєдіяльності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                                        УЯП=В+З+П</a:t>
            </a:r>
          </a:p>
          <a:p>
            <a:pPr algn="ctr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Схема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якістю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717872"/>
              </p:ext>
            </p:extLst>
          </p:nvPr>
        </p:nvGraphicFramePr>
        <p:xfrm>
          <a:off x="755576" y="3284984"/>
          <a:ext cx="6696744" cy="514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67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14856">
                <a:tc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Встановлення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завдання</a:t>
                      </a:r>
                      <a:r>
                        <a:rPr lang="ru-RU" dirty="0"/>
                        <a:t> (плану) за </a:t>
                      </a:r>
                      <a:r>
                        <a:rPr lang="ru-RU" dirty="0" err="1"/>
                        <a:t>якістю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3995936" y="371703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7755"/>
              </p:ext>
            </p:extLst>
          </p:nvPr>
        </p:nvGraphicFramePr>
        <p:xfrm>
          <a:off x="755576" y="4149080"/>
          <a:ext cx="6696744" cy="586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67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86864">
                <a:tc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Виконання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робіт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щодо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його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забезпечення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9" name="Прямая со стрелкой 8"/>
          <p:cNvCxnSpPr/>
          <p:nvPr/>
        </p:nvCxnSpPr>
        <p:spPr>
          <a:xfrm>
            <a:off x="3995936" y="458112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862019"/>
              </p:ext>
            </p:extLst>
          </p:nvPr>
        </p:nvGraphicFramePr>
        <p:xfrm>
          <a:off x="755576" y="5805264"/>
          <a:ext cx="6696744" cy="586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67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86864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 </a:t>
                      </a:r>
                      <a:r>
                        <a:rPr kumimoji="0" lang="ru-RU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відхиленнях</a:t>
                      </a:r>
                      <a:r>
                        <a:rPr kumimoji="0" lang="ru-RU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kumimoji="0" lang="ru-RU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здійснення</a:t>
                      </a:r>
                      <a:r>
                        <a:rPr kumimoji="0" lang="ru-RU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заходів</a:t>
                      </a:r>
                      <a:r>
                        <a:rPr kumimoji="0" lang="ru-RU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щодо</a:t>
                      </a:r>
                      <a:r>
                        <a:rPr kumimoji="0" lang="ru-RU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їх</a:t>
                      </a:r>
                      <a:r>
                        <a:rPr kumimoji="0" lang="ru-RU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ліквідації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818253"/>
              </p:ext>
            </p:extLst>
          </p:nvPr>
        </p:nvGraphicFramePr>
        <p:xfrm>
          <a:off x="755576" y="4959960"/>
          <a:ext cx="6696744" cy="586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67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86864">
                <a:tc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Постійне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порівняння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отриманої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якості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із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завданням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12" name="Прямая со стрелкой 11"/>
          <p:cNvCxnSpPr/>
          <p:nvPr/>
        </p:nvCxnSpPr>
        <p:spPr>
          <a:xfrm>
            <a:off x="3995936" y="544522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sz="half" idx="2"/>
          </p:nvPr>
        </p:nvSpPr>
        <p:spPr>
          <a:xfrm>
            <a:off x="3275856" y="0"/>
            <a:ext cx="4824536" cy="6120680"/>
          </a:xfrm>
        </p:spPr>
        <p:txBody>
          <a:bodyPr>
            <a:noAutofit/>
          </a:bodyPr>
          <a:lstStyle/>
          <a:p>
            <a:pPr marL="0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9512" y="116632"/>
            <a:ext cx="7848872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Документація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якості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включає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починається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елемента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Відповідальність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керівництва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закінчується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елементом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Статистичні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трудомісткою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дорогою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частиною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документація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Документація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будується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ієрархічним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принципом.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79512" y="2276872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Типова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ієрархічна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система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документації</a:t>
            </a:r>
            <a:endParaRPr lang="ru-RU" dirty="0"/>
          </a:p>
        </p:txBody>
      </p:sp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val="4271751"/>
              </p:ext>
            </p:extLst>
          </p:nvPr>
        </p:nvGraphicFramePr>
        <p:xfrm>
          <a:off x="611560" y="2646204"/>
          <a:ext cx="6696744" cy="4077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32848" cy="720080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</a:rPr>
              <a:t>4. Петля </a:t>
            </a:r>
            <a:r>
              <a:rPr lang="ru-RU" sz="2000" dirty="0" err="1">
                <a:solidFill>
                  <a:srgbClr val="002060"/>
                </a:solidFill>
              </a:rPr>
              <a:t>якості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Найважливіші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принципи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управління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якістю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7416824" cy="5976664"/>
          </a:xfrm>
        </p:spPr>
        <p:txBody>
          <a:bodyPr>
            <a:normAutofit/>
          </a:bodyPr>
          <a:lstStyle/>
          <a:p>
            <a:pPr marL="0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buNone/>
            </a:pP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Найважливішим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елементом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життєвий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цикл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«петля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». «Петля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( «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спіраль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») - концептуальна модель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взаємозалежних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впливають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якість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стадіях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потреб, до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задоволення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Об'єктами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утворюють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петлю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6334780"/>
            <a:ext cx="2286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Петля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якості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644" y="2708920"/>
            <a:ext cx="5652628" cy="3655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0"/>
            <a:ext cx="8172400" cy="6741368"/>
          </a:xfrm>
        </p:spPr>
        <p:txBody>
          <a:bodyPr>
            <a:normAutofit/>
          </a:bodyPr>
          <a:lstStyle/>
          <a:p>
            <a:pPr marL="0" algn="ctr">
              <a:buNone/>
            </a:pPr>
            <a:r>
              <a:rPr lang="ru-RU" sz="32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5. Цикл </a:t>
            </a:r>
            <a:r>
              <a:rPr lang="ru-RU" sz="3200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Демінга</a:t>
            </a:r>
            <a:endParaRPr lang="ru-RU" sz="3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>
              <a:buNone/>
            </a:pP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якістю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циклічно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і проходить через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певні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етапи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іменовані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циклом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Демінга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Реалізація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такого циклу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називається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оборотом 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циклу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Демінга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циклу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Демінга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обмежується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управлінням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відношення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і до будь-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управлінської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побутової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Послідовність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етапів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циклу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Демінга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показана на рис. і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включає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779912" y="0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376264"/>
            <a:ext cx="5827727" cy="436510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2008" y="-36098"/>
            <a:ext cx="8100392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solidFill>
                  <a:srgbClr val="0070C0"/>
                </a:solidFill>
              </a:rPr>
              <a:t> </a:t>
            </a:r>
            <a:br>
              <a:rPr lang="ru-RU" sz="2800" dirty="0">
                <a:solidFill>
                  <a:srgbClr val="0070C0"/>
                </a:solidFill>
              </a:rPr>
            </a:br>
            <a:r>
              <a:rPr lang="ru-RU" sz="2800" dirty="0">
                <a:solidFill>
                  <a:srgbClr val="0070C0"/>
                </a:solidFill>
              </a:rPr>
              <a:t>6.Системи </a:t>
            </a:r>
            <a:r>
              <a:rPr lang="ru-RU" sz="2800" dirty="0" err="1">
                <a:solidFill>
                  <a:srgbClr val="0070C0"/>
                </a:solidFill>
              </a:rPr>
              <a:t>управління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err="1">
                <a:solidFill>
                  <a:srgbClr val="0070C0"/>
                </a:solidFill>
              </a:rPr>
              <a:t>якістю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err="1">
                <a:solidFill>
                  <a:srgbClr val="0070C0"/>
                </a:solidFill>
              </a:rPr>
              <a:t>продукції</a:t>
            </a:r>
            <a:r>
              <a:rPr lang="ru-RU" sz="2800" dirty="0">
                <a:solidFill>
                  <a:srgbClr val="0070C0"/>
                </a:solidFill>
              </a:rPr>
              <a:t>.</a:t>
            </a:r>
            <a:br>
              <a:rPr lang="ru-RU" sz="2800" dirty="0">
                <a:solidFill>
                  <a:srgbClr val="0070C0"/>
                </a:solidFill>
              </a:rPr>
            </a:br>
            <a:r>
              <a:rPr lang="ru-RU" sz="2800" dirty="0">
                <a:solidFill>
                  <a:srgbClr val="0070C0"/>
                </a:solidFill>
              </a:rPr>
              <a:t>КСУЯП,СМЯ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980728"/>
            <a:ext cx="7920880" cy="5688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якістю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(англ.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Product quality control system)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керуючих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об'єктів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взаємодіючих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матеріально-технічних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інформаційних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управлінні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якістю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 descr="trainin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2312102"/>
            <a:ext cx="5976664" cy="443711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572000" y="2564904"/>
            <a:ext cx="25922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якістю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продукції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3356992"/>
            <a:ext cx="26642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КСУЯП, СМЯ</a:t>
            </a:r>
            <a:endParaRPr lang="ru-RU" sz="2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239000" cy="660688"/>
          </a:xfrm>
        </p:spPr>
        <p:txBody>
          <a:bodyPr/>
          <a:lstStyle/>
          <a:p>
            <a:pPr algn="ctr"/>
            <a:r>
              <a:rPr lang="ru-RU" sz="4000" dirty="0">
                <a:solidFill>
                  <a:schemeClr val="accent1">
                    <a:lumMod val="75000"/>
                  </a:schemeClr>
                </a:solidFill>
              </a:rPr>
              <a:t>7. КСУЯП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20688"/>
            <a:ext cx="7776864" cy="6048672"/>
          </a:xfrm>
        </p:spPr>
        <p:txBody>
          <a:bodyPr>
            <a:normAutofit/>
          </a:bodyPr>
          <a:lstStyle/>
          <a:p>
            <a:pPr marL="0">
              <a:lnSpc>
                <a:spcPct val="120000"/>
              </a:lnSpc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цілеспрямовано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встановлюється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забезпечується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підтримується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стадіях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життєвого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циклу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відповідає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потребам народного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952258"/>
              </p:ext>
            </p:extLst>
          </p:nvPr>
        </p:nvGraphicFramePr>
        <p:xfrm>
          <a:off x="107504" y="2132856"/>
          <a:ext cx="259228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r>
                        <a:rPr kumimoji="0" lang="ru-RU" sz="18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 характером і </a:t>
                      </a:r>
                      <a:r>
                        <a:rPr kumimoji="0" lang="ru-RU" sz="1800" b="1" kern="120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спрямованості</a:t>
                      </a:r>
                      <a:r>
                        <a:rPr kumimoji="0" lang="ru-RU" sz="18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КСУЯП: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666471"/>
              </p:ext>
            </p:extLst>
          </p:nvPr>
        </p:nvGraphicFramePr>
        <p:xfrm>
          <a:off x="2699792" y="2132856"/>
          <a:ext cx="5400600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ctr"/>
                      <a:endParaRPr kumimoji="0" lang="ru-RU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Досягнення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мети </a:t>
                      </a: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забезпечується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760622"/>
              </p:ext>
            </p:extLst>
          </p:nvPr>
        </p:nvGraphicFramePr>
        <p:xfrm>
          <a:off x="107504" y="2996952"/>
          <a:ext cx="7992888" cy="3645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0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45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81025" algn="l"/>
                          <a:tab pos="1163638" algn="l"/>
                          <a:tab pos="1744663" algn="l"/>
                          <a:tab pos="2327275" algn="l"/>
                          <a:tab pos="2908300" algn="l"/>
                          <a:tab pos="3489325" algn="l"/>
                          <a:tab pos="4071938" algn="l"/>
                          <a:tab pos="4652963" algn="l"/>
                          <a:tab pos="5235575" algn="l"/>
                          <a:tab pos="5816600" algn="l"/>
                          <a:tab pos="6397625" algn="l"/>
                          <a:tab pos="6980238" algn="l"/>
                          <a:tab pos="7561263" algn="l"/>
                          <a:tab pos="8143875" algn="l"/>
                          <a:tab pos="8724900" algn="l"/>
                          <a:tab pos="9305925" algn="l"/>
                        </a:tabLst>
                      </a:pP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81025" algn="l"/>
                          <a:tab pos="1163638" algn="l"/>
                          <a:tab pos="1744663" algn="l"/>
                          <a:tab pos="2327275" algn="l"/>
                          <a:tab pos="2908300" algn="l"/>
                          <a:tab pos="3489325" algn="l"/>
                          <a:tab pos="4071938" algn="l"/>
                          <a:tab pos="4652963" algn="l"/>
                          <a:tab pos="5235575" algn="l"/>
                          <a:tab pos="5816600" algn="l"/>
                          <a:tab pos="6397625" algn="l"/>
                          <a:tab pos="6980238" algn="l"/>
                          <a:tab pos="7561263" algn="l"/>
                          <a:tab pos="8143875" algn="l"/>
                          <a:tab pos="8724900" algn="l"/>
                          <a:tab pos="9305925" algn="l"/>
                        </a:tabLst>
                      </a:pP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цільова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підсистема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управління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підприємством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, мета </a:t>
                      </a: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якої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полягає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постійному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поліпшенні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якості</a:t>
                      </a:r>
                      <a:endParaRPr kumimoji="0" lang="ru-RU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81025" algn="l"/>
                          <a:tab pos="1163638" algn="l"/>
                          <a:tab pos="1744663" algn="l"/>
                          <a:tab pos="2327275" algn="l"/>
                          <a:tab pos="2908300" algn="l"/>
                          <a:tab pos="3489325" algn="l"/>
                          <a:tab pos="4071938" algn="l"/>
                          <a:tab pos="4652963" algn="l"/>
                          <a:tab pos="5235575" algn="l"/>
                          <a:tab pos="5816600" algn="l"/>
                          <a:tab pos="6397625" algn="l"/>
                          <a:tab pos="6980238" algn="l"/>
                          <a:tab pos="7561263" algn="l"/>
                          <a:tab pos="8143875" algn="l"/>
                          <a:tab pos="8724900" algn="l"/>
                          <a:tab pos="9305925" algn="l"/>
                        </a:tabLst>
                      </a:pP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продукції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і систематичному </a:t>
                      </a: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підвищенні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цій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основі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ефективності</a:t>
                      </a:r>
                      <a:endParaRPr kumimoji="0" lang="ru-RU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81025" algn="l"/>
                          <a:tab pos="1163638" algn="l"/>
                          <a:tab pos="1744663" algn="l"/>
                          <a:tab pos="2327275" algn="l"/>
                          <a:tab pos="2908300" algn="l"/>
                          <a:tab pos="3489325" algn="l"/>
                          <a:tab pos="4071938" algn="l"/>
                          <a:tab pos="4652963" algn="l"/>
                          <a:tab pos="5235575" algn="l"/>
                          <a:tab pos="5816600" algn="l"/>
                          <a:tab pos="6397625" algn="l"/>
                          <a:tab pos="6980238" algn="l"/>
                          <a:tab pos="7561263" algn="l"/>
                          <a:tab pos="8143875" algn="l"/>
                          <a:tab pos="8724900" algn="l"/>
                          <a:tab pos="9305925" algn="l"/>
                        </a:tabLst>
                      </a:pP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виробництва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81025" algn="l"/>
                          <a:tab pos="1163638" algn="l"/>
                          <a:tab pos="1744663" algn="l"/>
                          <a:tab pos="2327275" algn="l"/>
                          <a:tab pos="2908300" algn="l"/>
                          <a:tab pos="3489325" algn="l"/>
                          <a:tab pos="4071938" algn="l"/>
                          <a:tab pos="4652963" algn="l"/>
                          <a:tab pos="5235575" algn="l"/>
                          <a:tab pos="5816600" algn="l"/>
                          <a:tab pos="6397625" algn="l"/>
                          <a:tab pos="6980238" algn="l"/>
                          <a:tab pos="7561263" algn="l"/>
                          <a:tab pos="8143875" algn="l"/>
                          <a:tab pos="8724900" algn="l"/>
                          <a:tab pos="9305925" algn="l"/>
                        </a:tabLst>
                      </a:pPr>
                      <a:r>
                        <a:rPr kumimoji="0" lang="ru-RU" b="0" i="0" u="none" strike="noStrike" cap="none" normalizeH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за </a:t>
                      </a: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рахунок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створення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і </a:t>
                      </a: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освоєння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нових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видів</a:t>
                      </a:r>
                      <a:endParaRPr kumimoji="0" lang="ru-RU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81025" algn="l"/>
                          <a:tab pos="1163638" algn="l"/>
                          <a:tab pos="1744663" algn="l"/>
                          <a:tab pos="2327275" algn="l"/>
                          <a:tab pos="2908300" algn="l"/>
                          <a:tab pos="3489325" algn="l"/>
                          <a:tab pos="4071938" algn="l"/>
                          <a:tab pos="4652963" algn="l"/>
                          <a:tab pos="5235575" algn="l"/>
                          <a:tab pos="5816600" algn="l"/>
                          <a:tab pos="6397625" algn="l"/>
                          <a:tab pos="6980238" algn="l"/>
                          <a:tab pos="7561263" algn="l"/>
                          <a:tab pos="8143875" algn="l"/>
                          <a:tab pos="8724900" algn="l"/>
                          <a:tab pos="9305925" algn="l"/>
                        </a:tabLst>
                      </a:pP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продукції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вищої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категорії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якості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; </a:t>
                      </a: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збільшення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питомої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ваги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81025" algn="l"/>
                          <a:tab pos="1163638" algn="l"/>
                          <a:tab pos="1744663" algn="l"/>
                          <a:tab pos="2327275" algn="l"/>
                          <a:tab pos="2908300" algn="l"/>
                          <a:tab pos="3489325" algn="l"/>
                          <a:tab pos="4071938" algn="l"/>
                          <a:tab pos="4652963" algn="l"/>
                          <a:tab pos="5235575" algn="l"/>
                          <a:tab pos="5816600" algn="l"/>
                          <a:tab pos="6397625" algn="l"/>
                          <a:tab pos="6980238" algn="l"/>
                          <a:tab pos="7561263" algn="l"/>
                          <a:tab pos="8143875" algn="l"/>
                          <a:tab pos="8724900" algn="l"/>
                          <a:tab pos="9305925" algn="l"/>
                        </a:tabLst>
                      </a:pP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продукції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вищої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категорії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якості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загальному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обсязі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виробництва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; </a:t>
                      </a: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розширення</a:t>
                      </a:r>
                      <a:endParaRPr kumimoji="0" lang="ru-RU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81025" algn="l"/>
                          <a:tab pos="1163638" algn="l"/>
                          <a:tab pos="1744663" algn="l"/>
                          <a:tab pos="2327275" algn="l"/>
                          <a:tab pos="2908300" algn="l"/>
                          <a:tab pos="3489325" algn="l"/>
                          <a:tab pos="4071938" algn="l"/>
                          <a:tab pos="4652963" algn="l"/>
                          <a:tab pos="5235575" algn="l"/>
                          <a:tab pos="5816600" algn="l"/>
                          <a:tab pos="6397625" algn="l"/>
                          <a:tab pos="6980238" algn="l"/>
                          <a:tab pos="7561263" algn="l"/>
                          <a:tab pos="8143875" algn="l"/>
                          <a:tab pos="8724900" algn="l"/>
                          <a:tab pos="9305925" algn="l"/>
                        </a:tabLst>
                      </a:pP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номенклатури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і </a:t>
                      </a: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асортименту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продукції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; </a:t>
                      </a: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модернізації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та </a:t>
                      </a: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вдосконалення</a:t>
                      </a:r>
                      <a:endParaRPr kumimoji="0" lang="ru-RU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81025" algn="l"/>
                          <a:tab pos="1163638" algn="l"/>
                          <a:tab pos="1744663" algn="l"/>
                          <a:tab pos="2327275" algn="l"/>
                          <a:tab pos="2908300" algn="l"/>
                          <a:tab pos="3489325" algn="l"/>
                          <a:tab pos="4071938" algn="l"/>
                          <a:tab pos="4652963" algn="l"/>
                          <a:tab pos="5235575" algn="l"/>
                          <a:tab pos="5816600" algn="l"/>
                          <a:tab pos="6397625" algn="l"/>
                          <a:tab pos="6980238" algn="l"/>
                          <a:tab pos="7561263" algn="l"/>
                          <a:tab pos="8143875" algn="l"/>
                          <a:tab pos="8724900" algn="l"/>
                          <a:tab pos="9305925" algn="l"/>
                        </a:tabLst>
                      </a:pP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продукції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що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випускається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; </a:t>
                      </a: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своєчасного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зняття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з </a:t>
                      </a: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виробництва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продукції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81025" algn="l"/>
                          <a:tab pos="1163638" algn="l"/>
                          <a:tab pos="1744663" algn="l"/>
                          <a:tab pos="2327275" algn="l"/>
                          <a:tab pos="2908300" algn="l"/>
                          <a:tab pos="3489325" algn="l"/>
                          <a:tab pos="4071938" algn="l"/>
                          <a:tab pos="4652963" algn="l"/>
                          <a:tab pos="5235575" algn="l"/>
                          <a:tab pos="5816600" algn="l"/>
                          <a:tab pos="6397625" algn="l"/>
                          <a:tab pos="6980238" algn="l"/>
                          <a:tab pos="7561263" algn="l"/>
                          <a:tab pos="8143875" algn="l"/>
                          <a:tab pos="8724900" algn="l"/>
                          <a:tab pos="9305925" algn="l"/>
                        </a:tabLst>
                      </a:pP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наближається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до стану морального </a:t>
                      </a: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старіння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; </a:t>
                      </a: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поліпшення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економічних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показників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діяльності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підприємства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1144</TotalTime>
  <Words>1521</Words>
  <Application>Microsoft Office PowerPoint</Application>
  <PresentationFormat>Экран (4:3)</PresentationFormat>
  <Paragraphs>150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Изящная</vt:lpstr>
      <vt:lpstr> «Комплексна система управління якістю»</vt:lpstr>
      <vt:lpstr>вступ</vt:lpstr>
      <vt:lpstr>  1. Сутність якості продукції та її характеристика </vt:lpstr>
      <vt:lpstr> 2.Якість продукції як об'єкт управління</vt:lpstr>
      <vt:lpstr>Презентация PowerPoint</vt:lpstr>
      <vt:lpstr>4. Петля якості Найважливіші принципи управління якістю</vt:lpstr>
      <vt:lpstr>Презентация PowerPoint</vt:lpstr>
      <vt:lpstr>  6.Системи управління якістю продукції. КСУЯП,СМЯ</vt:lpstr>
      <vt:lpstr>7. КСУЯП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10.Що дає підприємству СМЯ?</vt:lpstr>
      <vt:lpstr>Презентация PowerPoint</vt:lpstr>
      <vt:lpstr>Презентация PowerPoint</vt:lpstr>
      <vt:lpstr>Висновок</vt:lpstr>
    </vt:vector>
  </TitlesOfParts>
  <Company>ФСБ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«Комплексная система управления качеством»</dc:title>
  <dc:creator>Николай</dc:creator>
  <cp:lastModifiedBy>user</cp:lastModifiedBy>
  <cp:revision>112</cp:revision>
  <dcterms:created xsi:type="dcterms:W3CDTF">2012-05-20T10:09:07Z</dcterms:created>
  <dcterms:modified xsi:type="dcterms:W3CDTF">2021-02-19T18:13:05Z</dcterms:modified>
</cp:coreProperties>
</file>