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69" r:id="rId4"/>
    <p:sldId id="257" r:id="rId5"/>
    <p:sldId id="263" r:id="rId6"/>
    <p:sldId id="258" r:id="rId7"/>
    <p:sldId id="262" r:id="rId8"/>
    <p:sldId id="265" r:id="rId9"/>
    <p:sldId id="264" r:id="rId10"/>
    <p:sldId id="261" r:id="rId11"/>
    <p:sldId id="260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A35CA-D632-401C-9F06-43073A5F0B4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4CB3E9-A68A-4F81-BBC6-A6A25710BDA5}">
      <dgm:prSet phldrT="[Текст]"/>
      <dgm:spPr/>
      <dgm:t>
        <a:bodyPr/>
        <a:lstStyle/>
        <a:p>
          <a:r>
            <a:rPr lang="ru-RU" b="0" i="0" dirty="0" err="1">
              <a:solidFill>
                <a:schemeClr val="bg1"/>
              </a:solidFill>
            </a:rPr>
            <a:t>захист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споживача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від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недобросовісності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виготовлювача</a:t>
          </a:r>
          <a:r>
            <a:rPr lang="ru-RU" b="0" i="0" dirty="0">
              <a:solidFill>
                <a:schemeClr val="bg1"/>
              </a:solidFill>
            </a:rPr>
            <a:t> (</a:t>
          </a:r>
          <a:r>
            <a:rPr lang="ru-RU" b="0" i="0" dirty="0" err="1">
              <a:solidFill>
                <a:schemeClr val="bg1"/>
              </a:solidFill>
            </a:rPr>
            <a:t>продавця</a:t>
          </a:r>
          <a:r>
            <a:rPr lang="ru-RU" b="0" i="0" dirty="0">
              <a:solidFill>
                <a:schemeClr val="bg1"/>
              </a:solidFill>
            </a:rPr>
            <a:t>, </a:t>
          </a:r>
          <a:r>
            <a:rPr lang="ru-RU" b="0" i="0" dirty="0" err="1">
              <a:solidFill>
                <a:schemeClr val="bg1"/>
              </a:solidFill>
            </a:rPr>
            <a:t>виконавця</a:t>
          </a:r>
          <a:r>
            <a:rPr lang="ru-RU" b="0" i="0" dirty="0">
              <a:solidFill>
                <a:schemeClr val="bg1"/>
              </a:solidFill>
            </a:rPr>
            <a:t>);</a:t>
          </a:r>
          <a:endParaRPr lang="ru-RU" dirty="0">
            <a:solidFill>
              <a:schemeClr val="bg1"/>
            </a:solidFill>
          </a:endParaRPr>
        </a:p>
      </dgm:t>
    </dgm:pt>
    <dgm:pt modelId="{D3629993-99E3-4804-8346-6838FE7AB4DC}" type="parTrans" cxnId="{4CA07EFC-1CF8-4B85-83DE-5D72D5EAA8BA}">
      <dgm:prSet/>
      <dgm:spPr/>
      <dgm:t>
        <a:bodyPr/>
        <a:lstStyle/>
        <a:p>
          <a:endParaRPr lang="ru-RU"/>
        </a:p>
      </dgm:t>
    </dgm:pt>
    <dgm:pt modelId="{FF0301F7-018A-4DCF-8F41-84BD631DD962}" type="sibTrans" cxnId="{4CA07EFC-1CF8-4B85-83DE-5D72D5EAA8BA}">
      <dgm:prSet/>
      <dgm:spPr/>
      <dgm:t>
        <a:bodyPr/>
        <a:lstStyle/>
        <a:p>
          <a:endParaRPr lang="ru-RU"/>
        </a:p>
      </dgm:t>
    </dgm:pt>
    <dgm:pt modelId="{62343559-5959-41DC-8C2B-6DC7850E7A22}">
      <dgm:prSet phldrT="[Текст]"/>
      <dgm:spPr/>
      <dgm:t>
        <a:bodyPr/>
        <a:lstStyle/>
        <a:p>
          <a:r>
            <a:rPr lang="ru-RU" b="0" i="0" dirty="0">
              <a:solidFill>
                <a:schemeClr val="bg1"/>
              </a:solidFill>
            </a:rPr>
            <a:t>контроль </a:t>
          </a:r>
          <a:r>
            <a:rPr lang="ru-RU" b="0" i="0" dirty="0" err="1">
              <a:solidFill>
                <a:schemeClr val="bg1"/>
              </a:solidFill>
            </a:rPr>
            <a:t>безпеки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продукції</a:t>
          </a:r>
          <a:r>
            <a:rPr lang="ru-RU" b="0" i="0" dirty="0">
              <a:solidFill>
                <a:schemeClr val="bg1"/>
              </a:solidFill>
            </a:rPr>
            <a:t> для </a:t>
          </a:r>
          <a:r>
            <a:rPr lang="ru-RU" b="0" i="0" dirty="0" err="1">
              <a:solidFill>
                <a:schemeClr val="bg1"/>
              </a:solidFill>
            </a:rPr>
            <a:t>навколишнього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середовища</a:t>
          </a:r>
          <a:r>
            <a:rPr lang="ru-RU" b="0" i="0" dirty="0">
              <a:solidFill>
                <a:schemeClr val="bg1"/>
              </a:solidFill>
            </a:rPr>
            <a:t>, </a:t>
          </a:r>
          <a:r>
            <a:rPr lang="ru-RU" b="0" i="0" dirty="0" err="1">
              <a:solidFill>
                <a:schemeClr val="bg1"/>
              </a:solidFill>
            </a:rPr>
            <a:t>життя</a:t>
          </a:r>
          <a:r>
            <a:rPr lang="ru-RU" b="0" i="0" dirty="0">
              <a:solidFill>
                <a:schemeClr val="bg1"/>
              </a:solidFill>
            </a:rPr>
            <a:t>, </a:t>
          </a:r>
          <a:r>
            <a:rPr lang="ru-RU" b="0" i="0" dirty="0" err="1">
              <a:solidFill>
                <a:schemeClr val="bg1"/>
              </a:solidFill>
            </a:rPr>
            <a:t>здоров'я</a:t>
          </a:r>
          <a:r>
            <a:rPr lang="ru-RU" b="0" i="0" dirty="0">
              <a:solidFill>
                <a:schemeClr val="bg1"/>
              </a:solidFill>
            </a:rPr>
            <a:t> і майна</a:t>
          </a:r>
          <a:endParaRPr lang="ru-RU" dirty="0">
            <a:solidFill>
              <a:schemeClr val="bg1"/>
            </a:solidFill>
          </a:endParaRPr>
        </a:p>
      </dgm:t>
    </dgm:pt>
    <dgm:pt modelId="{4A8F9A0D-7E8A-49A1-9BBF-A53ADFF99719}" type="parTrans" cxnId="{8D0B054D-F02A-4C6F-9489-6358F49D38DC}">
      <dgm:prSet/>
      <dgm:spPr/>
      <dgm:t>
        <a:bodyPr/>
        <a:lstStyle/>
        <a:p>
          <a:endParaRPr lang="ru-RU"/>
        </a:p>
      </dgm:t>
    </dgm:pt>
    <dgm:pt modelId="{38E696F3-DBCB-4655-A5C1-43873B15050C}" type="sibTrans" cxnId="{8D0B054D-F02A-4C6F-9489-6358F49D38DC}">
      <dgm:prSet/>
      <dgm:spPr/>
      <dgm:t>
        <a:bodyPr/>
        <a:lstStyle/>
        <a:p>
          <a:endParaRPr lang="ru-RU"/>
        </a:p>
      </dgm:t>
    </dgm:pt>
    <dgm:pt modelId="{B1CB06F9-4500-4F27-9D38-5BAD9D4813C9}">
      <dgm:prSet phldrT="[Текст]"/>
      <dgm:spPr/>
      <dgm:t>
        <a:bodyPr/>
        <a:lstStyle/>
        <a:p>
          <a:r>
            <a:rPr lang="ru-RU" b="0" i="0" dirty="0" err="1">
              <a:solidFill>
                <a:schemeClr val="bg1"/>
              </a:solidFill>
            </a:rPr>
            <a:t>підтвердження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показників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якості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продукції</a:t>
          </a:r>
          <a:r>
            <a:rPr lang="ru-RU" b="0" i="0" dirty="0">
              <a:solidFill>
                <a:schemeClr val="bg1"/>
              </a:solidFill>
            </a:rPr>
            <a:t>, </a:t>
          </a:r>
          <a:r>
            <a:rPr lang="ru-RU" b="0" i="0" dirty="0" err="1">
              <a:solidFill>
                <a:schemeClr val="bg1"/>
              </a:solidFill>
            </a:rPr>
            <a:t>заявлених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виробником</a:t>
          </a:r>
          <a:endParaRPr lang="ru-RU" dirty="0">
            <a:solidFill>
              <a:schemeClr val="bg1"/>
            </a:solidFill>
          </a:endParaRPr>
        </a:p>
      </dgm:t>
    </dgm:pt>
    <dgm:pt modelId="{64A757E1-C193-4293-BA4D-FC80C4340705}" type="parTrans" cxnId="{23E7DF5F-B834-4BA5-B384-F1D949DB2FF4}">
      <dgm:prSet/>
      <dgm:spPr/>
      <dgm:t>
        <a:bodyPr/>
        <a:lstStyle/>
        <a:p>
          <a:endParaRPr lang="ru-RU"/>
        </a:p>
      </dgm:t>
    </dgm:pt>
    <dgm:pt modelId="{BE682D2C-8AF2-4DF2-82CC-5032DB506109}" type="sibTrans" cxnId="{23E7DF5F-B834-4BA5-B384-F1D949DB2FF4}">
      <dgm:prSet/>
      <dgm:spPr/>
      <dgm:t>
        <a:bodyPr/>
        <a:lstStyle/>
        <a:p>
          <a:endParaRPr lang="ru-RU"/>
        </a:p>
      </dgm:t>
    </dgm:pt>
    <dgm:pt modelId="{C41B8800-F9EF-4ADE-868C-FE9F9BB1BD79}">
      <dgm:prSet phldrT="[Текст]"/>
      <dgm:spPr/>
      <dgm:t>
        <a:bodyPr/>
        <a:lstStyle/>
        <a:p>
          <a:r>
            <a:rPr lang="ru-RU" b="0" i="0" dirty="0" err="1">
              <a:solidFill>
                <a:schemeClr val="bg1"/>
              </a:solidFill>
            </a:rPr>
            <a:t>сприяння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споживачам</a:t>
          </a:r>
          <a:r>
            <a:rPr lang="ru-RU" b="0" i="0" dirty="0">
              <a:solidFill>
                <a:schemeClr val="bg1"/>
              </a:solidFill>
            </a:rPr>
            <a:t> у компетентному </a:t>
          </a:r>
          <a:r>
            <a:rPr lang="ru-RU" b="0" i="0" dirty="0" err="1">
              <a:solidFill>
                <a:schemeClr val="bg1"/>
              </a:solidFill>
            </a:rPr>
            <a:t>виборі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продукції</a:t>
          </a:r>
          <a:r>
            <a:rPr lang="ru-RU" b="0" i="0" dirty="0">
              <a:solidFill>
                <a:schemeClr val="bg1"/>
              </a:solidFill>
            </a:rPr>
            <a:t>; -</a:t>
          </a:r>
          <a:r>
            <a:rPr lang="ru-RU" b="0" i="0" dirty="0" err="1">
              <a:solidFill>
                <a:schemeClr val="bg1"/>
              </a:solidFill>
            </a:rPr>
            <a:t>сприяння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експорту</a:t>
          </a:r>
          <a:r>
            <a:rPr lang="ru-RU" b="0" i="0" dirty="0">
              <a:solidFill>
                <a:schemeClr val="bg1"/>
              </a:solidFill>
            </a:rPr>
            <a:t> і </a:t>
          </a:r>
          <a:r>
            <a:rPr lang="ru-RU" b="0" i="0" dirty="0" err="1">
              <a:solidFill>
                <a:schemeClr val="bg1"/>
              </a:solidFill>
            </a:rPr>
            <a:t>підвищення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конкурентоспроможності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продукції</a:t>
          </a:r>
          <a:endParaRPr lang="ru-RU" dirty="0">
            <a:solidFill>
              <a:schemeClr val="bg1"/>
            </a:solidFill>
          </a:endParaRPr>
        </a:p>
      </dgm:t>
    </dgm:pt>
    <dgm:pt modelId="{B962D0EF-4E52-4427-A972-0315EB9890A5}" type="parTrans" cxnId="{CC089E3F-1919-40E2-B44B-E7930637A221}">
      <dgm:prSet/>
      <dgm:spPr/>
      <dgm:t>
        <a:bodyPr/>
        <a:lstStyle/>
        <a:p>
          <a:endParaRPr lang="ru-RU"/>
        </a:p>
      </dgm:t>
    </dgm:pt>
    <dgm:pt modelId="{8E817669-05DE-4ECA-A78C-149C0F71F315}" type="sibTrans" cxnId="{CC089E3F-1919-40E2-B44B-E7930637A221}">
      <dgm:prSet/>
      <dgm:spPr/>
      <dgm:t>
        <a:bodyPr/>
        <a:lstStyle/>
        <a:p>
          <a:endParaRPr lang="ru-RU"/>
        </a:p>
      </dgm:t>
    </dgm:pt>
    <dgm:pt modelId="{6DDA4CA7-D7CD-480D-92D9-4CA37171680E}">
      <dgm:prSet phldrT="[Текст]"/>
      <dgm:spPr/>
      <dgm:t>
        <a:bodyPr/>
        <a:lstStyle/>
        <a:p>
          <a:r>
            <a:rPr lang="ru-RU" b="0" i="0" dirty="0" err="1">
              <a:solidFill>
                <a:schemeClr val="bg1"/>
              </a:solidFill>
            </a:rPr>
            <a:t>створення</a:t>
          </a:r>
          <a:r>
            <a:rPr lang="ru-RU" b="0" i="0" dirty="0">
              <a:solidFill>
                <a:schemeClr val="bg1"/>
              </a:solidFill>
            </a:rPr>
            <a:t> умов для </a:t>
          </a:r>
          <a:r>
            <a:rPr lang="ru-RU" b="0" i="0" dirty="0" err="1">
              <a:solidFill>
                <a:schemeClr val="bg1"/>
              </a:solidFill>
            </a:rPr>
            <a:t>діяльності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організацій</a:t>
          </a:r>
          <a:r>
            <a:rPr lang="ru-RU" b="0" i="0" dirty="0">
              <a:solidFill>
                <a:schemeClr val="bg1"/>
              </a:solidFill>
            </a:rPr>
            <a:t> і </a:t>
          </a:r>
          <a:r>
            <a:rPr lang="ru-RU" b="0" i="0" dirty="0" err="1">
              <a:solidFill>
                <a:schemeClr val="bg1"/>
              </a:solidFill>
            </a:rPr>
            <a:t>індивідуальних</a:t>
          </a:r>
          <a:r>
            <a:rPr lang="ru-RU" b="0" i="0" dirty="0">
              <a:solidFill>
                <a:schemeClr val="bg1"/>
              </a:solidFill>
            </a:rPr>
            <a:t> </a:t>
          </a:r>
          <a:r>
            <a:rPr lang="ru-RU" b="0" i="0" dirty="0" err="1">
              <a:solidFill>
                <a:schemeClr val="bg1"/>
              </a:solidFill>
            </a:rPr>
            <a:t>підприємців</a:t>
          </a:r>
          <a:r>
            <a:rPr lang="ru-RU" b="0" i="0" dirty="0">
              <a:solidFill>
                <a:schemeClr val="bg1"/>
              </a:solidFill>
            </a:rPr>
            <a:t> на </a:t>
          </a:r>
          <a:r>
            <a:rPr lang="ru-RU" b="0" i="0" dirty="0" err="1">
              <a:solidFill>
                <a:schemeClr val="bg1"/>
              </a:solidFill>
            </a:rPr>
            <a:t>єдиному</a:t>
          </a:r>
          <a:r>
            <a:rPr lang="ru-RU" b="0" i="0" dirty="0">
              <a:solidFill>
                <a:schemeClr val="bg1"/>
              </a:solidFill>
            </a:rPr>
            <a:t> товарному ринку</a:t>
          </a:r>
          <a:endParaRPr lang="ru-RU" dirty="0">
            <a:solidFill>
              <a:schemeClr val="bg1"/>
            </a:solidFill>
          </a:endParaRPr>
        </a:p>
      </dgm:t>
    </dgm:pt>
    <dgm:pt modelId="{E90DD4B1-A6E7-425B-99E1-E0D5139401B4}" type="parTrans" cxnId="{A2E8B152-1517-4758-B036-313BC6A19C87}">
      <dgm:prSet/>
      <dgm:spPr/>
      <dgm:t>
        <a:bodyPr/>
        <a:lstStyle/>
        <a:p>
          <a:endParaRPr lang="ru-RU"/>
        </a:p>
      </dgm:t>
    </dgm:pt>
    <dgm:pt modelId="{7849FC80-55EC-4A73-9657-ED2D30CF375F}" type="sibTrans" cxnId="{A2E8B152-1517-4758-B036-313BC6A19C87}">
      <dgm:prSet/>
      <dgm:spPr/>
      <dgm:t>
        <a:bodyPr/>
        <a:lstStyle/>
        <a:p>
          <a:endParaRPr lang="ru-RU"/>
        </a:p>
      </dgm:t>
    </dgm:pt>
    <dgm:pt modelId="{23D9720A-6C94-4170-B9CF-40827B5EEE2D}" type="pres">
      <dgm:prSet presAssocID="{4BFA35CA-D632-401C-9F06-43073A5F0B4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82900E8-0743-4B1B-94B1-796F59B0FE85}" type="pres">
      <dgm:prSet presAssocID="{664CB3E9-A68A-4F81-BBC6-A6A25710BDA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5F2EAE-9B11-4387-9238-A9C63BA0293C}" type="pres">
      <dgm:prSet presAssocID="{FF0301F7-018A-4DCF-8F41-84BD631DD962}" presName="sibTrans" presStyleCnt="0"/>
      <dgm:spPr/>
    </dgm:pt>
    <dgm:pt modelId="{CE2DFF38-7A45-40A1-A676-1E848D25D78D}" type="pres">
      <dgm:prSet presAssocID="{62343559-5959-41DC-8C2B-6DC7850E7A2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16B5DD-C671-4FE9-8751-BDD24C519B31}" type="pres">
      <dgm:prSet presAssocID="{38E696F3-DBCB-4655-A5C1-43873B15050C}" presName="sibTrans" presStyleCnt="0"/>
      <dgm:spPr/>
    </dgm:pt>
    <dgm:pt modelId="{8261F6A6-213B-43EF-A7D9-47E1CD70F832}" type="pres">
      <dgm:prSet presAssocID="{B1CB06F9-4500-4F27-9D38-5BAD9D4813C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8369A7-0A56-4EF3-A9F4-EDEC5D608F39}" type="pres">
      <dgm:prSet presAssocID="{BE682D2C-8AF2-4DF2-82CC-5032DB506109}" presName="sibTrans" presStyleCnt="0"/>
      <dgm:spPr/>
    </dgm:pt>
    <dgm:pt modelId="{F04CFAA0-16B9-4955-BB21-D97FF1405726}" type="pres">
      <dgm:prSet presAssocID="{C41B8800-F9EF-4ADE-868C-FE9F9BB1BD7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44DE062-77B7-4819-AA1E-D2F141557780}" type="pres">
      <dgm:prSet presAssocID="{8E817669-05DE-4ECA-A78C-149C0F71F315}" presName="sibTrans" presStyleCnt="0"/>
      <dgm:spPr/>
    </dgm:pt>
    <dgm:pt modelId="{5ADCFEC2-3FF3-41EE-AC69-E77DAECE898D}" type="pres">
      <dgm:prSet presAssocID="{6DDA4CA7-D7CD-480D-92D9-4CA37171680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D5767CE-392E-47B9-B349-F63C0C44472C}" type="presOf" srcId="{B1CB06F9-4500-4F27-9D38-5BAD9D4813C9}" destId="{8261F6A6-213B-43EF-A7D9-47E1CD70F832}" srcOrd="0" destOrd="0" presId="urn:microsoft.com/office/officeart/2005/8/layout/default"/>
    <dgm:cxn modelId="{A2E8B152-1517-4758-B036-313BC6A19C87}" srcId="{4BFA35CA-D632-401C-9F06-43073A5F0B43}" destId="{6DDA4CA7-D7CD-480D-92D9-4CA37171680E}" srcOrd="4" destOrd="0" parTransId="{E90DD4B1-A6E7-425B-99E1-E0D5139401B4}" sibTransId="{7849FC80-55EC-4A73-9657-ED2D30CF375F}"/>
    <dgm:cxn modelId="{8D0B054D-F02A-4C6F-9489-6358F49D38DC}" srcId="{4BFA35CA-D632-401C-9F06-43073A5F0B43}" destId="{62343559-5959-41DC-8C2B-6DC7850E7A22}" srcOrd="1" destOrd="0" parTransId="{4A8F9A0D-7E8A-49A1-9BBF-A53ADFF99719}" sibTransId="{38E696F3-DBCB-4655-A5C1-43873B15050C}"/>
    <dgm:cxn modelId="{1AE63892-233F-47BA-8FE3-C64BE9D6FA85}" type="presOf" srcId="{C41B8800-F9EF-4ADE-868C-FE9F9BB1BD79}" destId="{F04CFAA0-16B9-4955-BB21-D97FF1405726}" srcOrd="0" destOrd="0" presId="urn:microsoft.com/office/officeart/2005/8/layout/default"/>
    <dgm:cxn modelId="{1BFD2298-142D-46DC-9A03-B76D4474FE3B}" type="presOf" srcId="{4BFA35CA-D632-401C-9F06-43073A5F0B43}" destId="{23D9720A-6C94-4170-B9CF-40827B5EEE2D}" srcOrd="0" destOrd="0" presId="urn:microsoft.com/office/officeart/2005/8/layout/default"/>
    <dgm:cxn modelId="{9D776105-5A90-446C-B9F3-DDE4DDDFE371}" type="presOf" srcId="{664CB3E9-A68A-4F81-BBC6-A6A25710BDA5}" destId="{582900E8-0743-4B1B-94B1-796F59B0FE85}" srcOrd="0" destOrd="0" presId="urn:microsoft.com/office/officeart/2005/8/layout/default"/>
    <dgm:cxn modelId="{4CA07EFC-1CF8-4B85-83DE-5D72D5EAA8BA}" srcId="{4BFA35CA-D632-401C-9F06-43073A5F0B43}" destId="{664CB3E9-A68A-4F81-BBC6-A6A25710BDA5}" srcOrd="0" destOrd="0" parTransId="{D3629993-99E3-4804-8346-6838FE7AB4DC}" sibTransId="{FF0301F7-018A-4DCF-8F41-84BD631DD962}"/>
    <dgm:cxn modelId="{D9DBC9B0-323B-4B07-BCC7-DD5D4EA7FF6A}" type="presOf" srcId="{62343559-5959-41DC-8C2B-6DC7850E7A22}" destId="{CE2DFF38-7A45-40A1-A676-1E848D25D78D}" srcOrd="0" destOrd="0" presId="urn:microsoft.com/office/officeart/2005/8/layout/default"/>
    <dgm:cxn modelId="{23E7DF5F-B834-4BA5-B384-F1D949DB2FF4}" srcId="{4BFA35CA-D632-401C-9F06-43073A5F0B43}" destId="{B1CB06F9-4500-4F27-9D38-5BAD9D4813C9}" srcOrd="2" destOrd="0" parTransId="{64A757E1-C193-4293-BA4D-FC80C4340705}" sibTransId="{BE682D2C-8AF2-4DF2-82CC-5032DB506109}"/>
    <dgm:cxn modelId="{CC089E3F-1919-40E2-B44B-E7930637A221}" srcId="{4BFA35CA-D632-401C-9F06-43073A5F0B43}" destId="{C41B8800-F9EF-4ADE-868C-FE9F9BB1BD79}" srcOrd="3" destOrd="0" parTransId="{B962D0EF-4E52-4427-A972-0315EB9890A5}" sibTransId="{8E817669-05DE-4ECA-A78C-149C0F71F315}"/>
    <dgm:cxn modelId="{4BC7B172-961A-4A96-A8AF-599D9D4C7940}" type="presOf" srcId="{6DDA4CA7-D7CD-480D-92D9-4CA37171680E}" destId="{5ADCFEC2-3FF3-41EE-AC69-E77DAECE898D}" srcOrd="0" destOrd="0" presId="urn:microsoft.com/office/officeart/2005/8/layout/default"/>
    <dgm:cxn modelId="{27C86DF4-EDC3-4A3F-953C-8B008B10F69A}" type="presParOf" srcId="{23D9720A-6C94-4170-B9CF-40827B5EEE2D}" destId="{582900E8-0743-4B1B-94B1-796F59B0FE85}" srcOrd="0" destOrd="0" presId="urn:microsoft.com/office/officeart/2005/8/layout/default"/>
    <dgm:cxn modelId="{10B714D5-BCD6-4247-AF1C-E790A16C0FA8}" type="presParOf" srcId="{23D9720A-6C94-4170-B9CF-40827B5EEE2D}" destId="{B95F2EAE-9B11-4387-9238-A9C63BA0293C}" srcOrd="1" destOrd="0" presId="urn:microsoft.com/office/officeart/2005/8/layout/default"/>
    <dgm:cxn modelId="{EB61D028-EA03-49B4-9DF6-415513505FCC}" type="presParOf" srcId="{23D9720A-6C94-4170-B9CF-40827B5EEE2D}" destId="{CE2DFF38-7A45-40A1-A676-1E848D25D78D}" srcOrd="2" destOrd="0" presId="urn:microsoft.com/office/officeart/2005/8/layout/default"/>
    <dgm:cxn modelId="{EF85000D-46CF-4337-852D-BEACDC02269D}" type="presParOf" srcId="{23D9720A-6C94-4170-B9CF-40827B5EEE2D}" destId="{FE16B5DD-C671-4FE9-8751-BDD24C519B31}" srcOrd="3" destOrd="0" presId="urn:microsoft.com/office/officeart/2005/8/layout/default"/>
    <dgm:cxn modelId="{8518F9D4-4DC4-489E-B4E8-6AD7531DF544}" type="presParOf" srcId="{23D9720A-6C94-4170-B9CF-40827B5EEE2D}" destId="{8261F6A6-213B-43EF-A7D9-47E1CD70F832}" srcOrd="4" destOrd="0" presId="urn:microsoft.com/office/officeart/2005/8/layout/default"/>
    <dgm:cxn modelId="{93754271-266A-427E-9260-B37C145335CE}" type="presParOf" srcId="{23D9720A-6C94-4170-B9CF-40827B5EEE2D}" destId="{788369A7-0A56-4EF3-A9F4-EDEC5D608F39}" srcOrd="5" destOrd="0" presId="urn:microsoft.com/office/officeart/2005/8/layout/default"/>
    <dgm:cxn modelId="{98FBCE35-952F-40AD-B18A-59F3969D00D7}" type="presParOf" srcId="{23D9720A-6C94-4170-B9CF-40827B5EEE2D}" destId="{F04CFAA0-16B9-4955-BB21-D97FF1405726}" srcOrd="6" destOrd="0" presId="urn:microsoft.com/office/officeart/2005/8/layout/default"/>
    <dgm:cxn modelId="{87460F58-F1DD-4A19-98DE-50FECAAB8E63}" type="presParOf" srcId="{23D9720A-6C94-4170-B9CF-40827B5EEE2D}" destId="{344DE062-77B7-4819-AA1E-D2F141557780}" srcOrd="7" destOrd="0" presId="urn:microsoft.com/office/officeart/2005/8/layout/default"/>
    <dgm:cxn modelId="{90099CF1-EF8C-468C-A01C-E6BFAD4E7B38}" type="presParOf" srcId="{23D9720A-6C94-4170-B9CF-40827B5EEE2D}" destId="{5ADCFEC2-3FF3-41EE-AC69-E77DAECE898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900E8-0743-4B1B-94B1-796F59B0FE85}">
      <dsp:nvSpPr>
        <dsp:cNvPr id="0" name=""/>
        <dsp:cNvSpPr/>
      </dsp:nvSpPr>
      <dsp:spPr>
        <a:xfrm>
          <a:off x="1147595" y="539"/>
          <a:ext cx="2529575" cy="1517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>
              <a:solidFill>
                <a:schemeClr val="bg1"/>
              </a:solidFill>
            </a:rPr>
            <a:t>захист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споживача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від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недобросовісності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виготовлювача</a:t>
          </a:r>
          <a:r>
            <a:rPr lang="ru-RU" sz="1600" b="0" i="0" kern="1200" dirty="0">
              <a:solidFill>
                <a:schemeClr val="bg1"/>
              </a:solidFill>
            </a:rPr>
            <a:t> (</a:t>
          </a:r>
          <a:r>
            <a:rPr lang="ru-RU" sz="1600" b="0" i="0" kern="1200" dirty="0" err="1">
              <a:solidFill>
                <a:schemeClr val="bg1"/>
              </a:solidFill>
            </a:rPr>
            <a:t>продавця</a:t>
          </a:r>
          <a:r>
            <a:rPr lang="ru-RU" sz="1600" b="0" i="0" kern="1200" dirty="0">
              <a:solidFill>
                <a:schemeClr val="bg1"/>
              </a:solidFill>
            </a:rPr>
            <a:t>, </a:t>
          </a:r>
          <a:r>
            <a:rPr lang="ru-RU" sz="1600" b="0" i="0" kern="1200" dirty="0" err="1">
              <a:solidFill>
                <a:schemeClr val="bg1"/>
              </a:solidFill>
            </a:rPr>
            <a:t>виконавця</a:t>
          </a:r>
          <a:r>
            <a:rPr lang="ru-RU" sz="1600" b="0" i="0" kern="1200" dirty="0">
              <a:solidFill>
                <a:schemeClr val="bg1"/>
              </a:solidFill>
            </a:rPr>
            <a:t>);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147595" y="539"/>
        <a:ext cx="2529575" cy="1517745"/>
      </dsp:txXfrm>
    </dsp:sp>
    <dsp:sp modelId="{CE2DFF38-7A45-40A1-A676-1E848D25D78D}">
      <dsp:nvSpPr>
        <dsp:cNvPr id="0" name=""/>
        <dsp:cNvSpPr/>
      </dsp:nvSpPr>
      <dsp:spPr>
        <a:xfrm>
          <a:off x="3930128" y="539"/>
          <a:ext cx="2529575" cy="1517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>
              <a:solidFill>
                <a:schemeClr val="bg1"/>
              </a:solidFill>
            </a:rPr>
            <a:t>контроль </a:t>
          </a:r>
          <a:r>
            <a:rPr lang="ru-RU" sz="1600" b="0" i="0" kern="1200" dirty="0" err="1">
              <a:solidFill>
                <a:schemeClr val="bg1"/>
              </a:solidFill>
            </a:rPr>
            <a:t>безпеки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продукції</a:t>
          </a:r>
          <a:r>
            <a:rPr lang="ru-RU" sz="1600" b="0" i="0" kern="1200" dirty="0">
              <a:solidFill>
                <a:schemeClr val="bg1"/>
              </a:solidFill>
            </a:rPr>
            <a:t> для </a:t>
          </a:r>
          <a:r>
            <a:rPr lang="ru-RU" sz="1600" b="0" i="0" kern="1200" dirty="0" err="1">
              <a:solidFill>
                <a:schemeClr val="bg1"/>
              </a:solidFill>
            </a:rPr>
            <a:t>навколишнього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середовища</a:t>
          </a:r>
          <a:r>
            <a:rPr lang="ru-RU" sz="1600" b="0" i="0" kern="1200" dirty="0">
              <a:solidFill>
                <a:schemeClr val="bg1"/>
              </a:solidFill>
            </a:rPr>
            <a:t>, </a:t>
          </a:r>
          <a:r>
            <a:rPr lang="ru-RU" sz="1600" b="0" i="0" kern="1200" dirty="0" err="1">
              <a:solidFill>
                <a:schemeClr val="bg1"/>
              </a:solidFill>
            </a:rPr>
            <a:t>життя</a:t>
          </a:r>
          <a:r>
            <a:rPr lang="ru-RU" sz="1600" b="0" i="0" kern="1200" dirty="0">
              <a:solidFill>
                <a:schemeClr val="bg1"/>
              </a:solidFill>
            </a:rPr>
            <a:t>, </a:t>
          </a:r>
          <a:r>
            <a:rPr lang="ru-RU" sz="1600" b="0" i="0" kern="1200" dirty="0" err="1">
              <a:solidFill>
                <a:schemeClr val="bg1"/>
              </a:solidFill>
            </a:rPr>
            <a:t>здоров'я</a:t>
          </a:r>
          <a:r>
            <a:rPr lang="ru-RU" sz="1600" b="0" i="0" kern="1200" dirty="0">
              <a:solidFill>
                <a:schemeClr val="bg1"/>
              </a:solidFill>
            </a:rPr>
            <a:t> і майна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930128" y="539"/>
        <a:ext cx="2529575" cy="1517745"/>
      </dsp:txXfrm>
    </dsp:sp>
    <dsp:sp modelId="{8261F6A6-213B-43EF-A7D9-47E1CD70F832}">
      <dsp:nvSpPr>
        <dsp:cNvPr id="0" name=""/>
        <dsp:cNvSpPr/>
      </dsp:nvSpPr>
      <dsp:spPr>
        <a:xfrm>
          <a:off x="1147595" y="1771242"/>
          <a:ext cx="2529575" cy="1517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>
              <a:solidFill>
                <a:schemeClr val="bg1"/>
              </a:solidFill>
            </a:rPr>
            <a:t>підтвердження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показників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якості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продукції</a:t>
          </a:r>
          <a:r>
            <a:rPr lang="ru-RU" sz="1600" b="0" i="0" kern="1200" dirty="0">
              <a:solidFill>
                <a:schemeClr val="bg1"/>
              </a:solidFill>
            </a:rPr>
            <a:t>, </a:t>
          </a:r>
          <a:r>
            <a:rPr lang="ru-RU" sz="1600" b="0" i="0" kern="1200" dirty="0" err="1">
              <a:solidFill>
                <a:schemeClr val="bg1"/>
              </a:solidFill>
            </a:rPr>
            <a:t>заявлених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виробником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147595" y="1771242"/>
        <a:ext cx="2529575" cy="1517745"/>
      </dsp:txXfrm>
    </dsp:sp>
    <dsp:sp modelId="{F04CFAA0-16B9-4955-BB21-D97FF1405726}">
      <dsp:nvSpPr>
        <dsp:cNvPr id="0" name=""/>
        <dsp:cNvSpPr/>
      </dsp:nvSpPr>
      <dsp:spPr>
        <a:xfrm>
          <a:off x="3930128" y="1771242"/>
          <a:ext cx="2529575" cy="1517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>
              <a:solidFill>
                <a:schemeClr val="bg1"/>
              </a:solidFill>
            </a:rPr>
            <a:t>сприяння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споживачам</a:t>
          </a:r>
          <a:r>
            <a:rPr lang="ru-RU" sz="1600" b="0" i="0" kern="1200" dirty="0">
              <a:solidFill>
                <a:schemeClr val="bg1"/>
              </a:solidFill>
            </a:rPr>
            <a:t> у компетентному </a:t>
          </a:r>
          <a:r>
            <a:rPr lang="ru-RU" sz="1600" b="0" i="0" kern="1200" dirty="0" err="1">
              <a:solidFill>
                <a:schemeClr val="bg1"/>
              </a:solidFill>
            </a:rPr>
            <a:t>виборі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продукції</a:t>
          </a:r>
          <a:r>
            <a:rPr lang="ru-RU" sz="1600" b="0" i="0" kern="1200" dirty="0">
              <a:solidFill>
                <a:schemeClr val="bg1"/>
              </a:solidFill>
            </a:rPr>
            <a:t>; -</a:t>
          </a:r>
          <a:r>
            <a:rPr lang="ru-RU" sz="1600" b="0" i="0" kern="1200" dirty="0" err="1">
              <a:solidFill>
                <a:schemeClr val="bg1"/>
              </a:solidFill>
            </a:rPr>
            <a:t>сприяння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експорту</a:t>
          </a:r>
          <a:r>
            <a:rPr lang="ru-RU" sz="1600" b="0" i="0" kern="1200" dirty="0">
              <a:solidFill>
                <a:schemeClr val="bg1"/>
              </a:solidFill>
            </a:rPr>
            <a:t> і </a:t>
          </a:r>
          <a:r>
            <a:rPr lang="ru-RU" sz="1600" b="0" i="0" kern="1200" dirty="0" err="1">
              <a:solidFill>
                <a:schemeClr val="bg1"/>
              </a:solidFill>
            </a:rPr>
            <a:t>підвищення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конкурентоспроможності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продукції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3930128" y="1771242"/>
        <a:ext cx="2529575" cy="1517745"/>
      </dsp:txXfrm>
    </dsp:sp>
    <dsp:sp modelId="{5ADCFEC2-3FF3-41EE-AC69-E77DAECE898D}">
      <dsp:nvSpPr>
        <dsp:cNvPr id="0" name=""/>
        <dsp:cNvSpPr/>
      </dsp:nvSpPr>
      <dsp:spPr>
        <a:xfrm>
          <a:off x="2538862" y="3541945"/>
          <a:ext cx="2529575" cy="1517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>
              <a:solidFill>
                <a:schemeClr val="bg1"/>
              </a:solidFill>
            </a:rPr>
            <a:t>створення</a:t>
          </a:r>
          <a:r>
            <a:rPr lang="ru-RU" sz="1600" b="0" i="0" kern="1200" dirty="0">
              <a:solidFill>
                <a:schemeClr val="bg1"/>
              </a:solidFill>
            </a:rPr>
            <a:t> умов для </a:t>
          </a:r>
          <a:r>
            <a:rPr lang="ru-RU" sz="1600" b="0" i="0" kern="1200" dirty="0" err="1">
              <a:solidFill>
                <a:schemeClr val="bg1"/>
              </a:solidFill>
            </a:rPr>
            <a:t>діяльності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організацій</a:t>
          </a:r>
          <a:r>
            <a:rPr lang="ru-RU" sz="1600" b="0" i="0" kern="1200" dirty="0">
              <a:solidFill>
                <a:schemeClr val="bg1"/>
              </a:solidFill>
            </a:rPr>
            <a:t> і </a:t>
          </a:r>
          <a:r>
            <a:rPr lang="ru-RU" sz="1600" b="0" i="0" kern="1200" dirty="0" err="1">
              <a:solidFill>
                <a:schemeClr val="bg1"/>
              </a:solidFill>
            </a:rPr>
            <a:t>індивідуальних</a:t>
          </a:r>
          <a:r>
            <a:rPr lang="ru-RU" sz="1600" b="0" i="0" kern="1200" dirty="0">
              <a:solidFill>
                <a:schemeClr val="bg1"/>
              </a:solidFill>
            </a:rPr>
            <a:t> </a:t>
          </a:r>
          <a:r>
            <a:rPr lang="ru-RU" sz="1600" b="0" i="0" kern="1200" dirty="0" err="1">
              <a:solidFill>
                <a:schemeClr val="bg1"/>
              </a:solidFill>
            </a:rPr>
            <a:t>підприємців</a:t>
          </a:r>
          <a:r>
            <a:rPr lang="ru-RU" sz="1600" b="0" i="0" kern="1200" dirty="0">
              <a:solidFill>
                <a:schemeClr val="bg1"/>
              </a:solidFill>
            </a:rPr>
            <a:t> на </a:t>
          </a:r>
          <a:r>
            <a:rPr lang="ru-RU" sz="1600" b="0" i="0" kern="1200" dirty="0" err="1">
              <a:solidFill>
                <a:schemeClr val="bg1"/>
              </a:solidFill>
            </a:rPr>
            <a:t>єдиному</a:t>
          </a:r>
          <a:r>
            <a:rPr lang="ru-RU" sz="1600" b="0" i="0" kern="1200" dirty="0">
              <a:solidFill>
                <a:schemeClr val="bg1"/>
              </a:solidFill>
            </a:rPr>
            <a:t> товарному ринку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538862" y="3541945"/>
        <a:ext cx="2529575" cy="15177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91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391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0756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7364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0484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5816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8458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3416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165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8951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050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859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825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55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4802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392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182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2034-BAF2-4F3E-8822-26F3E1DD0F26}" type="datetimeFigureOut">
              <a:rPr lang="uk-UA" smtClean="0"/>
              <a:t>19.02.2021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8FA15-39B3-47FB-A26A-962F472E62A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31883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02604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цілі</a:t>
            </a:r>
            <a:r>
              <a:rPr lang="ru-RU" b="1" dirty="0"/>
              <a:t> та </a:t>
            </a:r>
            <a:r>
              <a:rPr lang="ru-RU" b="1" dirty="0" err="1"/>
              <a:t>принципи</a:t>
            </a:r>
            <a:r>
              <a:rPr lang="ru-RU" b="1" dirty="0"/>
              <a:t> </a:t>
            </a:r>
            <a:r>
              <a:rPr lang="ru-RU" b="1" dirty="0" err="1"/>
              <a:t>сертифікації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1300" y="2578100"/>
            <a:ext cx="3060700" cy="16943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000" y="5818133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Тема 15</a:t>
            </a:r>
            <a:endParaRPr lang="uk-UA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53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428109"/>
              </p:ext>
            </p:extLst>
          </p:nvPr>
        </p:nvGraphicFramePr>
        <p:xfrm>
          <a:off x="2029161" y="2184402"/>
          <a:ext cx="7013238" cy="4330701"/>
        </p:xfrm>
        <a:graphic>
          <a:graphicData uri="http://schemas.openxmlformats.org/drawingml/2006/table">
            <a:tbl>
              <a:tblPr/>
              <a:tblGrid>
                <a:gridCol w="3506619">
                  <a:extLst>
                    <a:ext uri="{9D8B030D-6E8A-4147-A177-3AD203B41FA5}">
                      <a16:colId xmlns:a16="http://schemas.microsoft.com/office/drawing/2014/main" xmlns="" val="3501067424"/>
                    </a:ext>
                  </a:extLst>
                </a:gridCol>
                <a:gridCol w="3506619">
                  <a:extLst>
                    <a:ext uri="{9D8B030D-6E8A-4147-A177-3AD203B41FA5}">
                      <a16:colId xmlns:a16="http://schemas.microsoft.com/office/drawing/2014/main" xmlns="" val="1544791539"/>
                    </a:ext>
                  </a:extLst>
                </a:gridCol>
              </a:tblGrid>
              <a:tr h="303909">
                <a:tc>
                  <a:txBody>
                    <a:bodyPr/>
                    <a:lstStyle/>
                    <a:p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</a:rPr>
                        <a:t>Продукція</a:t>
                      </a:r>
                      <a:endParaRPr lang="uk-UA" sz="12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1">
                          <a:solidFill>
                            <a:srgbClr val="000000"/>
                          </a:solidFill>
                          <a:effectLst/>
                        </a:rPr>
                        <a:t>Послуги</a:t>
                      </a:r>
                      <a:endParaRPr lang="uk-UA" sz="12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3103860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Товари машинобудівного комплексу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Побутові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70813764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Товари електротехнічної промисловості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Зв'язок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1187849"/>
                  </a:ext>
                </a:extLst>
              </a:tr>
              <a:tr h="531840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Товари сільськогосподарського виробництва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Торгівля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7255671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Харчова продукція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Пасажирський транспорт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2312862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Товари легкої промисловості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Громадське харчування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0117340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Медична техніка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Туристські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4201265"/>
                  </a:ext>
                </a:extLst>
              </a:tr>
              <a:tr h="531840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Товари сировинних галузей і деревообробки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Інші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3334838"/>
                  </a:ext>
                </a:extLst>
              </a:tr>
              <a:tr h="531840"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</a:rPr>
                        <a:t>Засоби індивідуального захисту органів дихання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03769855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Тара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2163703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>
                          <a:solidFill>
                            <a:srgbClr val="000000"/>
                          </a:solidFill>
                          <a:effectLst/>
                        </a:rPr>
                        <a:t>Вироби піротехніки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581558"/>
                  </a:ext>
                </a:extLst>
              </a:tr>
              <a:tr h="303909"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</a:rPr>
                        <a:t>Ветеринарні біологічні препарати</a:t>
                      </a:r>
                    </a:p>
                  </a:txBody>
                  <a:tcPr marL="63138" marR="63138" marT="31569" marB="315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4897722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39700" y="-285863"/>
            <a:ext cx="1288070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Open Sans"/>
              </a:rPr>
              <a:t>Об'єкти обов'язкової сертифікації</a:t>
            </a:r>
            <a:endParaRPr kumimoji="0" lang="uk-UA" altLang="uk-UA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1321" y="862065"/>
            <a:ext cx="552016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1" i="0" u="none" strike="noStrike" cap="none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Open Sans"/>
              </a:rPr>
              <a:t>Об'єкти обов'язкової сертифікації</a:t>
            </a: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50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2235273"/>
            <a:ext cx="9613861" cy="3599316"/>
          </a:xfrm>
        </p:spPr>
        <p:txBody>
          <a:bodyPr/>
          <a:lstStyle/>
          <a:p>
            <a:pPr algn="ctr"/>
            <a:r>
              <a:rPr lang="uk-UA" dirty="0"/>
              <a:t>Сучасні підприємства, які реалізують свою продукцію на світовому ринку, також (за необхідності) здійснюють сертифікаційне супроводження проектів виробничо-технологічних комплексів при їх створенні та модернізації (реструктуризації).</a:t>
            </a:r>
          </a:p>
          <a:p>
            <a:pPr algn="ctr"/>
            <a:r>
              <a:rPr lang="uk-UA" dirty="0"/>
              <a:t>Усі заходи, які пов’язані зі стандартизацією і сертифікацією систем якості підприємств, дозволяють створювати конкурентоспроможне виробництво та ефективно реалізовувати конкурентоспроможну продукцію на основі організації тотального управління цими процесами.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86952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uk-UA" dirty="0"/>
              <a:t>Вступ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Цілі сертифікації 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Основні принципи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Продукція що підлягає сертифікації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Обов’язкова та </a:t>
            </a:r>
            <a:r>
              <a:rPr lang="uk-UA" dirty="0" err="1"/>
              <a:t>добровілна</a:t>
            </a:r>
            <a:r>
              <a:rPr lang="uk-UA" dirty="0"/>
              <a:t> сертифікація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Висновок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500" y="3689350"/>
            <a:ext cx="50800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9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Сертифікація</a:t>
            </a:r>
            <a:r>
              <a:rPr lang="uk-UA" dirty="0"/>
              <a:t> (</a:t>
            </a:r>
            <a:r>
              <a:rPr lang="uk-UA" dirty="0" err="1">
                <a:hlinkClick r:id="rId2" tooltip="Англійська мова"/>
              </a:rPr>
              <a:t>англ</a:t>
            </a:r>
            <a:r>
              <a:rPr lang="uk-UA" dirty="0">
                <a:hlinkClick r:id="rId2" tooltip="Англійська мова"/>
              </a:rPr>
              <a:t>.</a:t>
            </a:r>
            <a:r>
              <a:rPr lang="uk-UA" dirty="0"/>
              <a:t> </a:t>
            </a:r>
            <a:r>
              <a:rPr lang="en-US" i="1" dirty="0"/>
              <a:t>Certification</a:t>
            </a:r>
            <a:r>
              <a:rPr lang="en-US" dirty="0"/>
              <a:t>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321" y="2298772"/>
            <a:ext cx="8857379" cy="4190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Процедура, за допомогою якої визнаний в установленому порядку орган документально засвідчує відповідність продукції, систем якості, систем управління якістю, систем управління довкіллям, персоналу встановленим законодавчим вимогам. </a:t>
            </a:r>
          </a:p>
          <a:p>
            <a:pPr marL="0" indent="0">
              <a:buNone/>
            </a:pPr>
            <a:r>
              <a:rPr lang="uk-UA" dirty="0"/>
              <a:t>Основні положення щодо сертифікації визначено Міжнародною організацією по стандартизації (ІСО) в постанові </a:t>
            </a:r>
            <a:r>
              <a:rPr lang="uk-UA" dirty="0">
                <a:solidFill>
                  <a:schemeClr val="bg1"/>
                </a:solidFill>
              </a:rPr>
              <a:t>«Управління системою знаків відповідності стандарту і їх значення для споживачів» (13-1977), «Кодекс принципів по системах сертифікації третьої сторони і відповідних стандартів» (16-1978), </a:t>
            </a:r>
            <a:r>
              <a:rPr lang="uk-UA" dirty="0"/>
              <a:t>а також у рекомендаціях по сертифікації, підготовлених ІСО разом з багатьма міжнародними торговельними організаціями й опублікованими в 1980 р.</a:t>
            </a:r>
          </a:p>
          <a:p>
            <a:pPr marL="0" indent="0">
              <a:buNone/>
            </a:pPr>
            <a:r>
              <a:rPr lang="uk-UA" dirty="0"/>
              <a:t>Процедура обов'язкового підтвердження відповідності якості продукції, встановлена відносно товарів, які можуть завдати шкоди життю і здоров'ю людини, а так само навколишньому середовищу.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300" y="2051084"/>
            <a:ext cx="4603750" cy="306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878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60511" y="750697"/>
            <a:ext cx="9613861" cy="1080938"/>
          </a:xfrm>
        </p:spPr>
        <p:txBody>
          <a:bodyPr/>
          <a:lstStyle/>
          <a:p>
            <a:pPr algn="ctr"/>
            <a:r>
              <a:rPr lang="uk-UA" b="1" i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Цілі сертифікації</a:t>
            </a:r>
            <a:r>
              <a:rPr lang="uk-UA" b="1" u="sng" dirty="0"/>
              <a:t/>
            </a:r>
            <a:br>
              <a:rPr lang="uk-UA" b="1" u="sng" dirty="0"/>
            </a:br>
            <a:endParaRPr lang="uk-UA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614861"/>
              </p:ext>
            </p:extLst>
          </p:nvPr>
        </p:nvGraphicFramePr>
        <p:xfrm>
          <a:off x="3949700" y="1679235"/>
          <a:ext cx="7607300" cy="5060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углом 7"/>
          <p:cNvSpPr/>
          <p:nvPr/>
        </p:nvSpPr>
        <p:spPr>
          <a:xfrm rot="10800000" flipH="1">
            <a:off x="2032018" y="1955800"/>
            <a:ext cx="2285982" cy="2336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9" y="3754340"/>
            <a:ext cx="3473441" cy="31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0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44700" y="342900"/>
            <a:ext cx="7175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solidFill>
                  <a:schemeClr val="tx2">
                    <a:lumMod val="10000"/>
                  </a:schemeClr>
                </a:solidFill>
              </a:rPr>
              <a:t>Основні принципи сертифікації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6700" y="866120"/>
            <a:ext cx="960120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1900" dirty="0"/>
              <a:t>Сертифікація виконується третьою стороною, тобто не виробником (постачальником) і не покупцем. Віднесення суб'єкта економічної або адміністративної діяльності до третьої сторони – непроста задача. Критерій тут один – мінімум впливу виробника і покупця на цей орган (по фінансовій або адміністративній лінії) або наявність загальної (економічної та ін.) зацікавленості в сертифікації. </a:t>
            </a:r>
          </a:p>
          <a:p>
            <a:pPr marL="342900" indent="-342900">
              <a:buAutoNum type="arabicPeriod"/>
            </a:pPr>
            <a:r>
              <a:rPr lang="uk-UA" sz="1900" dirty="0"/>
              <a:t>Сертифікація передбачає попереднє встановлення вимог до об'єкту сертифікації і за відсутності заданих раніше вимог виконання сертифікації неможливе.</a:t>
            </a:r>
          </a:p>
          <a:p>
            <a:pPr marL="342900" indent="-342900">
              <a:buAutoNum type="arabicPeriod"/>
            </a:pPr>
            <a:r>
              <a:rPr lang="uk-UA" sz="1900" dirty="0"/>
              <a:t> Результат сертифікації письмово завіряється спеціальним документом – сертифікатом відповідності. Правила видачі такого документа обмовляються в системі сертифікації. Цей документ указує певний (не абсолютний) рівень упевненості про наявність відповідності належним чином ідентифікованої продукції (послуг). Під такий рівень і збираються докази. </a:t>
            </a:r>
          </a:p>
          <a:p>
            <a:endParaRPr lang="uk-UA" sz="1900" dirty="0"/>
          </a:p>
          <a:p>
            <a:pPr algn="ctr"/>
            <a:r>
              <a:rPr lang="uk-UA" sz="1900" i="1" dirty="0"/>
              <a:t>Не дивлячись на так звану простоту принципів, сертифікація є дуже складною областю діяльності, яка вимагає професійних знань і спеціального 118 досвіду в багатьох видах діяльності (економіці, законодавстві, стандартизації, управлінні якістю, системотехніці, випробуваннях).</a:t>
            </a:r>
          </a:p>
        </p:txBody>
      </p:sp>
    </p:spTree>
    <p:extLst>
      <p:ext uri="{BB962C8B-B14F-4D97-AF65-F5344CB8AC3E}">
        <p14:creationId xmlns:p14="http://schemas.microsoft.com/office/powerpoint/2010/main" val="1871453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Сертифікації підлягає продукція, яка:</a:t>
            </a: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400901" y="2454364"/>
            <a:ext cx="9258300" cy="1371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193800" y="2540000"/>
            <a:ext cx="7861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Ввозиться в </a:t>
            </a:r>
            <a:r>
              <a:rPr lang="ru-RU" dirty="0" err="1"/>
              <a:t>Україну</a:t>
            </a:r>
            <a:r>
              <a:rPr lang="ru-RU" dirty="0"/>
              <a:t> і не </a:t>
            </a:r>
            <a:r>
              <a:rPr lang="ru-RU" dirty="0" err="1"/>
              <a:t>позначена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 як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діючим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нормативним</a:t>
            </a:r>
            <a:r>
              <a:rPr lang="ru-RU" dirty="0"/>
              <a:t> документам, але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ідентифікована</a:t>
            </a:r>
            <a:r>
              <a:rPr lang="ru-RU" dirty="0"/>
              <a:t> як </a:t>
            </a:r>
            <a:r>
              <a:rPr lang="ru-RU" dirty="0" err="1"/>
              <a:t>така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чинному в </a:t>
            </a:r>
            <a:r>
              <a:rPr lang="ru-RU" dirty="0" err="1"/>
              <a:t>Україні</a:t>
            </a:r>
            <a:r>
              <a:rPr lang="ru-RU" dirty="0"/>
              <a:t> нормативному документу на </a:t>
            </a:r>
            <a:r>
              <a:rPr lang="ru-RU" dirty="0" err="1"/>
              <a:t>аналогічну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endParaRPr lang="uk-UA" dirty="0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8077200" y="3849132"/>
            <a:ext cx="3822700" cy="7747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8724900" y="4051816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Вироблена в Україні</a:t>
            </a: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273901" y="4005223"/>
            <a:ext cx="7193699" cy="998577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810050" y="4182469"/>
            <a:ext cx="612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Ввозиться в </a:t>
            </a:r>
            <a:r>
              <a:rPr lang="ru-RU" dirty="0" err="1"/>
              <a:t>Україну</a:t>
            </a:r>
            <a:r>
              <a:rPr lang="ru-RU" dirty="0"/>
              <a:t> і </a:t>
            </a:r>
            <a:r>
              <a:rPr lang="ru-RU" dirty="0" err="1"/>
              <a:t>позначена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 як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діючим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нормативним</a:t>
            </a:r>
            <a:r>
              <a:rPr lang="ru-RU" dirty="0"/>
              <a:t> документам</a:t>
            </a:r>
            <a:endParaRPr lang="uk-UA" dirty="0"/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400901" y="5346700"/>
            <a:ext cx="10851299" cy="129209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1193800" y="5480219"/>
            <a:ext cx="9613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Ввозиться в </a:t>
            </a:r>
            <a:r>
              <a:rPr lang="ru-RU" dirty="0" err="1"/>
              <a:t>Україну</a:t>
            </a:r>
            <a:r>
              <a:rPr lang="ru-RU" dirty="0"/>
              <a:t> і не </a:t>
            </a:r>
            <a:r>
              <a:rPr lang="ru-RU" dirty="0" err="1"/>
              <a:t>позначена</a:t>
            </a:r>
            <a:r>
              <a:rPr lang="ru-RU" dirty="0"/>
              <a:t> </a:t>
            </a:r>
            <a:r>
              <a:rPr lang="ru-RU" dirty="0" err="1"/>
              <a:t>виробником</a:t>
            </a:r>
            <a:r>
              <a:rPr lang="ru-RU" dirty="0"/>
              <a:t> як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діючим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нормативним</a:t>
            </a:r>
            <a:r>
              <a:rPr lang="ru-RU" dirty="0"/>
              <a:t> документам і яка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ідентифікована</a:t>
            </a:r>
            <a:r>
              <a:rPr lang="ru-RU" dirty="0"/>
              <a:t> як </a:t>
            </a:r>
            <a:r>
              <a:rPr lang="ru-RU" dirty="0" err="1"/>
              <a:t>така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чинному в </a:t>
            </a:r>
            <a:r>
              <a:rPr lang="ru-RU" dirty="0" err="1"/>
              <a:t>Україні</a:t>
            </a:r>
            <a:r>
              <a:rPr lang="ru-RU" dirty="0"/>
              <a:t> нормативному документу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621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121" y="1061511"/>
            <a:ext cx="9613861" cy="53900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2800" dirty="0"/>
              <a:t>Задачі сертифікації</a:t>
            </a:r>
            <a:r>
              <a:rPr lang="uk-UA" dirty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 1 – формулювання і проведення стратегії розвитку системи сертифікації (у країні, регіоні, підприємстві); </a:t>
            </a:r>
          </a:p>
          <a:p>
            <a:pPr marL="0" indent="0">
              <a:buNone/>
            </a:pPr>
            <a:r>
              <a:rPr lang="uk-UA" dirty="0"/>
              <a:t> 2 – управління системою сертифікації продукції (включаючи атестацію випробувальних лабораторій, центрів, атестацію виробництва, видачу сертифікатів і технічний нагляд за сертифікацією);</a:t>
            </a:r>
          </a:p>
          <a:p>
            <a:pPr marL="0" indent="0">
              <a:buNone/>
            </a:pPr>
            <a:r>
              <a:rPr lang="uk-UA" dirty="0"/>
              <a:t> 3 – розробка організаційно-методичних документів (сертифікація систем якості); </a:t>
            </a:r>
          </a:p>
          <a:p>
            <a:pPr marL="0" indent="0">
              <a:buNone/>
            </a:pPr>
            <a:r>
              <a:rPr lang="uk-UA" dirty="0"/>
              <a:t> 4 – проведення сертифікаційних випробувань;</a:t>
            </a:r>
          </a:p>
          <a:p>
            <a:pPr marL="0" indent="0">
              <a:buNone/>
            </a:pPr>
            <a:r>
              <a:rPr lang="uk-UA" dirty="0"/>
              <a:t> 5 – аналіз можливостей підприємств і організацій у виконанні сертифікації;</a:t>
            </a:r>
          </a:p>
          <a:p>
            <a:pPr marL="0" indent="0">
              <a:buNone/>
            </a:pPr>
            <a:r>
              <a:rPr lang="uk-UA" dirty="0"/>
              <a:t> 6 – навчання і підвищення кваліфікації фахівців у області сертифікації.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3571874"/>
            <a:ext cx="3824287" cy="246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4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Сертифікація</a:t>
            </a:r>
            <a:r>
              <a:rPr lang="ru-RU" dirty="0"/>
              <a:t> </a:t>
            </a:r>
            <a:r>
              <a:rPr lang="ru-RU" dirty="0" err="1"/>
              <a:t>засновується</a:t>
            </a:r>
            <a:r>
              <a:rPr lang="ru-RU" dirty="0"/>
              <a:t> на </a:t>
            </a:r>
            <a:r>
              <a:rPr lang="ru-RU" dirty="0" err="1"/>
              <a:t>наступних</a:t>
            </a:r>
            <a:r>
              <a:rPr lang="ru-RU" dirty="0"/>
              <a:t> </a:t>
            </a:r>
            <a:r>
              <a:rPr lang="ru-RU" b="1" dirty="0"/>
              <a:t>основах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680321" y="2336800"/>
            <a:ext cx="987337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000" dirty="0">
                <a:latin typeface="+mj-lt"/>
                <a:cs typeface="Arial" panose="020B0604020202020204" pitchFamily="34" charset="0"/>
              </a:rPr>
              <a:t>-добровільності або обов’язковості;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+mj-lt"/>
                <a:cs typeface="Arial" panose="020B0604020202020204" pitchFamily="34" charset="0"/>
              </a:rPr>
              <a:t>- відповідності учасників сертифікації, як </a:t>
            </a:r>
            <a:r>
              <a:rPr lang="uk-UA" sz="2000" dirty="0" err="1">
                <a:latin typeface="+mj-lt"/>
                <a:cs typeface="Arial" panose="020B0604020202020204" pitchFamily="34" charset="0"/>
              </a:rPr>
              <a:t>виготовників</a:t>
            </a:r>
            <a:r>
              <a:rPr lang="uk-UA" sz="2000" dirty="0">
                <a:latin typeface="+mj-lt"/>
                <a:cs typeface="Arial" panose="020B0604020202020204" pitchFamily="34" charset="0"/>
              </a:rPr>
              <a:t>, так і органів сертифікації;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+mj-lt"/>
                <a:cs typeface="Arial" panose="020B0604020202020204" pitchFamily="34" charset="0"/>
              </a:rPr>
              <a:t>- об’єктивності (незалежно від </a:t>
            </a:r>
            <a:r>
              <a:rPr lang="uk-UA" sz="2000" dirty="0" err="1">
                <a:latin typeface="+mj-lt"/>
                <a:cs typeface="Arial" panose="020B0604020202020204" pitchFamily="34" charset="0"/>
              </a:rPr>
              <a:t>виготовника</a:t>
            </a:r>
            <a:r>
              <a:rPr lang="uk-UA" sz="2000" dirty="0">
                <a:latin typeface="+mj-lt"/>
                <a:cs typeface="Arial" panose="020B0604020202020204" pitchFamily="34" charset="0"/>
              </a:rPr>
              <a:t> і споживача);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latin typeface="+mj-lt"/>
                <a:cs typeface="Arial" panose="020B0604020202020204" pitchFamily="34" charset="0"/>
              </a:rPr>
              <a:t>- забезпеченості державних інтересів при оцінці безпеки продукції, а також її якості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787" y="609861"/>
            <a:ext cx="2462213" cy="244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903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Сертифікація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обов’язковою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добровільною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2235200"/>
            <a:ext cx="5753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Обов’язкова</a:t>
            </a:r>
            <a:r>
              <a:rPr lang="uk-UA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uk-UA" b="1" i="1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сертифікація</a:t>
            </a:r>
            <a:r>
              <a:rPr lang="uk-UA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r>
              <a:rPr lang="uk-UA" dirty="0"/>
              <a:t>проводиться на відповідність обов’язковим вимогам нормативних документів виключно в державній системі сертифікації (</a:t>
            </a:r>
            <a:r>
              <a:rPr lang="uk-UA" dirty="0" err="1"/>
              <a:t>УкрСЕПРО</a:t>
            </a:r>
            <a:r>
              <a:rPr lang="uk-UA" dirty="0"/>
              <a:t>). В усіх випадках вона повинна включати пере­вір­ку та випробування продукції для визначення її характеристик і подальший державний тех­ніч­ний нагляд за сертифікованою продукцією.</a:t>
            </a:r>
          </a:p>
          <a:p>
            <a:r>
              <a:rPr lang="uk-UA" dirty="0"/>
              <a:t>Обов’язкова </a:t>
            </a:r>
            <a:r>
              <a:rPr lang="uk-UA" dirty="0" err="1"/>
              <a:t>сертиф</a:t>
            </a:r>
            <a:r>
              <a:rPr lang="en-US" dirty="0" err="1"/>
              <a:t>i</a:t>
            </a:r>
            <a:r>
              <a:rPr lang="uk-UA" dirty="0" err="1"/>
              <a:t>кац</a:t>
            </a:r>
            <a:r>
              <a:rPr lang="en-US" dirty="0" err="1"/>
              <a:t>i</a:t>
            </a:r>
            <a:r>
              <a:rPr lang="uk-UA" dirty="0"/>
              <a:t>я здійснюється на підставі законів та їх положень і забезпечує до­кази відповідності </a:t>
            </a:r>
            <a:r>
              <a:rPr lang="uk-UA" dirty="0" err="1"/>
              <a:t>товара</a:t>
            </a:r>
            <a:r>
              <a:rPr lang="uk-UA" dirty="0"/>
              <a:t> (</a:t>
            </a:r>
            <a:r>
              <a:rPr lang="uk-UA" dirty="0" err="1"/>
              <a:t>процеса</a:t>
            </a:r>
            <a:r>
              <a:rPr lang="uk-UA" dirty="0"/>
              <a:t> або послуги) вимогам технічних регламентів та обов’яз­ко­вим вимогам стандартів.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2235200"/>
            <a:ext cx="5892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chemeClr val="tx2">
                    <a:lumMod val="10000"/>
                  </a:schemeClr>
                </a:solidFill>
              </a:rPr>
              <a:t>Добровільна</a:t>
            </a:r>
            <a:r>
              <a:rPr lang="uk-UA" b="1" dirty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uk-UA" b="1" i="1" dirty="0">
                <a:solidFill>
                  <a:schemeClr val="tx2">
                    <a:lumMod val="10000"/>
                  </a:schemeClr>
                </a:solidFill>
              </a:rPr>
              <a:t>сертифікація</a:t>
            </a:r>
          </a:p>
          <a:p>
            <a:r>
              <a:rPr lang="uk-UA" dirty="0"/>
              <a:t> в Системі проводиться на відповідність вимогам, що не внесені до обов’язкових. </a:t>
            </a:r>
            <a:r>
              <a:rPr lang="uk-UA" i="1" dirty="0"/>
              <a:t>При цьому сертифікація на відповідність всім обов’язковим вимогам, якщо вони встановлені для цієї продукції, виконується неодмінно</a:t>
            </a:r>
            <a:r>
              <a:rPr lang="uk-UA" dirty="0"/>
              <a:t>. Добровільна сертифікація про­во­дить­ся за ініціативою юридичних або </a:t>
            </a:r>
            <a:r>
              <a:rPr lang="uk-UA" dirty="0" err="1"/>
              <a:t>фізічних</a:t>
            </a:r>
            <a:r>
              <a:rPr lang="uk-UA" dirty="0"/>
              <a:t> осіб на договірних підставах між заявником та органом з сертифікації. Добровільну сертифікацію мають право проводити підприємства, організації, інші юридичні особи, що взяли на себе функції органу з добровільної сертифікації, а також органи, що акре­ди­товані в державній системі сертифікації </a:t>
            </a:r>
            <a:r>
              <a:rPr lang="uk-UA" dirty="0" err="1"/>
              <a:t>УкрСЕПРО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3224833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Берлин</Template>
  <TotalTime>89</TotalTime>
  <Words>618</Words>
  <Application>Microsoft Office PowerPoint</Application>
  <PresentationFormat>Произвольный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Берлин</vt:lpstr>
      <vt:lpstr>Основні цілі та принципи сертифікації </vt:lpstr>
      <vt:lpstr>Зміст </vt:lpstr>
      <vt:lpstr>Сертифікація (англ. Certification)</vt:lpstr>
      <vt:lpstr>Цілі сертифікації </vt:lpstr>
      <vt:lpstr>Презентация PowerPoint</vt:lpstr>
      <vt:lpstr>Сертифікації підлягає продукція, яка:</vt:lpstr>
      <vt:lpstr>Презентация PowerPoint</vt:lpstr>
      <vt:lpstr>Сертифікація засновується на наступних основах</vt:lpstr>
      <vt:lpstr>Сертифікація може бути обов’язковою або добровільною</vt:lpstr>
      <vt:lpstr>Об'єкти обов'язкової сертифікації  </vt:lpstr>
      <vt:lpstr>Висновок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цілі та принципи сертифікації </dc:title>
  <dc:creator>іванна говдяк</dc:creator>
  <cp:lastModifiedBy>user</cp:lastModifiedBy>
  <cp:revision>19</cp:revision>
  <dcterms:created xsi:type="dcterms:W3CDTF">2020-05-06T11:12:58Z</dcterms:created>
  <dcterms:modified xsi:type="dcterms:W3CDTF">2021-02-19T18:14:43Z</dcterms:modified>
</cp:coreProperties>
</file>