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4"/>
  </p:notesMasterIdLst>
  <p:sldIdLst>
    <p:sldId id="256" r:id="rId2"/>
    <p:sldId id="257" r:id="rId3"/>
    <p:sldId id="258" r:id="rId4"/>
    <p:sldId id="259" r:id="rId5"/>
    <p:sldId id="266" r:id="rId6"/>
    <p:sldId id="263" r:id="rId7"/>
    <p:sldId id="260" r:id="rId8"/>
    <p:sldId id="261" r:id="rId9"/>
    <p:sldId id="262"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29"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11492-51F9-43F8-9EA1-17E6864B9259}" type="datetimeFigureOut">
              <a:rPr lang="uk-UA" smtClean="0"/>
              <a:t>19.02.2021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2E9EB-D805-4B28-8F8F-58E33B704E01}" type="slidenum">
              <a:rPr lang="uk-UA" smtClean="0"/>
              <a:t>‹#›</a:t>
            </a:fld>
            <a:endParaRPr lang="uk-UA"/>
          </a:p>
        </p:txBody>
      </p:sp>
    </p:spTree>
    <p:extLst>
      <p:ext uri="{BB962C8B-B14F-4D97-AF65-F5344CB8AC3E}">
        <p14:creationId xmlns:p14="http://schemas.microsoft.com/office/powerpoint/2010/main" val="381224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82E9EB-D805-4B28-8F8F-58E33B704E01}" type="slidenum">
              <a:rPr lang="uk-UA" smtClean="0"/>
              <a:t>2</a:t>
            </a:fld>
            <a:endParaRPr lang="uk-UA"/>
          </a:p>
        </p:txBody>
      </p:sp>
    </p:spTree>
    <p:extLst>
      <p:ext uri="{BB962C8B-B14F-4D97-AF65-F5344CB8AC3E}">
        <p14:creationId xmlns:p14="http://schemas.microsoft.com/office/powerpoint/2010/main" val="3048943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16846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4737BA-B3A0-4D53-8E27-A2159612448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2389327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2132667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2882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511228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2266212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58646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649580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46759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27229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4737BA-B3A0-4D53-8E27-A21596124488}" type="datetimeFigureOut">
              <a:rPr lang="uk-UA" smtClean="0"/>
              <a:t>19.02.2021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226028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4737BA-B3A0-4D53-8E27-A2159612448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407567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74737BA-B3A0-4D53-8E27-A21596124488}" type="datetimeFigureOut">
              <a:rPr lang="uk-UA" smtClean="0"/>
              <a:t>19.02.2021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7388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74737BA-B3A0-4D53-8E27-A21596124488}" type="datetimeFigureOut">
              <a:rPr lang="uk-UA" smtClean="0"/>
              <a:t>19.02.2021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104281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737BA-B3A0-4D53-8E27-A21596124488}" type="datetimeFigureOut">
              <a:rPr lang="uk-UA" smtClean="0"/>
              <a:t>19.02.2021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2169771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4737BA-B3A0-4D53-8E27-A2159612448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326838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4737BA-B3A0-4D53-8E27-A21596124488}" type="datetimeFigureOut">
              <a:rPr lang="uk-UA" smtClean="0"/>
              <a:t>19.02.2021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CB40275-EE55-4383-993A-D5B1FCBA72AE}" type="slidenum">
              <a:rPr lang="uk-UA" smtClean="0"/>
              <a:t>‹#›</a:t>
            </a:fld>
            <a:endParaRPr lang="uk-UA"/>
          </a:p>
        </p:txBody>
      </p:sp>
    </p:spTree>
    <p:extLst>
      <p:ext uri="{BB962C8B-B14F-4D97-AF65-F5344CB8AC3E}">
        <p14:creationId xmlns:p14="http://schemas.microsoft.com/office/powerpoint/2010/main" val="69104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4737BA-B3A0-4D53-8E27-A21596124488}" type="datetimeFigureOut">
              <a:rPr lang="uk-UA" smtClean="0"/>
              <a:t>19.02.2021</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B40275-EE55-4383-993A-D5B1FCBA72AE}" type="slidenum">
              <a:rPr lang="uk-UA" smtClean="0"/>
              <a:t>‹#›</a:t>
            </a:fld>
            <a:endParaRPr lang="uk-UA"/>
          </a:p>
        </p:txBody>
      </p:sp>
    </p:spTree>
    <p:extLst>
      <p:ext uri="{BB962C8B-B14F-4D97-AF65-F5344CB8AC3E}">
        <p14:creationId xmlns:p14="http://schemas.microsoft.com/office/powerpoint/2010/main" val="3256305273"/>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3383" y="964432"/>
            <a:ext cx="8574622" cy="2616199"/>
          </a:xfrm>
        </p:spPr>
        <p:txBody>
          <a:bodyPr>
            <a:noAutofit/>
          </a:bodyPr>
          <a:lstStyle/>
          <a:p>
            <a:pPr algn="ctr"/>
            <a:r>
              <a:rPr lang="uk-UA" sz="4400" b="1" i="1" dirty="0" smtClean="0">
                <a:latin typeface="Times New Roman" panose="02020603050405020304" pitchFamily="18" charset="0"/>
                <a:cs typeface="Times New Roman" panose="02020603050405020304" pitchFamily="18" charset="0"/>
              </a:rPr>
              <a:t>Сертифікація</a:t>
            </a:r>
            <a:r>
              <a:rPr lang="en-US" sz="4400" b="1" i="1" dirty="0">
                <a:latin typeface="Times New Roman" panose="02020603050405020304" pitchFamily="18" charset="0"/>
                <a:cs typeface="Times New Roman" panose="02020603050405020304" pitchFamily="18" charset="0"/>
              </a:rPr>
              <a:t>,</a:t>
            </a:r>
            <a:r>
              <a:rPr lang="uk-UA" sz="4400" b="1" i="1" dirty="0">
                <a:latin typeface="Times New Roman" panose="02020603050405020304" pitchFamily="18" charset="0"/>
                <a:cs typeface="Times New Roman" panose="02020603050405020304" pitchFamily="18" charset="0"/>
              </a:rPr>
              <a:t> вимоги до нормативних </a:t>
            </a:r>
            <a:r>
              <a:rPr lang="uk-UA" sz="4400" b="1" i="1" dirty="0" smtClean="0">
                <a:latin typeface="Times New Roman" panose="02020603050405020304" pitchFamily="18" charset="0"/>
                <a:cs typeface="Times New Roman" panose="02020603050405020304" pitchFamily="18" charset="0"/>
              </a:rPr>
              <a:t>документів</a:t>
            </a:r>
            <a:endParaRPr lang="uk-UA" sz="4400" b="1" i="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2701637" y="4835093"/>
            <a:ext cx="9144000" cy="1655762"/>
          </a:xfrm>
        </p:spPr>
        <p:txBody>
          <a:bodyPr/>
          <a:lstStyle/>
          <a:p>
            <a:pPr algn="r"/>
            <a:r>
              <a:rPr lang="uk-UA" dirty="0" smtClean="0">
                <a:latin typeface="Times New Roman" panose="02020603050405020304" pitchFamily="18" charset="0"/>
                <a:cs typeface="Times New Roman" panose="02020603050405020304" pitchFamily="18" charset="0"/>
              </a:rPr>
              <a:t>Тема 16</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6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2128" y="408708"/>
            <a:ext cx="10018713" cy="3124201"/>
          </a:xfrm>
        </p:spPr>
        <p:txBody>
          <a:bodyPr/>
          <a:lstStyle/>
          <a:p>
            <a:pPr marL="0" lvl="0" indent="0" algn="just">
              <a:buNone/>
            </a:pPr>
            <a:r>
              <a:rPr lang="uk-UA" sz="2400" i="1" dirty="0">
                <a:solidFill>
                  <a:prstClr val="black"/>
                </a:solidFill>
                <a:latin typeface="Times New Roman" panose="02020603050405020304" pitchFamily="18" charset="0"/>
                <a:cs typeface="Times New Roman" panose="02020603050405020304" pitchFamily="18" charset="0"/>
              </a:rPr>
              <a:t>Нормативні документи, щодо вимог маркування, повинні забезпечувати однозначну ідентифікацію продукції, а також містити вказівки про спосіб нанесення знаку відповідності.</a:t>
            </a:r>
          </a:p>
          <a:p>
            <a:pPr marL="0" lvl="0" indent="0" algn="just">
              <a:buNone/>
            </a:pPr>
            <a:endParaRPr lang="uk-UA" sz="2400" i="1" dirty="0">
              <a:solidFill>
                <a:prstClr val="black"/>
              </a:solidFill>
              <a:latin typeface="Times New Roman" panose="02020603050405020304" pitchFamily="18" charset="0"/>
              <a:cs typeface="Times New Roman" panose="02020603050405020304" pitchFamily="18" charset="0"/>
            </a:endParaRPr>
          </a:p>
          <a:p>
            <a:pPr marL="0" indent="0">
              <a:buNone/>
            </a:pP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491" y="2302019"/>
            <a:ext cx="4876800" cy="2143125"/>
          </a:xfrm>
          <a:prstGeom prst="rect">
            <a:avLst/>
          </a:prstGeom>
        </p:spPr>
      </p:pic>
    </p:spTree>
    <p:extLst>
      <p:ext uri="{BB962C8B-B14F-4D97-AF65-F5344CB8AC3E}">
        <p14:creationId xmlns:p14="http://schemas.microsoft.com/office/powerpoint/2010/main" val="134349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2128" y="339435"/>
            <a:ext cx="10018713" cy="3124201"/>
          </a:xfrm>
        </p:spPr>
        <p:txBody>
          <a:bodyPr/>
          <a:lstStyle/>
          <a:p>
            <a:pPr marL="0" lvl="0" indent="0" algn="just">
              <a:buNone/>
            </a:pPr>
            <a:r>
              <a:rPr lang="uk-UA" sz="2400" i="1" dirty="0">
                <a:solidFill>
                  <a:prstClr val="black"/>
                </a:solidFill>
                <a:latin typeface="Times New Roman" panose="02020603050405020304" pitchFamily="18" charset="0"/>
                <a:cs typeface="Times New Roman" panose="02020603050405020304" pitchFamily="18" charset="0"/>
              </a:rPr>
              <a:t>Якщо в стандартах, що поширюються на сертифіковану продукцію, заплановані зміни, то органи з сертифікації продукції повинні не пізніше, як за шість місяців, сповістити підприємства, яким ними надано право застосування сертифіката відповідності, про ці зміни.</a:t>
            </a:r>
          </a:p>
          <a:p>
            <a:pPr marL="0" indent="0">
              <a:buNone/>
            </a:pPr>
            <a:endParaRPr lang="uk-UA"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2382" y="3823855"/>
            <a:ext cx="2098964" cy="2098964"/>
          </a:xfrm>
          <a:prstGeom prst="rect">
            <a:avLst/>
          </a:prstGeom>
        </p:spPr>
      </p:pic>
    </p:spTree>
    <p:extLst>
      <p:ext uri="{BB962C8B-B14F-4D97-AF65-F5344CB8AC3E}">
        <p14:creationId xmlns:p14="http://schemas.microsoft.com/office/powerpoint/2010/main" val="7186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935182"/>
          </a:xfrm>
        </p:spPr>
        <p:txBody>
          <a:bodyPr/>
          <a:lstStyle/>
          <a:p>
            <a:r>
              <a:rPr lang="uk-UA" b="1" i="1" dirty="0">
                <a:latin typeface="Times New Roman" panose="02020603050405020304" pitchFamily="18" charset="0"/>
                <a:cs typeface="Times New Roman" panose="02020603050405020304" pitchFamily="18" charset="0"/>
              </a:rPr>
              <a:t>Висновок</a:t>
            </a:r>
          </a:p>
        </p:txBody>
      </p:sp>
      <p:sp>
        <p:nvSpPr>
          <p:cNvPr id="3" name="Объект 2"/>
          <p:cNvSpPr>
            <a:spLocks noGrp="1"/>
          </p:cNvSpPr>
          <p:nvPr>
            <p:ph idx="1"/>
          </p:nvPr>
        </p:nvSpPr>
        <p:spPr>
          <a:xfrm>
            <a:off x="1844529" y="1620983"/>
            <a:ext cx="10018713" cy="3491346"/>
          </a:xfrm>
        </p:spPr>
        <p:txBody>
          <a:bodyPr>
            <a:noAutofit/>
          </a:bodyPr>
          <a:lstStyle/>
          <a:p>
            <a:pPr marL="0" indent="0" algn="just">
              <a:buNone/>
            </a:pPr>
            <a:r>
              <a:rPr lang="uk-UA" i="1" dirty="0">
                <a:latin typeface="Times New Roman" panose="02020603050405020304" pitchFamily="18" charset="0"/>
                <a:cs typeface="Times New Roman" panose="02020603050405020304" pitchFamily="18" charset="0"/>
              </a:rPr>
              <a:t>В	умовах лібералізації зовнішньоекономічної діяльності сертифікація грає дуже важливу роль, захищаючи внутрішній ринок від експансії іноземної продукції, найчастіше сумнівної якості. Вона дає можливість об'єктивно оцінити продукцію, представити споживачеві підтвердження її безпеки, забезпечити контроль за відповідністю продукції вимогам екологічної чистоти, а також підвищити її </a:t>
            </a:r>
            <a:r>
              <a:rPr lang="uk-UA" i="1" dirty="0" err="1">
                <a:latin typeface="Times New Roman" panose="02020603050405020304" pitchFamily="18" charset="0"/>
                <a:cs typeface="Times New Roman" panose="02020603050405020304" pitchFamily="18" charset="0"/>
              </a:rPr>
              <a:t>конкурентноздатність</a:t>
            </a:r>
            <a:r>
              <a:rPr lang="uk-UA" i="1" dirty="0">
                <a:latin typeface="Times New Roman" panose="02020603050405020304" pitchFamily="18" charset="0"/>
                <a:cs typeface="Times New Roman" panose="02020603050405020304" pitchFamily="18" charset="0"/>
              </a:rPr>
              <a:t>.</a:t>
            </a:r>
          </a:p>
          <a:p>
            <a:pPr marL="0" indent="0" algn="just">
              <a:buNone/>
            </a:pP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58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7582" y="1154834"/>
            <a:ext cx="10515600" cy="3583420"/>
          </a:xfrm>
        </p:spPr>
        <p:txBody>
          <a:bodyPr>
            <a:normAutofit/>
          </a:bodyPr>
          <a:lstStyle/>
          <a:p>
            <a:pPr algn="ctr"/>
            <a:r>
              <a:rPr lang="uk-UA" sz="3200" b="1" i="1" dirty="0">
                <a:latin typeface="Times New Roman" panose="02020603050405020304" pitchFamily="18" charset="0"/>
                <a:cs typeface="Times New Roman" panose="02020603050405020304" pitchFamily="18" charset="0"/>
              </a:rPr>
              <a:t>Зміст:</a:t>
            </a:r>
            <a:br>
              <a:rPr lang="uk-UA" sz="3200" b="1" i="1" dirty="0">
                <a:latin typeface="Times New Roman" panose="02020603050405020304" pitchFamily="18" charset="0"/>
                <a:cs typeface="Times New Roman" panose="02020603050405020304" pitchFamily="18" charset="0"/>
              </a:rPr>
            </a:br>
            <a:r>
              <a:rPr lang="uk-UA" sz="3200" i="1" dirty="0">
                <a:latin typeface="Times New Roman" panose="02020603050405020304" pitchFamily="18" charset="0"/>
                <a:cs typeface="Times New Roman" panose="02020603050405020304" pitchFamily="18" charset="0"/>
              </a:rPr>
              <a:t/>
            </a:r>
            <a:br>
              <a:rPr lang="uk-UA" sz="3200" i="1" dirty="0">
                <a:latin typeface="Times New Roman" panose="02020603050405020304" pitchFamily="18" charset="0"/>
                <a:cs typeface="Times New Roman" panose="02020603050405020304" pitchFamily="18" charset="0"/>
              </a:rPr>
            </a:br>
            <a:r>
              <a:rPr lang="uk-UA" sz="3200" i="1" dirty="0">
                <a:latin typeface="Times New Roman" panose="02020603050405020304" pitchFamily="18" charset="0"/>
                <a:cs typeface="Times New Roman" panose="02020603050405020304" pitchFamily="18" charset="0"/>
              </a:rPr>
              <a:t>Вступ</a:t>
            </a:r>
            <a:br>
              <a:rPr lang="uk-UA" sz="3200" i="1" dirty="0">
                <a:latin typeface="Times New Roman" panose="02020603050405020304" pitchFamily="18" charset="0"/>
                <a:cs typeface="Times New Roman" panose="02020603050405020304" pitchFamily="18" charset="0"/>
              </a:rPr>
            </a:br>
            <a:r>
              <a:rPr lang="uk-UA" sz="3200" i="1" dirty="0">
                <a:latin typeface="Times New Roman" panose="02020603050405020304" pitchFamily="18" charset="0"/>
                <a:cs typeface="Times New Roman" panose="02020603050405020304" pitchFamily="18" charset="0"/>
              </a:rPr>
              <a:t>1.</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Вимоги</a:t>
            </a:r>
            <a:r>
              <a:rPr lang="ru-RU" sz="3200" i="1" dirty="0">
                <a:latin typeface="Times New Roman" panose="02020603050405020304" pitchFamily="18" charset="0"/>
                <a:cs typeface="Times New Roman" panose="02020603050405020304" pitchFamily="18" charset="0"/>
              </a:rPr>
              <a:t> до </a:t>
            </a:r>
            <a:r>
              <a:rPr lang="ru-RU" sz="3200" i="1" dirty="0" err="1">
                <a:latin typeface="Times New Roman" panose="02020603050405020304" pitchFamily="18" charset="0"/>
                <a:cs typeface="Times New Roman" panose="02020603050405020304" pitchFamily="18" charset="0"/>
              </a:rPr>
              <a:t>нормативних</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документів</a:t>
            </a:r>
            <a:r>
              <a:rPr lang="ru-RU" sz="3200" i="1" dirty="0">
                <a:latin typeface="Times New Roman" panose="02020603050405020304" pitchFamily="18" charset="0"/>
                <a:cs typeface="Times New Roman" panose="02020603050405020304" pitchFamily="18" charset="0"/>
              </a:rPr>
              <a:t> на </a:t>
            </a:r>
            <a:r>
              <a:rPr lang="ru-RU" sz="3200" i="1" dirty="0" err="1">
                <a:latin typeface="Times New Roman" panose="02020603050405020304" pitchFamily="18" charset="0"/>
                <a:cs typeface="Times New Roman" panose="02020603050405020304" pitchFamily="18" charset="0"/>
              </a:rPr>
              <a:t>продукцію</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що</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сертифікується</a:t>
            </a:r>
            <a:r>
              <a:rPr lang="ru-RU" sz="3200" i="1" dirty="0">
                <a:latin typeface="Times New Roman" panose="02020603050405020304" pitchFamily="18" charset="0"/>
                <a:cs typeface="Times New Roman" panose="02020603050405020304" pitchFamily="18" charset="0"/>
              </a:rPr>
              <a:t>.</a:t>
            </a:r>
            <a:br>
              <a:rPr lang="ru-RU" sz="3200" i="1" dirty="0">
                <a:latin typeface="Times New Roman" panose="02020603050405020304" pitchFamily="18" charset="0"/>
                <a:cs typeface="Times New Roman" panose="02020603050405020304" pitchFamily="18" charset="0"/>
              </a:rPr>
            </a:br>
            <a:r>
              <a:rPr lang="ru-RU" sz="3200" i="1" dirty="0" err="1">
                <a:latin typeface="Times New Roman" panose="02020603050405020304" pitchFamily="18" charset="0"/>
                <a:cs typeface="Times New Roman" panose="02020603050405020304" pitchFamily="18" charset="0"/>
              </a:rPr>
              <a:t>Висновок</a:t>
            </a:r>
            <a:endParaRPr lang="uk-UA"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40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0"/>
            <a:ext cx="10018713" cy="1752599"/>
          </a:xfrm>
        </p:spPr>
        <p:txBody>
          <a:bodyPr>
            <a:normAutofit/>
          </a:bodyPr>
          <a:lstStyle/>
          <a:p>
            <a:pPr algn="ctr"/>
            <a:r>
              <a:rPr lang="uk-UA" sz="3200" b="1" i="1" dirty="0">
                <a:latin typeface="Times New Roman" panose="02020603050405020304" pitchFamily="18" charset="0"/>
                <a:cs typeface="Times New Roman" panose="02020603050405020304" pitchFamily="18" charset="0"/>
              </a:rPr>
              <a:t>Вступ</a:t>
            </a:r>
          </a:p>
        </p:txBody>
      </p:sp>
      <p:sp>
        <p:nvSpPr>
          <p:cNvPr id="3" name="Объект 2"/>
          <p:cNvSpPr>
            <a:spLocks noGrp="1"/>
          </p:cNvSpPr>
          <p:nvPr>
            <p:ph idx="1"/>
          </p:nvPr>
        </p:nvSpPr>
        <p:spPr>
          <a:xfrm>
            <a:off x="1484311" y="1897062"/>
            <a:ext cx="10515600" cy="4351338"/>
          </a:xfrm>
        </p:spPr>
        <p:txBody>
          <a:bodyPr>
            <a:normAutofit/>
          </a:bodyPr>
          <a:lstStyle/>
          <a:p>
            <a:pPr marL="0" indent="0" algn="just">
              <a:buNone/>
            </a:pPr>
            <a:r>
              <a:rPr lang="uk-UA" i="1" dirty="0">
                <a:latin typeface="Times New Roman" panose="02020603050405020304" pitchFamily="18" charset="0"/>
                <a:cs typeface="Times New Roman" panose="02020603050405020304" pitchFamily="18" charset="0"/>
              </a:rPr>
              <a:t>Ідея сертифікації і загальне її розуміння відоме давно. Віддавна таврування продукції виробником було підтвердженням її високої якості. Запевнення продавця покупцеві щодо якості продукції також було однієї з найстаріших і простих форм того, що ми зараз називаємо сертифікацією.</a:t>
            </a:r>
          </a:p>
          <a:p>
            <a:pPr marL="0" indent="0" algn="just">
              <a:buNone/>
            </a:pPr>
            <a:r>
              <a:rPr lang="uk-UA" i="1" dirty="0">
                <a:latin typeface="Times New Roman" panose="02020603050405020304" pitchFamily="18" charset="0"/>
                <a:cs typeface="Times New Roman" panose="02020603050405020304" pitchFamily="18" charset="0"/>
              </a:rPr>
              <a:t>Сертифікація безпосередньо зв'язана зі стандартизацією. Коли виробник продукції вперше став затверджувати, що вона відповідає вимогам загальноприйнятому стандарту, уже тоді зародилася найпростіша норма сертифікації.</a:t>
            </a:r>
          </a:p>
          <a:p>
            <a:pPr marL="0" indent="0" algn="just">
              <a:buNone/>
            </a:pPr>
            <a:endParaRPr lang="uk-UA" i="1" dirty="0">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068066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4405" y="623455"/>
            <a:ext cx="10515600" cy="1534679"/>
          </a:xfrm>
        </p:spPr>
        <p:txBody>
          <a:bodyPr>
            <a:normAutofit fontScale="90000"/>
          </a:bodyPr>
          <a:lstStyle/>
          <a:p>
            <a:pPr algn="ctr"/>
            <a:r>
              <a:rPr lang="uk-UA" sz="3200" b="1" i="1" dirty="0">
                <a:solidFill>
                  <a:prstClr val="black"/>
                </a:solidFill>
                <a:latin typeface="Times New Roman" panose="02020603050405020304" pitchFamily="18" charset="0"/>
                <a:cs typeface="Times New Roman" panose="02020603050405020304" pitchFamily="18" charset="0"/>
              </a:rPr>
              <a:t>1.</a:t>
            </a:r>
            <a:r>
              <a:rPr lang="ru-RU" sz="3200" b="1" i="1" dirty="0">
                <a:solidFill>
                  <a:prstClr val="black"/>
                </a:solidFill>
                <a:latin typeface="Times New Roman" panose="02020603050405020304" pitchFamily="18" charset="0"/>
                <a:cs typeface="Times New Roman" panose="02020603050405020304" pitchFamily="18" charset="0"/>
              </a:rPr>
              <a:t> </a:t>
            </a:r>
            <a:r>
              <a:rPr lang="ru-RU" sz="3200" b="1" i="1" dirty="0" err="1">
                <a:solidFill>
                  <a:prstClr val="black"/>
                </a:solidFill>
                <a:latin typeface="Times New Roman" panose="02020603050405020304" pitchFamily="18" charset="0"/>
                <a:cs typeface="Times New Roman" panose="02020603050405020304" pitchFamily="18" charset="0"/>
              </a:rPr>
              <a:t>Вимоги</a:t>
            </a:r>
            <a:r>
              <a:rPr lang="ru-RU" sz="3200" b="1" i="1" dirty="0">
                <a:solidFill>
                  <a:prstClr val="black"/>
                </a:solidFill>
                <a:latin typeface="Times New Roman" panose="02020603050405020304" pitchFamily="18" charset="0"/>
                <a:cs typeface="Times New Roman" panose="02020603050405020304" pitchFamily="18" charset="0"/>
              </a:rPr>
              <a:t> до </a:t>
            </a:r>
            <a:r>
              <a:rPr lang="ru-RU" sz="3200" b="1" i="1" dirty="0" err="1">
                <a:solidFill>
                  <a:prstClr val="black"/>
                </a:solidFill>
                <a:latin typeface="Times New Roman" panose="02020603050405020304" pitchFamily="18" charset="0"/>
                <a:cs typeface="Times New Roman" panose="02020603050405020304" pitchFamily="18" charset="0"/>
              </a:rPr>
              <a:t>нормативних</a:t>
            </a:r>
            <a:r>
              <a:rPr lang="ru-RU" sz="3200" b="1" i="1" dirty="0">
                <a:solidFill>
                  <a:prstClr val="black"/>
                </a:solidFill>
                <a:latin typeface="Times New Roman" panose="02020603050405020304" pitchFamily="18" charset="0"/>
                <a:cs typeface="Times New Roman" panose="02020603050405020304" pitchFamily="18" charset="0"/>
              </a:rPr>
              <a:t> </a:t>
            </a:r>
            <a:r>
              <a:rPr lang="ru-RU" sz="3200" b="1" i="1" dirty="0" err="1">
                <a:solidFill>
                  <a:prstClr val="black"/>
                </a:solidFill>
                <a:latin typeface="Times New Roman" panose="02020603050405020304" pitchFamily="18" charset="0"/>
                <a:cs typeface="Times New Roman" panose="02020603050405020304" pitchFamily="18" charset="0"/>
              </a:rPr>
              <a:t>документів</a:t>
            </a:r>
            <a:r>
              <a:rPr lang="ru-RU" sz="3200" b="1" i="1" dirty="0">
                <a:solidFill>
                  <a:prstClr val="black"/>
                </a:solidFill>
                <a:latin typeface="Times New Roman" panose="02020603050405020304" pitchFamily="18" charset="0"/>
                <a:cs typeface="Times New Roman" panose="02020603050405020304" pitchFamily="18" charset="0"/>
              </a:rPr>
              <a:t> на </a:t>
            </a:r>
            <a:r>
              <a:rPr lang="ru-RU" sz="3200" b="1" i="1" dirty="0" err="1">
                <a:solidFill>
                  <a:prstClr val="black"/>
                </a:solidFill>
                <a:latin typeface="Times New Roman" panose="02020603050405020304" pitchFamily="18" charset="0"/>
                <a:cs typeface="Times New Roman" panose="02020603050405020304" pitchFamily="18" charset="0"/>
              </a:rPr>
              <a:t>продукцію</a:t>
            </a:r>
            <a:r>
              <a:rPr lang="ru-RU" sz="3200" b="1" i="1" dirty="0">
                <a:solidFill>
                  <a:prstClr val="black"/>
                </a:solidFill>
                <a:latin typeface="Times New Roman" panose="02020603050405020304" pitchFamily="18" charset="0"/>
                <a:cs typeface="Times New Roman" panose="02020603050405020304" pitchFamily="18" charset="0"/>
              </a:rPr>
              <a:t>, </a:t>
            </a:r>
            <a:r>
              <a:rPr lang="ru-RU" sz="3200" b="1" i="1" dirty="0" err="1">
                <a:solidFill>
                  <a:prstClr val="black"/>
                </a:solidFill>
                <a:latin typeface="Times New Roman" panose="02020603050405020304" pitchFamily="18" charset="0"/>
                <a:cs typeface="Times New Roman" panose="02020603050405020304" pitchFamily="18" charset="0"/>
              </a:rPr>
              <a:t>що</a:t>
            </a:r>
            <a:r>
              <a:rPr lang="ru-RU" sz="3200" b="1" i="1" dirty="0">
                <a:solidFill>
                  <a:prstClr val="black"/>
                </a:solidFill>
                <a:latin typeface="Times New Roman" panose="02020603050405020304" pitchFamily="18" charset="0"/>
                <a:cs typeface="Times New Roman" panose="02020603050405020304" pitchFamily="18" charset="0"/>
              </a:rPr>
              <a:t> </a:t>
            </a:r>
            <a:r>
              <a:rPr lang="ru-RU" sz="3200" b="1" i="1" dirty="0" err="1">
                <a:solidFill>
                  <a:prstClr val="black"/>
                </a:solidFill>
                <a:latin typeface="Times New Roman" panose="02020603050405020304" pitchFamily="18" charset="0"/>
                <a:cs typeface="Times New Roman" panose="02020603050405020304" pitchFamily="18" charset="0"/>
              </a:rPr>
              <a:t>сертифікується</a:t>
            </a:r>
            <a:r>
              <a:rPr lang="ru-RU" sz="3200" b="1" i="1" dirty="0">
                <a:solidFill>
                  <a:prstClr val="black"/>
                </a:solidFill>
                <a:latin typeface="Times New Roman" panose="02020603050405020304" pitchFamily="18" charset="0"/>
                <a:cs typeface="Times New Roman" panose="02020603050405020304" pitchFamily="18" charset="0"/>
              </a:rPr>
              <a:t>.</a:t>
            </a:r>
            <a:br>
              <a:rPr lang="ru-RU" sz="3200" b="1" i="1" dirty="0">
                <a:solidFill>
                  <a:prstClr val="black"/>
                </a:solidFill>
                <a:latin typeface="Times New Roman" panose="02020603050405020304" pitchFamily="18" charset="0"/>
                <a:cs typeface="Times New Roman" panose="02020603050405020304" pitchFamily="18" charset="0"/>
              </a:rPr>
            </a:br>
            <a:endParaRPr lang="uk-UA" b="1" dirty="0"/>
          </a:p>
        </p:txBody>
      </p:sp>
      <p:sp>
        <p:nvSpPr>
          <p:cNvPr id="3" name="Объект 2"/>
          <p:cNvSpPr>
            <a:spLocks noGrp="1"/>
          </p:cNvSpPr>
          <p:nvPr>
            <p:ph idx="1"/>
          </p:nvPr>
        </p:nvSpPr>
        <p:spPr>
          <a:xfrm>
            <a:off x="1581292" y="1974271"/>
            <a:ext cx="10018713" cy="3124201"/>
          </a:xfrm>
        </p:spPr>
        <p:txBody>
          <a:bodyPr>
            <a:noAutofit/>
          </a:bodyPr>
          <a:lstStyle/>
          <a:p>
            <a:pPr marL="0" indent="0" algn="just">
              <a:buNone/>
            </a:pPr>
            <a:r>
              <a:rPr lang="uk-UA" sz="2400" i="1" dirty="0">
                <a:latin typeface="Times New Roman" panose="02020603050405020304" pitchFamily="18" charset="0"/>
                <a:cs typeface="Times New Roman" panose="02020603050405020304" pitchFamily="18" charset="0"/>
              </a:rPr>
              <a:t>Обов’язкова сертифікація продукції проводиться на відповідність до вимог чинних національних нормативних документів, а також вимог міжнародних стандартів та національних стандартів інших держав, що є чинними в Україні.</a:t>
            </a:r>
          </a:p>
          <a:p>
            <a:pPr marL="0" indent="0" algn="just">
              <a:buNone/>
            </a:pPr>
            <a:endParaRPr lang="uk-UA" sz="2400"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7075" y="4119344"/>
            <a:ext cx="2516984" cy="251698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8727" y="4506298"/>
            <a:ext cx="2619375" cy="1743075"/>
          </a:xfrm>
          <a:prstGeom prst="rect">
            <a:avLst/>
          </a:prstGeom>
        </p:spPr>
      </p:pic>
    </p:spTree>
    <p:extLst>
      <p:ext uri="{BB962C8B-B14F-4D97-AF65-F5344CB8AC3E}">
        <p14:creationId xmlns:p14="http://schemas.microsoft.com/office/powerpoint/2010/main" val="231880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12019" y="270162"/>
            <a:ext cx="10018713" cy="3124201"/>
          </a:xfrm>
        </p:spPr>
        <p:txBody>
          <a:bodyPr/>
          <a:lstStyle/>
          <a:p>
            <a:pPr marL="0" lvl="0" indent="0" algn="just">
              <a:buClr>
                <a:srgbClr val="30ACEC">
                  <a:lumMod val="75000"/>
                </a:srgbClr>
              </a:buClr>
              <a:buNone/>
            </a:pPr>
            <a:r>
              <a:rPr lang="uk-UA" i="1" dirty="0">
                <a:solidFill>
                  <a:prstClr val="black"/>
                </a:solidFill>
                <a:latin typeface="Times New Roman" panose="02020603050405020304" pitchFamily="18" charset="0"/>
                <a:cs typeface="Times New Roman" panose="02020603050405020304" pitchFamily="18" charset="0"/>
              </a:rPr>
              <a:t>Добровільна сертифікація проводиться на відповідність до вимог нормативних документів, які погоджені в результаті домовленості між постачальником і споживачем.</a:t>
            </a:r>
          </a:p>
          <a:p>
            <a:pPr marL="0" indent="0">
              <a:buNone/>
            </a:pP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402" y="2877417"/>
            <a:ext cx="4068907" cy="2441344"/>
          </a:xfrm>
          <a:prstGeom prst="rect">
            <a:avLst/>
          </a:prstGeom>
        </p:spPr>
      </p:pic>
    </p:spTree>
    <p:extLst>
      <p:ext uri="{BB962C8B-B14F-4D97-AF65-F5344CB8AC3E}">
        <p14:creationId xmlns:p14="http://schemas.microsoft.com/office/powerpoint/2010/main" val="476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7438" y="256309"/>
            <a:ext cx="10018713" cy="3124201"/>
          </a:xfrm>
        </p:spPr>
        <p:txBody>
          <a:bodyPr/>
          <a:lstStyle/>
          <a:p>
            <a:pPr marL="0" lvl="0" indent="0" algn="just">
              <a:buNone/>
            </a:pPr>
            <a:r>
              <a:rPr lang="uk-UA" sz="2400" i="1" dirty="0">
                <a:solidFill>
                  <a:prstClr val="black"/>
                </a:solidFill>
                <a:latin typeface="Times New Roman" panose="02020603050405020304" pitchFamily="18" charset="0"/>
                <a:cs typeface="Times New Roman" panose="02020603050405020304" pitchFamily="18" charset="0"/>
              </a:rPr>
              <a:t>У нормативних документах на продукцію, які застосовуються під час обов’язкової сертифікації, повинні бути ясно та однозначно викладені технічні вимоги, що перевіряються на основі випробувань і підтверджуються сертифікатом. Норми та дозволені відхилення слід задавати так, щоб забезпечувалась можливість їх вимірювання з заданою або відомою похибкою під час випробувань.</a:t>
            </a:r>
          </a:p>
          <a:p>
            <a:pPr marL="0" indent="0">
              <a:buNone/>
            </a:pP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2854" y="3380510"/>
            <a:ext cx="5638800" cy="2609850"/>
          </a:xfrm>
          <a:prstGeom prst="rect">
            <a:avLst/>
          </a:prstGeom>
        </p:spPr>
      </p:pic>
    </p:spTree>
    <p:extLst>
      <p:ext uri="{BB962C8B-B14F-4D97-AF65-F5344CB8AC3E}">
        <p14:creationId xmlns:p14="http://schemas.microsoft.com/office/powerpoint/2010/main" val="26804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6400" y="692726"/>
            <a:ext cx="10515600" cy="2560927"/>
          </a:xfrm>
        </p:spPr>
        <p:txBody>
          <a:bodyPr>
            <a:normAutofit/>
          </a:bodyPr>
          <a:lstStyle/>
          <a:p>
            <a:pPr marL="0" indent="0" algn="just">
              <a:buNone/>
            </a:pPr>
            <a:r>
              <a:rPr lang="ru-RU" sz="2400" i="1" dirty="0" err="1">
                <a:latin typeface="Times New Roman" panose="02020603050405020304" pitchFamily="18" charset="0"/>
                <a:cs typeface="Times New Roman" panose="02020603050405020304" pitchFamily="18" charset="0"/>
              </a:rPr>
              <a:t>Вступна</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частина</a:t>
            </a:r>
            <a:r>
              <a:rPr lang="ru-RU" sz="2400" i="1" dirty="0">
                <a:latin typeface="Times New Roman" panose="02020603050405020304" pitchFamily="18" charset="0"/>
                <a:cs typeface="Times New Roman" panose="02020603050405020304" pitchFamily="18" charset="0"/>
              </a:rPr>
              <a:t> нормативного документа </a:t>
            </a:r>
            <a:r>
              <a:rPr lang="ru-RU" sz="2400" i="1" dirty="0" err="1">
                <a:latin typeface="Times New Roman" panose="02020603050405020304" pitchFamily="18" charset="0"/>
                <a:cs typeface="Times New Roman" panose="02020603050405020304" pitchFamily="18" charset="0"/>
              </a:rPr>
              <a:t>або</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розділ</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Галузь</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використання</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мають</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містити</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вказівку</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щодо</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можливості</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використання</a:t>
            </a:r>
            <a:r>
              <a:rPr lang="ru-RU" sz="2400" i="1" dirty="0">
                <a:latin typeface="Times New Roman" panose="02020603050405020304" pitchFamily="18" charset="0"/>
                <a:cs typeface="Times New Roman" panose="02020603050405020304" pitchFamily="18" charset="0"/>
              </a:rPr>
              <a:t> документа для </a:t>
            </a:r>
            <a:r>
              <a:rPr lang="ru-RU" sz="2400" i="1" dirty="0" err="1">
                <a:latin typeface="Times New Roman" panose="02020603050405020304" pitchFamily="18" charset="0"/>
                <a:cs typeface="Times New Roman" panose="02020603050405020304" pitchFamily="18" charset="0"/>
              </a:rPr>
              <a:t>сертифікації</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наприклад</a:t>
            </a:r>
            <a:r>
              <a:rPr lang="ru-RU" sz="2400" i="1" dirty="0">
                <a:latin typeface="Times New Roman" panose="02020603050405020304" pitchFamily="18" charset="0"/>
                <a:cs typeface="Times New Roman" panose="02020603050405020304" pitchFamily="18" charset="0"/>
              </a:rPr>
              <a:t>, “стандарт </a:t>
            </a:r>
            <a:r>
              <a:rPr lang="ru-RU" sz="2400" i="1" dirty="0" err="1">
                <a:latin typeface="Times New Roman" panose="02020603050405020304" pitchFamily="18" charset="0"/>
                <a:cs typeface="Times New Roman" panose="02020603050405020304" pitchFamily="18" charset="0"/>
              </a:rPr>
              <a:t>придатний</a:t>
            </a:r>
            <a:r>
              <a:rPr lang="ru-RU" sz="2400" i="1" dirty="0">
                <a:latin typeface="Times New Roman" panose="02020603050405020304" pitchFamily="18" charset="0"/>
                <a:cs typeface="Times New Roman" panose="02020603050405020304" pitchFamily="18" charset="0"/>
              </a:rPr>
              <a:t> для </a:t>
            </a:r>
            <a:r>
              <a:rPr lang="ru-RU" sz="2400" i="1" dirty="0" err="1">
                <a:latin typeface="Times New Roman" panose="02020603050405020304" pitchFamily="18" charset="0"/>
                <a:cs typeface="Times New Roman" panose="02020603050405020304" pitchFamily="18" charset="0"/>
              </a:rPr>
              <a:t>обов’язкової</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сертифікації</a:t>
            </a:r>
            <a:r>
              <a:rPr lang="ru-RU" sz="2400" i="1" dirty="0">
                <a:latin typeface="Times New Roman" panose="02020603050405020304" pitchFamily="18" charset="0"/>
                <a:cs typeface="Times New Roman" panose="02020603050405020304" pitchFamily="18" charset="0"/>
              </a:rPr>
              <a:t>”.</a:t>
            </a:r>
            <a:endParaRPr lang="uk-UA" sz="2400"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1709" y="2837872"/>
            <a:ext cx="4368800" cy="3759200"/>
          </a:xfrm>
          <a:prstGeom prst="rect">
            <a:avLst/>
          </a:prstGeom>
        </p:spPr>
      </p:pic>
    </p:spTree>
    <p:extLst>
      <p:ext uri="{BB962C8B-B14F-4D97-AF65-F5344CB8AC3E}">
        <p14:creationId xmlns:p14="http://schemas.microsoft.com/office/powerpoint/2010/main" val="345681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8273" y="505690"/>
            <a:ext cx="10018713" cy="3124201"/>
          </a:xfrm>
        </p:spPr>
        <p:txBody>
          <a:bodyPr>
            <a:normAutofit lnSpcReduction="10000"/>
          </a:bodyPr>
          <a:lstStyle/>
          <a:p>
            <a:pPr marL="0" indent="0" algn="just">
              <a:buNone/>
            </a:pPr>
            <a:r>
              <a:rPr lang="uk-UA" sz="2400" i="1" dirty="0">
                <a:latin typeface="Times New Roman" panose="02020603050405020304" pitchFamily="18" charset="0"/>
                <a:cs typeface="Times New Roman" panose="02020603050405020304" pitchFamily="18" charset="0"/>
              </a:rPr>
              <a:t>У нормативних документах на продукцію, які застосовуються під час обов’язкової сертифікації, в спеціальному розділі або через посилання на інший нормативний документ повинні встановлюватись методи, умови, обсяг і порядок випробувань для підтвердження відповідності до технічних вимог. Слід встановлювати вимоги щодо показників точності вимірювань та випробувань, що забезпечують зіставлення результатів, які отримані різними випробувальними лабораторіями. Якщо послідовність виконання випробувань впливає на їх результати, то вона повинна бути описана в методиці.</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7055" y="3429000"/>
            <a:ext cx="3048000" cy="3048000"/>
          </a:xfrm>
          <a:prstGeom prst="rect">
            <a:avLst/>
          </a:prstGeom>
        </p:spPr>
      </p:pic>
    </p:spTree>
    <p:extLst>
      <p:ext uri="{BB962C8B-B14F-4D97-AF65-F5344CB8AC3E}">
        <p14:creationId xmlns:p14="http://schemas.microsoft.com/office/powerpoint/2010/main" val="26945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16727" y="1355148"/>
            <a:ext cx="5514109" cy="2588636"/>
          </a:xfrm>
        </p:spPr>
        <p:txBody>
          <a:bodyPr>
            <a:noAutofit/>
          </a:bodyPr>
          <a:lstStyle/>
          <a:p>
            <a:pPr marL="0" indent="0" algn="just">
              <a:buNone/>
            </a:pPr>
            <a:r>
              <a:rPr lang="uk-UA" sz="2400" i="1" dirty="0">
                <a:latin typeface="Times New Roman" panose="02020603050405020304" pitchFamily="18" charset="0"/>
                <a:cs typeface="Times New Roman" panose="02020603050405020304" pitchFamily="18" charset="0"/>
              </a:rPr>
              <a:t>Нормативні документи на методи випробувань є обов’язковими, якщо в нормативних документах на продукцію, наприклад в стандарті загальних технічних умов, є вказані посилання на ці нормативні документи.</a:t>
            </a:r>
          </a:p>
          <a:p>
            <a:pPr marL="0" indent="0" algn="just">
              <a:buNone/>
            </a:pPr>
            <a:endParaRPr lang="uk-UA" sz="2400"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6132" y="1355148"/>
            <a:ext cx="1609252" cy="1734416"/>
          </a:xfrm>
          <a:prstGeom prst="rect">
            <a:avLst/>
          </a:prstGeom>
        </p:spPr>
      </p:pic>
    </p:spTree>
    <p:extLst>
      <p:ext uri="{BB962C8B-B14F-4D97-AF65-F5344CB8AC3E}">
        <p14:creationId xmlns:p14="http://schemas.microsoft.com/office/powerpoint/2010/main" val="2469643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Параллакс</Template>
  <TotalTime>130</TotalTime>
  <Words>399</Words>
  <Application>Microsoft Office PowerPoint</Application>
  <PresentationFormat>Произвольный</PresentationFormat>
  <Paragraphs>18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Параллакс</vt:lpstr>
      <vt:lpstr>Сертифікація, вимоги до нормативних документів</vt:lpstr>
      <vt:lpstr>Зміст:  Вступ 1. Вимоги до нормативних документів на продукцію, що сертифікується. Висновок</vt:lpstr>
      <vt:lpstr>Вступ</vt:lpstr>
      <vt:lpstr>1. Вимоги до нормативних документів на продукцію, що сертифікується.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Висновок</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«Сертифікація, вимоги до нормативних документів та порядок проведення»</dc:title>
  <dc:creator>User</dc:creator>
  <cp:lastModifiedBy>user</cp:lastModifiedBy>
  <cp:revision>20</cp:revision>
  <dcterms:created xsi:type="dcterms:W3CDTF">2020-05-06T18:40:32Z</dcterms:created>
  <dcterms:modified xsi:type="dcterms:W3CDTF">2021-02-19T18:15:41Z</dcterms:modified>
</cp:coreProperties>
</file>