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234"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ru-RU"/>
              <a:t>Образец заголовка</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A029EFBB-746A-49C3-838E-977CA2BF1158}" type="datetimeFigureOut">
              <a:rPr lang="uk-UA" smtClean="0"/>
              <a:t>19.02.2021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EF2E9445-8C83-4447-A32F-BA5FB2B863F5}" type="slidenum">
              <a:rPr lang="uk-UA" smtClean="0"/>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A029EFBB-746A-49C3-838E-977CA2BF1158}" type="datetimeFigureOut">
              <a:rPr lang="uk-UA" smtClean="0"/>
              <a:t>19.02.2021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EF2E9445-8C83-4447-A32F-BA5FB2B863F5}"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ru-RU"/>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A029EFBB-746A-49C3-838E-977CA2BF1158}" type="datetimeFigureOut">
              <a:rPr lang="uk-UA" smtClean="0"/>
              <a:t>19.02.2021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EF2E9445-8C83-4447-A32F-BA5FB2B863F5}"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A029EFBB-746A-49C3-838E-977CA2BF1158}" type="datetimeFigureOut">
              <a:rPr lang="uk-UA" smtClean="0"/>
              <a:t>19.02.2021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EF2E9445-8C83-4447-A32F-BA5FB2B863F5}"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ru-RU"/>
              <a:t>Образец заголовка</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029EFBB-746A-49C3-838E-977CA2BF1158}" type="datetimeFigureOut">
              <a:rPr lang="uk-UA" smtClean="0"/>
              <a:t>19.02.2021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EF2E9445-8C83-4447-A32F-BA5FB2B863F5}" type="slidenum">
              <a:rPr lang="uk-UA" smtClean="0"/>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A029EFBB-746A-49C3-838E-977CA2BF1158}" type="datetimeFigureOut">
              <a:rPr lang="uk-UA" smtClean="0"/>
              <a:t>19.02.2021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EF2E9445-8C83-4447-A32F-BA5FB2B863F5}"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A029EFBB-746A-49C3-838E-977CA2BF1158}" type="datetimeFigureOut">
              <a:rPr lang="uk-UA" smtClean="0"/>
              <a:t>19.02.2021</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EF2E9445-8C83-4447-A32F-BA5FB2B863F5}"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A029EFBB-746A-49C3-838E-977CA2BF1158}" type="datetimeFigureOut">
              <a:rPr lang="uk-UA" smtClean="0"/>
              <a:t>19.02.2021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EF2E9445-8C83-4447-A32F-BA5FB2B863F5}"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29EFBB-746A-49C3-838E-977CA2BF1158}" type="datetimeFigureOut">
              <a:rPr lang="uk-UA" smtClean="0"/>
              <a:t>19.02.2021</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EF2E9445-8C83-4447-A32F-BA5FB2B863F5}"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ru-RU"/>
              <a:t>Образец заголовка</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029EFBB-746A-49C3-838E-977CA2BF1158}" type="datetimeFigureOut">
              <a:rPr lang="uk-UA" smtClean="0"/>
              <a:t>19.02.2021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EF2E9445-8C83-4447-A32F-BA5FB2B863F5}" type="slidenum">
              <a:rPr lang="uk-UA" smtClean="0"/>
              <a:t>‹#›</a:t>
            </a:fld>
            <a:endParaRPr lang="uk-UA"/>
          </a:p>
        </p:txBody>
      </p:sp>
      <p:sp>
        <p:nvSpPr>
          <p:cNvPr id="9" name="Content Placeholder 8"/>
          <p:cNvSpPr>
            <a:spLocks noGrp="1"/>
          </p:cNvSpPr>
          <p:nvPr>
            <p:ph sz="quarter" idx="13"/>
          </p:nvPr>
        </p:nvSpPr>
        <p:spPr>
          <a:xfrm>
            <a:off x="304800" y="381000"/>
            <a:ext cx="7772400" cy="494284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ru-RU"/>
              <a:t>Образец заголовка</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8" name="Date Placeholder 7"/>
          <p:cNvSpPr>
            <a:spLocks noGrp="1"/>
          </p:cNvSpPr>
          <p:nvPr>
            <p:ph type="dt" sz="half" idx="10"/>
          </p:nvPr>
        </p:nvSpPr>
        <p:spPr/>
        <p:txBody>
          <a:bodyPr/>
          <a:lstStyle/>
          <a:p>
            <a:fld id="{A029EFBB-746A-49C3-838E-977CA2BF1158}" type="datetimeFigureOut">
              <a:rPr lang="uk-UA" smtClean="0"/>
              <a:t>19.02.2021</a:t>
            </a:fld>
            <a:endParaRPr lang="uk-UA"/>
          </a:p>
        </p:txBody>
      </p:sp>
      <p:sp>
        <p:nvSpPr>
          <p:cNvPr id="9" name="Slide Number Placeholder 8"/>
          <p:cNvSpPr>
            <a:spLocks noGrp="1"/>
          </p:cNvSpPr>
          <p:nvPr>
            <p:ph type="sldNum" sz="quarter" idx="11"/>
          </p:nvPr>
        </p:nvSpPr>
        <p:spPr/>
        <p:txBody>
          <a:bodyPr/>
          <a:lstStyle/>
          <a:p>
            <a:fld id="{EF2E9445-8C83-4447-A32F-BA5FB2B863F5}" type="slidenum">
              <a:rPr lang="uk-UA" smtClean="0"/>
              <a:t>‹#›</a:t>
            </a:fld>
            <a:endParaRPr lang="uk-UA"/>
          </a:p>
        </p:txBody>
      </p:sp>
      <p:sp>
        <p:nvSpPr>
          <p:cNvPr id="10" name="Footer Placeholder 9"/>
          <p:cNvSpPr>
            <a:spLocks noGrp="1"/>
          </p:cNvSpPr>
          <p:nvPr>
            <p:ph type="ftr" sz="quarter" idx="12"/>
          </p:nvPr>
        </p:nvSpPr>
        <p:spPr/>
        <p:txBody>
          <a:bodyPr/>
          <a:lstStyle/>
          <a:p>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ru-RU"/>
              <a:t>Образец заголовка</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F2E9445-8C83-4447-A32F-BA5FB2B863F5}" type="slidenum">
              <a:rPr lang="uk-UA" smtClean="0"/>
              <a:t>‹#›</a:t>
            </a:fld>
            <a:endParaRPr lang="uk-U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uk-U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029EFBB-746A-49C3-838E-977CA2BF1158}" type="datetimeFigureOut">
              <a:rPr lang="uk-UA" smtClean="0"/>
              <a:t>19.02.2021</a:t>
            </a:fld>
            <a:endParaRPr lang="uk-U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dirty="0"/>
              <a:t>Сертифікація підприємства</a:t>
            </a:r>
          </a:p>
        </p:txBody>
      </p:sp>
      <p:sp>
        <p:nvSpPr>
          <p:cNvPr id="3" name="Подзаголовок 2"/>
          <p:cNvSpPr>
            <a:spLocks noGrp="1"/>
          </p:cNvSpPr>
          <p:nvPr>
            <p:ph type="subTitle" idx="1"/>
          </p:nvPr>
        </p:nvSpPr>
        <p:spPr/>
        <p:txBody>
          <a:bodyPr/>
          <a:lstStyle/>
          <a:p>
            <a:r>
              <a:rPr lang="uk-UA" dirty="0"/>
              <a:t>Атестація виробництва, вимоги до атестації, </a:t>
            </a:r>
            <a:r>
              <a:rPr lang="ru-RU" dirty="0" err="1"/>
              <a:t>загальні</a:t>
            </a:r>
            <a:r>
              <a:rPr lang="ru-RU" dirty="0"/>
              <a:t> </a:t>
            </a:r>
            <a:r>
              <a:rPr lang="ru-RU" dirty="0" err="1"/>
              <a:t>вимоги</a:t>
            </a:r>
            <a:r>
              <a:rPr lang="ru-RU" dirty="0"/>
              <a:t> до </a:t>
            </a:r>
            <a:r>
              <a:rPr lang="ru-RU" dirty="0" err="1"/>
              <a:t>документації</a:t>
            </a:r>
            <a:r>
              <a:rPr lang="ru-RU" dirty="0"/>
              <a:t> </a:t>
            </a:r>
            <a:r>
              <a:rPr lang="ru-RU" dirty="0" err="1"/>
              <a:t>виробництва</a:t>
            </a:r>
            <a:r>
              <a:rPr lang="ru-RU" dirty="0"/>
              <a:t>, </a:t>
            </a:r>
            <a:r>
              <a:rPr lang="ru-RU" dirty="0" err="1"/>
              <a:t>що</a:t>
            </a:r>
            <a:r>
              <a:rPr lang="ru-RU" dirty="0"/>
              <a:t> </a:t>
            </a:r>
            <a:r>
              <a:rPr lang="ru-RU" dirty="0" err="1" smtClean="0"/>
              <a:t>атестується</a:t>
            </a:r>
            <a:endParaRPr lang="ru-RU" dirty="0" smtClean="0"/>
          </a:p>
          <a:p>
            <a:r>
              <a:rPr lang="ru-RU" dirty="0" smtClean="0">
                <a:solidFill>
                  <a:srgbClr val="00B050"/>
                </a:solidFill>
              </a:rPr>
              <a:t>Тема 19</a:t>
            </a:r>
            <a:endParaRPr lang="uk-UA" dirty="0">
              <a:solidFill>
                <a:srgbClr val="00B050"/>
              </a:solidFill>
            </a:endParaRPr>
          </a:p>
          <a:p>
            <a:endParaRPr lang="uk-UA" dirty="0"/>
          </a:p>
        </p:txBody>
      </p:sp>
    </p:spTree>
    <p:extLst>
      <p:ext uri="{BB962C8B-B14F-4D97-AF65-F5344CB8AC3E}">
        <p14:creationId xmlns:p14="http://schemas.microsoft.com/office/powerpoint/2010/main" val="1227307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1052736"/>
            <a:ext cx="6840760" cy="2585323"/>
          </a:xfrm>
          <a:prstGeom prst="rect">
            <a:avLst/>
          </a:prstGeom>
          <a:noFill/>
        </p:spPr>
        <p:txBody>
          <a:bodyPr wrap="square" rtlCol="0">
            <a:spAutoFit/>
          </a:bodyPr>
          <a:lstStyle/>
          <a:p>
            <a:pPr algn="just"/>
            <a:r>
              <a:rPr lang="uk-UA" dirty="0">
                <a:latin typeface="Times New Roman" pitchFamily="18" charset="0"/>
                <a:cs typeface="Times New Roman" pitchFamily="18" charset="0"/>
              </a:rPr>
              <a:t>	Атестація виробництва в Системі проводиться органом з сертифікації продукції, а при його відсутності — організацією, що виконує його функції за дорученням Держспоживстандарту України. Допускається здійснення атестації виробництва продукції органом з сертифікації систем якості, при цьому вся відповідальність за обґрунтованість видачі сертифікату відповідності на продукцію, що випускається атестованим виробництвом, залишається за органом з сертифікації продукції або за організацією, що виконує його функції.</a:t>
            </a:r>
          </a:p>
        </p:txBody>
      </p:sp>
      <p:pic>
        <p:nvPicPr>
          <p:cNvPr id="9218" name="Picture 2" descr="Перевірка НСЗУ та результати позапланової перевірки ДП «Електронне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3789040"/>
            <a:ext cx="3429000" cy="2743201"/>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Сертифікація продукції"/>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12632" y="3827492"/>
            <a:ext cx="2232248" cy="266629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31222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787208" cy="1426170"/>
          </a:xfrm>
        </p:spPr>
        <p:txBody>
          <a:bodyPr/>
          <a:lstStyle/>
          <a:p>
            <a:pPr marL="571500" indent="-571500" algn="ctr">
              <a:buFont typeface="Wingdings" pitchFamily="2" charset="2"/>
              <a:buChar char="§"/>
            </a:pPr>
            <a:r>
              <a:rPr lang="ru-RU" sz="3600" dirty="0" err="1"/>
              <a:t>Загальні</a:t>
            </a:r>
            <a:r>
              <a:rPr lang="ru-RU" sz="3600" dirty="0"/>
              <a:t> </a:t>
            </a:r>
            <a:r>
              <a:rPr lang="ru-RU" sz="3600" dirty="0" err="1"/>
              <a:t>вимоги</a:t>
            </a:r>
            <a:r>
              <a:rPr lang="ru-RU" sz="3600" dirty="0"/>
              <a:t> до </a:t>
            </a:r>
            <a:r>
              <a:rPr lang="ru-RU" sz="3600" dirty="0" err="1"/>
              <a:t>документації</a:t>
            </a:r>
            <a:r>
              <a:rPr lang="ru-RU" sz="3600" dirty="0"/>
              <a:t> </a:t>
            </a:r>
            <a:r>
              <a:rPr lang="ru-RU" sz="3600" dirty="0" err="1"/>
              <a:t>виробництва</a:t>
            </a:r>
            <a:r>
              <a:rPr lang="ru-RU" sz="3600" dirty="0"/>
              <a:t>, </a:t>
            </a:r>
            <a:r>
              <a:rPr lang="ru-RU" sz="3600" dirty="0" err="1"/>
              <a:t>що</a:t>
            </a:r>
            <a:r>
              <a:rPr lang="ru-RU" sz="3600" dirty="0"/>
              <a:t> </a:t>
            </a:r>
            <a:r>
              <a:rPr lang="ru-RU" sz="3600" dirty="0" err="1"/>
              <a:t>атестується</a:t>
            </a:r>
            <a:r>
              <a:rPr lang="ru-RU" sz="3600" dirty="0"/>
              <a:t>.</a:t>
            </a:r>
            <a:endParaRPr lang="uk-UA" sz="3600" dirty="0"/>
          </a:p>
        </p:txBody>
      </p:sp>
      <p:sp>
        <p:nvSpPr>
          <p:cNvPr id="3" name="TextBox 2"/>
          <p:cNvSpPr txBox="1"/>
          <p:nvPr/>
        </p:nvSpPr>
        <p:spPr>
          <a:xfrm>
            <a:off x="827584" y="2132856"/>
            <a:ext cx="6768752" cy="2016224"/>
          </a:xfrm>
          <a:prstGeom prst="rect">
            <a:avLst/>
          </a:prstGeom>
          <a:noFill/>
        </p:spPr>
        <p:txBody>
          <a:bodyPr wrap="square" rtlCol="0">
            <a:spAutoFit/>
          </a:bodyPr>
          <a:lstStyle/>
          <a:p>
            <a:pPr algn="just"/>
            <a:r>
              <a:rPr lang="uk-UA" dirty="0">
                <a:latin typeface="Times New Roman" pitchFamily="18" charset="0"/>
                <a:cs typeface="Times New Roman" pitchFamily="18" charset="0"/>
              </a:rPr>
              <a:t>	Підприємство, що має намір атестувати виробництво продукції в системі, повинно мати повний комплект технічної документації на продукцію та її виробництво (включаючи нормативну, конструкторську, технологічну документацію, або документацію, яка визначає склад продукції). Склад технічної документації визначається особливостями продукції та технологією, виробництва.</a:t>
            </a:r>
          </a:p>
        </p:txBody>
      </p:sp>
      <p:pic>
        <p:nvPicPr>
          <p:cNvPr id="4" name="Picture 10" descr="Довідку про результати спецперевірки складає роботодавець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4365104"/>
            <a:ext cx="1676400" cy="2105026"/>
          </a:xfrm>
          <a:prstGeom prst="rect">
            <a:avLst/>
          </a:prstGeom>
          <a:noFill/>
          <a:extLst>
            <a:ext uri="{909E8E84-426E-40DD-AFC4-6F175D3DCCD1}">
              <a14:hiddenFill xmlns:a14="http://schemas.microsoft.com/office/drawing/2010/main">
                <a:solidFill>
                  <a:srgbClr val="FFFFFF"/>
                </a:solidFill>
              </a14:hiddenFill>
            </a:ext>
          </a:extLst>
        </p:spPr>
      </p:pic>
      <p:pic>
        <p:nvPicPr>
          <p:cNvPr id="11266" name="Picture 2" descr="Вимоги стандарту ISO 45001:2018 і рекомендації щодо їх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5856" y="4797152"/>
            <a:ext cx="3731707" cy="15379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6595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908720"/>
            <a:ext cx="6840760" cy="4939814"/>
          </a:xfrm>
          <a:prstGeom prst="rect">
            <a:avLst/>
          </a:prstGeom>
          <a:noFill/>
        </p:spPr>
        <p:txBody>
          <a:bodyPr wrap="square" rtlCol="0">
            <a:spAutoFit/>
          </a:bodyPr>
          <a:lstStyle/>
          <a:p>
            <a:pPr>
              <a:lnSpc>
                <a:spcPct val="150000"/>
              </a:lnSpc>
            </a:pPr>
            <a:r>
              <a:rPr lang="uk-UA" b="1" dirty="0">
                <a:latin typeface="Times New Roman" pitchFamily="18" charset="0"/>
                <a:cs typeface="Times New Roman" pitchFamily="18" charset="0"/>
              </a:rPr>
              <a:t>Підприємство до початку атестації повинно мати документи, в яких наводяться відомості щодо:</a:t>
            </a:r>
          </a:p>
          <a:p>
            <a:pPr>
              <a:lnSpc>
                <a:spcPct val="150000"/>
              </a:lnSpc>
            </a:pPr>
            <a:r>
              <a:rPr lang="uk-UA" dirty="0">
                <a:latin typeface="Times New Roman" pitchFamily="18" charset="0"/>
                <a:cs typeface="Times New Roman" pitchFamily="18" charset="0"/>
              </a:rPr>
              <a:t>- організації контролю якості;</a:t>
            </a:r>
          </a:p>
          <a:p>
            <a:pPr>
              <a:lnSpc>
                <a:spcPct val="150000"/>
              </a:lnSpc>
            </a:pPr>
            <a:r>
              <a:rPr lang="uk-UA" dirty="0">
                <a:latin typeface="Times New Roman" pitchFamily="18" charset="0"/>
                <a:cs typeface="Times New Roman" pitchFamily="18" charset="0"/>
              </a:rPr>
              <a:t>- організації контролю за випуском продукції;</a:t>
            </a:r>
          </a:p>
          <a:p>
            <a:pPr>
              <a:lnSpc>
                <a:spcPct val="150000"/>
              </a:lnSpc>
            </a:pPr>
            <a:r>
              <a:rPr lang="uk-UA" dirty="0">
                <a:latin typeface="Times New Roman" pitchFamily="18" charset="0"/>
                <a:cs typeface="Times New Roman" pitchFamily="18" charset="0"/>
              </a:rPr>
              <a:t>- структури відповідальності виробничого персоналу перед вищим рівнем керівництва за якість виготовлення продукції та виконання робіт;</a:t>
            </a:r>
          </a:p>
          <a:p>
            <a:pPr>
              <a:lnSpc>
                <a:spcPct val="150000"/>
              </a:lnSpc>
            </a:pPr>
            <a:r>
              <a:rPr lang="uk-UA" dirty="0">
                <a:latin typeface="Times New Roman" pitchFamily="18" charset="0"/>
                <a:cs typeface="Times New Roman" pitchFamily="18" charset="0"/>
              </a:rPr>
              <a:t>- системи контролю якості в ході технологічного процесу, включаючи контроль матеріалів та комплектуючих виробів;</a:t>
            </a:r>
          </a:p>
          <a:p>
            <a:pPr>
              <a:lnSpc>
                <a:spcPct val="150000"/>
              </a:lnSpc>
            </a:pPr>
            <a:r>
              <a:rPr lang="uk-UA" dirty="0">
                <a:latin typeface="Times New Roman" pitchFamily="18" charset="0"/>
                <a:cs typeface="Times New Roman" pitchFamily="18" charset="0"/>
              </a:rPr>
              <a:t>- системи контролю за внесенням змін до технічної документації на продукцію;</a:t>
            </a:r>
          </a:p>
          <a:p>
            <a:endParaRPr lang="uk-UA" dirty="0"/>
          </a:p>
        </p:txBody>
      </p:sp>
    </p:spTree>
    <p:extLst>
      <p:ext uri="{BB962C8B-B14F-4D97-AF65-F5344CB8AC3E}">
        <p14:creationId xmlns:p14="http://schemas.microsoft.com/office/powerpoint/2010/main" val="339769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620688"/>
            <a:ext cx="6840760" cy="4939814"/>
          </a:xfrm>
          <a:prstGeom prst="rect">
            <a:avLst/>
          </a:prstGeom>
          <a:noFill/>
        </p:spPr>
        <p:txBody>
          <a:bodyPr wrap="square" rtlCol="0">
            <a:spAutoFit/>
          </a:bodyPr>
          <a:lstStyle/>
          <a:p>
            <a:pPr>
              <a:lnSpc>
                <a:spcPct val="150000"/>
              </a:lnSpc>
            </a:pPr>
            <a:r>
              <a:rPr lang="uk-UA" dirty="0">
                <a:latin typeface="Times New Roman" pitchFamily="18" charset="0"/>
                <a:cs typeface="Times New Roman" pitchFamily="18" charset="0"/>
              </a:rPr>
              <a:t>- засобів вимірювань, контролю за випробувальним обладнанням, що використовується під час виробництва продукції;</a:t>
            </a:r>
          </a:p>
          <a:p>
            <a:pPr>
              <a:lnSpc>
                <a:spcPct val="150000"/>
              </a:lnSpc>
            </a:pPr>
            <a:r>
              <a:rPr lang="uk-UA" dirty="0">
                <a:latin typeface="Times New Roman" pitchFamily="18" charset="0"/>
                <a:cs typeface="Times New Roman" pitchFamily="18" charset="0"/>
              </a:rPr>
              <a:t>- системи повірки засобів вимірювання та контролю випробувального обладнання;</a:t>
            </a:r>
          </a:p>
          <a:p>
            <a:pPr>
              <a:lnSpc>
                <a:spcPct val="150000"/>
              </a:lnSpc>
            </a:pPr>
            <a:r>
              <a:rPr lang="uk-UA" dirty="0">
                <a:latin typeface="Times New Roman" pitchFamily="18" charset="0"/>
                <a:cs typeface="Times New Roman" pitchFamily="18" charset="0"/>
              </a:rPr>
              <a:t>- порядку формування та позначення партії продукції, що випускається, порядку формування та позначення вибірок з них для випробувань або контролю;</a:t>
            </a:r>
          </a:p>
          <a:p>
            <a:pPr>
              <a:lnSpc>
                <a:spcPct val="150000"/>
              </a:lnSpc>
            </a:pPr>
            <a:r>
              <a:rPr lang="uk-UA" dirty="0">
                <a:latin typeface="Times New Roman" pitchFamily="18" charset="0"/>
                <a:cs typeface="Times New Roman" pitchFamily="18" charset="0"/>
              </a:rPr>
              <a:t>- порядку реєстрації результатів контролю та випробувань, складання, затвердження та зберігання протоколів випробувань;</a:t>
            </a:r>
          </a:p>
          <a:p>
            <a:pPr>
              <a:lnSpc>
                <a:spcPct val="150000"/>
              </a:lnSpc>
            </a:pPr>
            <a:r>
              <a:rPr lang="uk-UA" dirty="0">
                <a:latin typeface="Times New Roman" pitchFamily="18" charset="0"/>
                <a:cs typeface="Times New Roman" pitchFamily="18" charset="0"/>
              </a:rPr>
              <a:t>- порядку, що забезпечує випуск тільки тих партій продукції, які відповідають вимогам нормативно-технічної документації.</a:t>
            </a:r>
          </a:p>
          <a:p>
            <a:endParaRPr lang="uk-UA" dirty="0"/>
          </a:p>
        </p:txBody>
      </p:sp>
    </p:spTree>
    <p:extLst>
      <p:ext uri="{BB962C8B-B14F-4D97-AF65-F5344CB8AC3E}">
        <p14:creationId xmlns:p14="http://schemas.microsoft.com/office/powerpoint/2010/main" val="2885493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marL="685800" indent="-685800" algn="ctr">
              <a:buFont typeface="Wingdings" pitchFamily="2" charset="2"/>
              <a:buChar char="q"/>
            </a:pPr>
            <a:r>
              <a:rPr lang="uk-UA" dirty="0"/>
              <a:t>Висновок</a:t>
            </a:r>
          </a:p>
        </p:txBody>
      </p:sp>
      <p:sp>
        <p:nvSpPr>
          <p:cNvPr id="3" name="TextBox 2"/>
          <p:cNvSpPr txBox="1"/>
          <p:nvPr/>
        </p:nvSpPr>
        <p:spPr>
          <a:xfrm>
            <a:off x="755576" y="1484784"/>
            <a:ext cx="6912768" cy="3139321"/>
          </a:xfrm>
          <a:prstGeom prst="rect">
            <a:avLst/>
          </a:prstGeom>
          <a:noFill/>
        </p:spPr>
        <p:txBody>
          <a:bodyPr wrap="square" rtlCol="0">
            <a:spAutoFit/>
          </a:bodyPr>
          <a:lstStyle/>
          <a:p>
            <a:pPr algn="just"/>
            <a:r>
              <a:rPr lang="uk-UA" dirty="0">
                <a:latin typeface="Times New Roman" pitchFamily="18" charset="0"/>
                <a:cs typeface="Times New Roman" pitchFamily="18" charset="0"/>
              </a:rPr>
              <a:t>	Отже, сертифікація продукції - це процедура підтвердження відповідності якісних характеристик, завдяки якій незалежна від виробника і споживача організація засвідчує документально, що продукція відповідає встановленим вимогам. </a:t>
            </a:r>
          </a:p>
          <a:p>
            <a:pPr algn="just"/>
            <a:r>
              <a:rPr lang="uk-UA" dirty="0">
                <a:latin typeface="Times New Roman" pitchFamily="18" charset="0"/>
                <a:cs typeface="Times New Roman" pitchFamily="18" charset="0"/>
              </a:rPr>
              <a:t>	Сертифікація виробництва здійснює контроль виконання  стандартів ( міжнародних, державних). Є важливим механізмом забезпечення права громадян України на отримання якісної продукції та послуг є підтвердження їх відповідності вимогам національних стандартів, зокрема - процедура сертифікації і оцінки відповідності технічним регламентам. Забезпечує підвищення якості експортної продукції.</a:t>
            </a:r>
          </a:p>
        </p:txBody>
      </p:sp>
      <p:pic>
        <p:nvPicPr>
          <p:cNvPr id="10242" name="Picture 2" descr="РЕКОМЕНДАЦІЇ щодо дій населення за сигналом оповіщення “увага всім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7624" y="283468"/>
            <a:ext cx="1165277" cy="1201316"/>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6" descr="ᐈ Финиш старт картинки фотографии, картинки старт и финиш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5" name="AutoShape 8" descr="ᐈ Финиш старт картинки фотографии, картинки старт и финиш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6" name="AutoShape 10" descr="ᐈ Финиш старт картинки фотографии, картинки старт и финиш ..."/>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7" name="AutoShape 12" descr="ᐈ Финиш старт картинки фотографии, картинки старт и финиш ..."/>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pic>
        <p:nvPicPr>
          <p:cNvPr id="10" name="Picture 2" descr="Finish Line | GTD for CIO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21632" y="4509120"/>
            <a:ext cx="4320480" cy="221733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3121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marL="685800" indent="-685800" algn="ctr">
              <a:buFont typeface="Wingdings" pitchFamily="2" charset="2"/>
              <a:buChar char="q"/>
            </a:pPr>
            <a:r>
              <a:rPr lang="uk-UA" dirty="0"/>
              <a:t>Зміст</a:t>
            </a:r>
          </a:p>
        </p:txBody>
      </p:sp>
      <p:sp>
        <p:nvSpPr>
          <p:cNvPr id="3" name="TextBox 2"/>
          <p:cNvSpPr txBox="1"/>
          <p:nvPr/>
        </p:nvSpPr>
        <p:spPr>
          <a:xfrm>
            <a:off x="827584" y="1484784"/>
            <a:ext cx="6840760" cy="5909310"/>
          </a:xfrm>
          <a:prstGeom prst="rect">
            <a:avLst/>
          </a:prstGeom>
          <a:noFill/>
        </p:spPr>
        <p:txBody>
          <a:bodyPr wrap="square" rtlCol="0">
            <a:spAutoFit/>
          </a:bodyPr>
          <a:lstStyle/>
          <a:p>
            <a:pPr marL="400050" indent="-400050" algn="just">
              <a:lnSpc>
                <a:spcPct val="150000"/>
              </a:lnSpc>
              <a:buFont typeface="+mj-lt"/>
              <a:buAutoNum type="romanUcPeriod"/>
            </a:pPr>
            <a:r>
              <a:rPr lang="uk-UA" b="1" dirty="0">
                <a:latin typeface="Times New Roman" pitchFamily="18" charset="0"/>
                <a:cs typeface="Times New Roman" pitchFamily="18" charset="0"/>
              </a:rPr>
              <a:t>Сертифікація</a:t>
            </a:r>
          </a:p>
          <a:p>
            <a:pPr marL="800100" lvl="1" indent="-342900" algn="just">
              <a:lnSpc>
                <a:spcPct val="150000"/>
              </a:lnSpc>
              <a:buFont typeface="+mj-lt"/>
              <a:buAutoNum type="arabicPeriod"/>
            </a:pPr>
            <a:r>
              <a:rPr lang="uk-UA" b="1" dirty="0">
                <a:latin typeface="Times New Roman" pitchFamily="18" charset="0"/>
                <a:cs typeface="Times New Roman" pitchFamily="18" charset="0"/>
              </a:rPr>
              <a:t>Сертифікація в Україні</a:t>
            </a:r>
          </a:p>
          <a:p>
            <a:pPr marL="400050" indent="-400050" algn="just">
              <a:lnSpc>
                <a:spcPct val="150000"/>
              </a:lnSpc>
              <a:buFont typeface="+mj-lt"/>
              <a:buAutoNum type="romanUcPeriod"/>
            </a:pPr>
            <a:r>
              <a:rPr lang="uk-UA" b="1" dirty="0">
                <a:latin typeface="Times New Roman" pitchFamily="18" charset="0"/>
                <a:cs typeface="Times New Roman" pitchFamily="18" charset="0"/>
              </a:rPr>
              <a:t>Поняття «Держстандарт»</a:t>
            </a:r>
          </a:p>
          <a:p>
            <a:pPr marL="800100" lvl="1" indent="-342900" algn="just">
              <a:lnSpc>
                <a:spcPct val="150000"/>
              </a:lnSpc>
              <a:buFont typeface="+mj-lt"/>
              <a:buAutoNum type="arabicPeriod"/>
            </a:pPr>
            <a:r>
              <a:rPr lang="uk-UA" b="1" dirty="0">
                <a:latin typeface="Times New Roman" pitchFamily="18" charset="0"/>
                <a:cs typeface="Times New Roman" pitchFamily="18" charset="0"/>
              </a:rPr>
              <a:t>Держстандарт в Україні</a:t>
            </a:r>
          </a:p>
          <a:p>
            <a:pPr marL="800100" lvl="1" indent="-342900" algn="just">
              <a:lnSpc>
                <a:spcPct val="150000"/>
              </a:lnSpc>
              <a:buFont typeface="+mj-lt"/>
              <a:buAutoNum type="arabicPeriod"/>
            </a:pPr>
            <a:r>
              <a:rPr lang="uk-UA" b="1" dirty="0">
                <a:latin typeface="Times New Roman" pitchFamily="18" charset="0"/>
                <a:cs typeface="Times New Roman" pitchFamily="18" charset="0"/>
              </a:rPr>
              <a:t>Україна в міжнародній сертифікації</a:t>
            </a:r>
          </a:p>
          <a:p>
            <a:pPr marL="400050" indent="-400050" algn="just">
              <a:lnSpc>
                <a:spcPct val="150000"/>
              </a:lnSpc>
              <a:buFont typeface="+mj-lt"/>
              <a:buAutoNum type="romanUcPeriod"/>
            </a:pPr>
            <a:r>
              <a:rPr lang="uk-UA" b="1" dirty="0">
                <a:latin typeface="Times New Roman" pitchFamily="18" charset="0"/>
                <a:cs typeface="Times New Roman" pitchFamily="18" charset="0"/>
              </a:rPr>
              <a:t>Атестація виробництва</a:t>
            </a:r>
          </a:p>
          <a:p>
            <a:pPr marL="800100" lvl="1" indent="-342900" algn="just">
              <a:lnSpc>
                <a:spcPct val="150000"/>
              </a:lnSpc>
              <a:buFont typeface="+mj-lt"/>
              <a:buAutoNum type="arabicPeriod"/>
            </a:pPr>
            <a:r>
              <a:rPr lang="uk-UA" b="1" dirty="0">
                <a:latin typeface="Times New Roman" pitchFamily="18" charset="0"/>
                <a:cs typeface="Times New Roman" pitchFamily="18" charset="0"/>
              </a:rPr>
              <a:t>Вимоги до документації підприємства</a:t>
            </a:r>
          </a:p>
          <a:p>
            <a:pPr lvl="1" algn="just">
              <a:lnSpc>
                <a:spcPct val="150000"/>
              </a:lnSpc>
            </a:pPr>
            <a:endParaRPr lang="uk-UA" b="1" dirty="0">
              <a:latin typeface="Times New Roman" pitchFamily="18" charset="0"/>
              <a:cs typeface="Times New Roman" pitchFamily="18" charset="0"/>
            </a:endParaRPr>
          </a:p>
          <a:p>
            <a:pPr lvl="1" algn="just">
              <a:lnSpc>
                <a:spcPct val="150000"/>
              </a:lnSpc>
            </a:pPr>
            <a:endParaRPr lang="uk-UA" b="1" dirty="0">
              <a:latin typeface="Times New Roman" pitchFamily="18" charset="0"/>
              <a:cs typeface="Times New Roman" pitchFamily="18" charset="0"/>
            </a:endParaRPr>
          </a:p>
          <a:p>
            <a:pPr lvl="1" algn="just">
              <a:lnSpc>
                <a:spcPct val="150000"/>
              </a:lnSpc>
            </a:pPr>
            <a:r>
              <a:rPr lang="uk-UA" b="1" dirty="0">
                <a:latin typeface="Times New Roman" pitchFamily="18" charset="0"/>
                <a:cs typeface="Times New Roman" pitchFamily="18" charset="0"/>
              </a:rPr>
              <a:t>Висновок</a:t>
            </a:r>
          </a:p>
          <a:p>
            <a:pPr marL="342900" indent="-342900">
              <a:buFont typeface="+mj-lt"/>
              <a:buAutoNum type="romanUcPeriod"/>
            </a:pPr>
            <a:endParaRPr lang="uk-UA" b="1" dirty="0">
              <a:latin typeface="Times New Roman" pitchFamily="18" charset="0"/>
              <a:cs typeface="Times New Roman" pitchFamily="18" charset="0"/>
            </a:endParaRPr>
          </a:p>
          <a:p>
            <a:pPr marL="342900" indent="-342900">
              <a:buFont typeface="+mj-lt"/>
              <a:buAutoNum type="romanUcPeriod"/>
            </a:pPr>
            <a:endParaRPr lang="uk-UA" b="1" dirty="0">
              <a:latin typeface="Times New Roman" pitchFamily="18" charset="0"/>
              <a:cs typeface="Times New Roman" pitchFamily="18" charset="0"/>
            </a:endParaRPr>
          </a:p>
          <a:p>
            <a:pPr marL="342900" indent="-342900">
              <a:buFont typeface="+mj-lt"/>
              <a:buAutoNum type="romanUcPeriod"/>
            </a:pPr>
            <a:endParaRPr lang="uk-UA" b="1" dirty="0">
              <a:latin typeface="Times New Roman" pitchFamily="18" charset="0"/>
              <a:cs typeface="Times New Roman" pitchFamily="18" charset="0"/>
            </a:endParaRPr>
          </a:p>
          <a:p>
            <a:pPr marL="342900" indent="-342900">
              <a:buFont typeface="+mj-lt"/>
              <a:buAutoNum type="romanUcPeriod"/>
            </a:pPr>
            <a:endParaRPr lang="uk-UA" b="1" dirty="0">
              <a:latin typeface="Times New Roman" pitchFamily="18" charset="0"/>
              <a:cs typeface="Times New Roman" pitchFamily="18" charset="0"/>
            </a:endParaRPr>
          </a:p>
          <a:p>
            <a:pPr marL="800100" lvl="1" indent="-342900">
              <a:buFont typeface="+mj-lt"/>
              <a:buAutoNum type="arabicPeriod"/>
            </a:pPr>
            <a:endParaRPr lang="uk-UA" b="1" dirty="0">
              <a:latin typeface="Times New Roman" pitchFamily="18" charset="0"/>
              <a:cs typeface="Times New Roman" pitchFamily="18" charset="0"/>
            </a:endParaRPr>
          </a:p>
          <a:p>
            <a:pPr lvl="1"/>
            <a:endParaRPr lang="uk-UA" b="1" dirty="0">
              <a:latin typeface="Times New Roman" pitchFamily="18" charset="0"/>
              <a:cs typeface="Times New Roman" pitchFamily="18" charset="0"/>
            </a:endParaRPr>
          </a:p>
        </p:txBody>
      </p:sp>
      <p:pic>
        <p:nvPicPr>
          <p:cNvPr id="5122" name="Picture 2" descr="Обов'язкова сертифікація - ТОВ &quot;ТЕСТМЕТРСТАНДАРТ&quo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4987" y="4964385"/>
            <a:ext cx="2866772" cy="18936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15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marL="685800" indent="-685800" algn="ctr">
              <a:buFont typeface="Wingdings" pitchFamily="2" charset="2"/>
              <a:buChar char="q"/>
            </a:pPr>
            <a:r>
              <a:rPr lang="uk-UA" dirty="0"/>
              <a:t>Сертифікація</a:t>
            </a:r>
          </a:p>
        </p:txBody>
      </p:sp>
      <p:sp>
        <p:nvSpPr>
          <p:cNvPr id="3" name="TextBox 2"/>
          <p:cNvSpPr txBox="1"/>
          <p:nvPr/>
        </p:nvSpPr>
        <p:spPr>
          <a:xfrm>
            <a:off x="746031" y="1772816"/>
            <a:ext cx="7056784" cy="2308324"/>
          </a:xfrm>
          <a:prstGeom prst="rect">
            <a:avLst/>
          </a:prstGeom>
          <a:noFill/>
        </p:spPr>
        <p:txBody>
          <a:bodyPr wrap="square" rtlCol="0">
            <a:spAutoFit/>
          </a:bodyPr>
          <a:lstStyle/>
          <a:p>
            <a:pPr algn="just"/>
            <a:r>
              <a:rPr lang="uk-UA" dirty="0">
                <a:latin typeface="+mj-lt"/>
              </a:rPr>
              <a:t>	</a:t>
            </a:r>
            <a:r>
              <a:rPr lang="vi-VN" dirty="0">
                <a:latin typeface="+mj-lt"/>
              </a:rPr>
              <a:t>Сертифіка́ція  — діяльність уповноважених органів з підтвердження відповідності товару (діяльності, послуги) не обов'язковим (ЗУ "Про стандартизацію" Розд. 1 ст.1) вимогам </a:t>
            </a:r>
            <a:r>
              <a:rPr lang="uk-UA" dirty="0">
                <a:latin typeface="+mj-lt"/>
              </a:rPr>
              <a:t>стандарту</a:t>
            </a:r>
            <a:r>
              <a:rPr lang="vi-VN" dirty="0">
                <a:latin typeface="+mj-lt"/>
              </a:rPr>
              <a:t> і видачі документа</a:t>
            </a:r>
            <a:r>
              <a:rPr lang="uk-UA" dirty="0">
                <a:latin typeface="+mj-lt"/>
              </a:rPr>
              <a:t> </a:t>
            </a:r>
            <a:r>
              <a:rPr lang="vi-VN" dirty="0">
                <a:latin typeface="+mj-lt"/>
              </a:rPr>
              <a:t>відповідності. Для сертифікації продукції використовуються різні нормативно-технічні документи, стандарти, а щодо експортної продукції, крім перерахованих, міжнародні</a:t>
            </a:r>
            <a:r>
              <a:rPr lang="uk-UA" dirty="0">
                <a:latin typeface="+mj-lt"/>
              </a:rPr>
              <a:t> </a:t>
            </a:r>
            <a:r>
              <a:rPr lang="vi-VN" dirty="0">
                <a:latin typeface="+mj-lt"/>
              </a:rPr>
              <a:t>і національні стандарти інших країн.</a:t>
            </a:r>
          </a:p>
          <a:p>
            <a:endParaRPr lang="uk-UA" dirty="0"/>
          </a:p>
        </p:txBody>
      </p:sp>
      <p:pic>
        <p:nvPicPr>
          <p:cNvPr id="1028" name="Picture 4" descr="Атестація робочих місць за умовами праці в Україні, ціна послуги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3933056"/>
            <a:ext cx="3816424" cy="27600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9661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692696"/>
            <a:ext cx="6840760" cy="4801314"/>
          </a:xfrm>
          <a:prstGeom prst="rect">
            <a:avLst/>
          </a:prstGeom>
          <a:noFill/>
        </p:spPr>
        <p:txBody>
          <a:bodyPr wrap="square" rtlCol="0">
            <a:spAutoFit/>
          </a:bodyPr>
          <a:lstStyle/>
          <a:p>
            <a:pPr algn="just"/>
            <a:r>
              <a:rPr lang="uk-UA" dirty="0">
                <a:latin typeface="Times New Roman" pitchFamily="18" charset="0"/>
                <a:cs typeface="Times New Roman" pitchFamily="18" charset="0"/>
              </a:rPr>
              <a:t>	Сертифікація (англ. </a:t>
            </a:r>
            <a:r>
              <a:rPr lang="en-US" dirty="0">
                <a:latin typeface="Times New Roman" pitchFamily="18" charset="0"/>
                <a:cs typeface="Times New Roman" pitchFamily="18" charset="0"/>
              </a:rPr>
              <a:t>Certification) – </a:t>
            </a:r>
            <a:r>
              <a:rPr lang="uk-UA" dirty="0">
                <a:latin typeface="Times New Roman" pitchFamily="18" charset="0"/>
                <a:cs typeface="Times New Roman" pitchFamily="18" charset="0"/>
              </a:rPr>
              <a:t>процедура, за допомогою якої визнаний в установленому порядку орган документально засвідчує відповідність продукції, систем якості, систем управління якістю, систем управління довкіллям, персоналу встановленим законодавчим вимогам.</a:t>
            </a:r>
          </a:p>
          <a:p>
            <a:pPr algn="just"/>
            <a:r>
              <a:rPr lang="uk-UA" dirty="0">
                <a:latin typeface="Times New Roman" pitchFamily="18" charset="0"/>
                <a:cs typeface="Times New Roman" pitchFamily="18" charset="0"/>
              </a:rPr>
              <a:t>	Основні положення щодо сертифікації визначено Міжнародною організацією по стандартизації (ІСО) в постанові «Управління системою знаків відповідності стандарту і їх значення для споживачів» (13-1977), «Кодекс принципів по системах сертифікації третьої сторони і відповідних стандартів» (16-1978), а також у рекомендаціях по сертифікації, підготовлених ІСО разом з багатьма міжнародними торговельними організаціями й опублікованими в 1980 р.</a:t>
            </a:r>
          </a:p>
          <a:p>
            <a:pPr algn="just"/>
            <a:r>
              <a:rPr lang="uk-UA" dirty="0">
                <a:latin typeface="Times New Roman" pitchFamily="18" charset="0"/>
                <a:cs typeface="Times New Roman" pitchFamily="18" charset="0"/>
              </a:rPr>
              <a:t>	Процедура обов'язкового підтвердження відповідності якості продукції, встановлена відносно товарів, які можуть завдати шкоди життю і здоров'ю людини, а так само навколишньому середовищу.</a:t>
            </a:r>
          </a:p>
        </p:txBody>
      </p:sp>
    </p:spTree>
    <p:extLst>
      <p:ext uri="{BB962C8B-B14F-4D97-AF65-F5344CB8AC3E}">
        <p14:creationId xmlns:p14="http://schemas.microsoft.com/office/powerpoint/2010/main" val="3646512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marL="685800" indent="-685800" algn="ctr">
              <a:buFont typeface="Wingdings" pitchFamily="2" charset="2"/>
              <a:buChar char="§"/>
            </a:pPr>
            <a:r>
              <a:rPr lang="uk-UA" dirty="0"/>
              <a:t>Сертифікація в Україні</a:t>
            </a:r>
          </a:p>
        </p:txBody>
      </p:sp>
      <p:sp>
        <p:nvSpPr>
          <p:cNvPr id="3" name="TextBox 2"/>
          <p:cNvSpPr txBox="1"/>
          <p:nvPr/>
        </p:nvSpPr>
        <p:spPr>
          <a:xfrm>
            <a:off x="755576" y="1628800"/>
            <a:ext cx="6840760" cy="2585323"/>
          </a:xfrm>
          <a:prstGeom prst="rect">
            <a:avLst/>
          </a:prstGeom>
          <a:noFill/>
        </p:spPr>
        <p:txBody>
          <a:bodyPr wrap="square" rtlCol="0">
            <a:spAutoFit/>
          </a:bodyPr>
          <a:lstStyle/>
          <a:p>
            <a:pPr algn="just"/>
            <a:r>
              <a:rPr lang="uk-UA" dirty="0">
                <a:latin typeface="Times New Roman" pitchFamily="18" charset="0"/>
                <a:cs typeface="Times New Roman" pitchFamily="18" charset="0"/>
              </a:rPr>
              <a:t>	Відповідно до Декрету Кабінету Міністрів України «Про стандартизацію і сертифікацію» № 46-93 від 10.05.1993 на Державний Комітет України з питань технічного регулювання та споживчої політики покладено створення та забезпечення функціонування державної системи сертифікації.</a:t>
            </a:r>
          </a:p>
          <a:p>
            <a:pPr algn="just"/>
            <a:r>
              <a:rPr lang="uk-UA" dirty="0">
                <a:latin typeface="Times New Roman" pitchFamily="18" charset="0"/>
                <a:cs typeface="Times New Roman" pitchFamily="18" charset="0"/>
              </a:rPr>
              <a:t>Державний Комітет України з питань технічного регулювання та споживчої політики є національним органом України з сертифікації.</a:t>
            </a:r>
          </a:p>
          <a:p>
            <a:pPr algn="just"/>
            <a:endParaRPr lang="uk-UA" dirty="0">
              <a:latin typeface="Times New Roman" pitchFamily="18" charset="0"/>
              <a:cs typeface="Times New Roman" pitchFamily="18" charset="0"/>
            </a:endParaRPr>
          </a:p>
        </p:txBody>
      </p:sp>
      <p:pic>
        <p:nvPicPr>
          <p:cNvPr id="3074" name="Picture 2" descr="Центрально-Західне міжрегіональне управління Міністерства юстиції"/>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4000500"/>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0519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marL="685800" indent="-685800" algn="ctr">
              <a:buFont typeface="Wingdings" pitchFamily="2" charset="2"/>
              <a:buChar char="q"/>
            </a:pPr>
            <a:r>
              <a:rPr lang="uk-UA" dirty="0"/>
              <a:t>Поняття «Держстандарт»</a:t>
            </a:r>
          </a:p>
        </p:txBody>
      </p:sp>
      <p:sp>
        <p:nvSpPr>
          <p:cNvPr id="3" name="TextBox 2"/>
          <p:cNvSpPr txBox="1"/>
          <p:nvPr/>
        </p:nvSpPr>
        <p:spPr>
          <a:xfrm>
            <a:off x="827584" y="1700808"/>
            <a:ext cx="6840760" cy="2308324"/>
          </a:xfrm>
          <a:prstGeom prst="rect">
            <a:avLst/>
          </a:prstGeom>
          <a:noFill/>
        </p:spPr>
        <p:txBody>
          <a:bodyPr wrap="square" rtlCol="0">
            <a:spAutoFit/>
          </a:bodyPr>
          <a:lstStyle/>
          <a:p>
            <a:pPr algn="just"/>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Державні</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стандарти</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України</a:t>
            </a:r>
            <a:r>
              <a:rPr lang="ru-RU" b="1" dirty="0">
                <a:latin typeface="Times New Roman" pitchFamily="18" charset="0"/>
                <a:cs typeface="Times New Roman" pitchFamily="18" charset="0"/>
              </a:rPr>
              <a:t> (ДСТУ)</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стандарти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розроблені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відповідно</a:t>
            </a:r>
            <a:r>
              <a:rPr lang="ru-RU" dirty="0">
                <a:latin typeface="Times New Roman" pitchFamily="18" charset="0"/>
                <a:cs typeface="Times New Roman" pitchFamily="18" charset="0"/>
              </a:rPr>
              <a:t> до чинного </a:t>
            </a:r>
            <a:r>
              <a:rPr lang="ru-RU" dirty="0" err="1">
                <a:latin typeface="Times New Roman" pitchFamily="18" charset="0"/>
                <a:cs typeface="Times New Roman" pitchFamily="18" charset="0"/>
              </a:rPr>
              <a:t>законодавства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України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що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встановлюють</a:t>
            </a:r>
            <a:r>
              <a:rPr lang="ru-RU" dirty="0">
                <a:latin typeface="Times New Roman" pitchFamily="18" charset="0"/>
                <a:cs typeface="Times New Roman" pitchFamily="18" charset="0"/>
              </a:rPr>
              <a:t> для </a:t>
            </a:r>
            <a:r>
              <a:rPr lang="ru-RU" dirty="0" err="1">
                <a:latin typeface="Times New Roman" pitchFamily="18" charset="0"/>
                <a:cs typeface="Times New Roman" pitchFamily="18" charset="0"/>
              </a:rPr>
              <a:t>загального</a:t>
            </a:r>
            <a:r>
              <a:rPr lang="ru-RU" dirty="0">
                <a:latin typeface="Times New Roman" pitchFamily="18" charset="0"/>
                <a:cs typeface="Times New Roman" pitchFamily="18" charset="0"/>
              </a:rPr>
              <a:t> і </a:t>
            </a:r>
            <a:r>
              <a:rPr lang="ru-RU" dirty="0" err="1">
                <a:latin typeface="Times New Roman" pitchFamily="18" charset="0"/>
                <a:cs typeface="Times New Roman" pitchFamily="18" charset="0"/>
              </a:rPr>
              <a:t>багаторазового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застосування</a:t>
            </a:r>
            <a:r>
              <a:rPr lang="ru-RU" dirty="0">
                <a:latin typeface="Times New Roman" pitchFamily="18" charset="0"/>
                <a:cs typeface="Times New Roman" pitchFamily="18" charset="0"/>
              </a:rPr>
              <a:t> правила, </a:t>
            </a:r>
            <a:r>
              <a:rPr lang="ru-RU" dirty="0" err="1">
                <a:latin typeface="Times New Roman" pitchFamily="18" charset="0"/>
                <a:cs typeface="Times New Roman" pitchFamily="18" charset="0"/>
              </a:rPr>
              <a:t>загальні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принципи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або</a:t>
            </a:r>
            <a:r>
              <a:rPr lang="ru-RU" dirty="0">
                <a:latin typeface="Times New Roman" pitchFamily="18" charset="0"/>
                <a:cs typeface="Times New Roman" pitchFamily="18" charset="0"/>
              </a:rPr>
              <a:t> характеристики, </a:t>
            </a:r>
            <a:r>
              <a:rPr lang="ru-RU" dirty="0" err="1">
                <a:latin typeface="Times New Roman" pitchFamily="18" charset="0"/>
                <a:cs typeface="Times New Roman" pitchFamily="18" charset="0"/>
              </a:rPr>
              <a:t>які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стосуються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діяльності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чи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її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результатів</a:t>
            </a:r>
            <a:r>
              <a:rPr lang="ru-RU" dirty="0">
                <a:latin typeface="Times New Roman" pitchFamily="18" charset="0"/>
                <a:cs typeface="Times New Roman" pitchFamily="18" charset="0"/>
              </a:rPr>
              <a:t>, з метою </a:t>
            </a:r>
            <a:r>
              <a:rPr lang="ru-RU" dirty="0" err="1">
                <a:latin typeface="Times New Roman" pitchFamily="18" charset="0"/>
                <a:cs typeface="Times New Roman" pitchFamily="18" charset="0"/>
              </a:rPr>
              <a:t>досягнення</a:t>
            </a:r>
            <a:r>
              <a:rPr lang="ru-RU" dirty="0">
                <a:latin typeface="Times New Roman" pitchFamily="18" charset="0"/>
                <a:cs typeface="Times New Roman" pitchFamily="18" charset="0"/>
              </a:rPr>
              <a:t> оптимального </a:t>
            </a:r>
            <a:r>
              <a:rPr lang="ru-RU" dirty="0" err="1">
                <a:latin typeface="Times New Roman" pitchFamily="18" charset="0"/>
                <a:cs typeface="Times New Roman" pitchFamily="18" charset="0"/>
              </a:rPr>
              <a:t>ступеня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впорядкованості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розроблені</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основі</a:t>
            </a:r>
            <a:r>
              <a:rPr lang="ru-RU" dirty="0">
                <a:latin typeface="Times New Roman" pitchFamily="18" charset="0"/>
                <a:cs typeface="Times New Roman" pitchFamily="18" charset="0"/>
              </a:rPr>
              <a:t> консенсусу та </a:t>
            </a:r>
            <a:r>
              <a:rPr lang="ru-RU" dirty="0" err="1">
                <a:latin typeface="Times New Roman" pitchFamily="18" charset="0"/>
                <a:cs typeface="Times New Roman" pitchFamily="18" charset="0"/>
              </a:rPr>
              <a:t>затверджені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уповноваженим</a:t>
            </a:r>
            <a:r>
              <a:rPr lang="ru-RU" dirty="0">
                <a:latin typeface="Times New Roman" pitchFamily="18" charset="0"/>
                <a:cs typeface="Times New Roman" pitchFamily="18" charset="0"/>
              </a:rPr>
              <a:t> органом. </a:t>
            </a:r>
            <a:r>
              <a:rPr lang="ru-RU" dirty="0" err="1">
                <a:latin typeface="Times New Roman" pitchFamily="18" charset="0"/>
                <a:cs typeface="Times New Roman" pitchFamily="18" charset="0"/>
              </a:rPr>
              <a:t>Стандарти</a:t>
            </a:r>
            <a:r>
              <a:rPr lang="ru-RU" dirty="0">
                <a:latin typeface="Times New Roman" pitchFamily="18" charset="0"/>
                <a:cs typeface="Times New Roman" pitchFamily="18" charset="0"/>
              </a:rPr>
              <a:t> ДСТУ </a:t>
            </a:r>
            <a:r>
              <a:rPr lang="ru-RU" dirty="0" err="1">
                <a:latin typeface="Times New Roman" pitchFamily="18" charset="0"/>
                <a:cs typeface="Times New Roman" pitchFamily="18" charset="0"/>
              </a:rPr>
              <a:t>існують</a:t>
            </a:r>
            <a:r>
              <a:rPr lang="ru-RU" dirty="0">
                <a:latin typeface="Times New Roman" pitchFamily="18" charset="0"/>
                <a:cs typeface="Times New Roman" pitchFamily="18" charset="0"/>
              </a:rPr>
              <a:t> з 1993 року.</a:t>
            </a:r>
            <a:endParaRPr lang="uk-UA" dirty="0">
              <a:latin typeface="Times New Roman" pitchFamily="18" charset="0"/>
              <a:cs typeface="Times New Roman" pitchFamily="18" charset="0"/>
            </a:endParaRPr>
          </a:p>
        </p:txBody>
      </p:sp>
      <p:pic>
        <p:nvPicPr>
          <p:cNvPr id="6146" name="Picture 2" descr="Сертифікація відповідності у системі УкрСЕПРО - УкрСпецАгроПродукт"/>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4221088"/>
            <a:ext cx="3740460" cy="20706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8743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836712"/>
            <a:ext cx="6840760" cy="4570482"/>
          </a:xfrm>
          <a:prstGeom prst="rect">
            <a:avLst/>
          </a:prstGeom>
          <a:noFill/>
        </p:spPr>
        <p:txBody>
          <a:bodyPr wrap="square" rtlCol="0">
            <a:spAutoFit/>
          </a:bodyPr>
          <a:lstStyle/>
          <a:p>
            <a:pPr>
              <a:lnSpc>
                <a:spcPct val="150000"/>
              </a:lnSpc>
            </a:pPr>
            <a:r>
              <a:rPr lang="uk-UA" sz="2000" b="1" dirty="0">
                <a:latin typeface="Times New Roman" pitchFamily="18" charset="0"/>
                <a:cs typeface="Times New Roman" pitchFamily="18" charset="0"/>
              </a:rPr>
              <a:t>Держстандарт України:</a:t>
            </a:r>
          </a:p>
          <a:p>
            <a:pPr>
              <a:lnSpc>
                <a:spcPct val="150000"/>
              </a:lnSpc>
            </a:pPr>
            <a:endParaRPr lang="uk-UA" dirty="0">
              <a:latin typeface="Times New Roman" pitchFamily="18" charset="0"/>
              <a:cs typeface="Times New Roman" pitchFamily="18" charset="0"/>
            </a:endParaRPr>
          </a:p>
          <a:p>
            <a:pPr marL="285750" indent="-285750">
              <a:lnSpc>
                <a:spcPct val="150000"/>
              </a:lnSpc>
              <a:buFont typeface="Wingdings" pitchFamily="2" charset="2"/>
              <a:buChar char="Ø"/>
            </a:pPr>
            <a:r>
              <a:rPr lang="uk-UA" dirty="0">
                <a:latin typeface="Times New Roman" pitchFamily="18" charset="0"/>
                <a:cs typeface="Times New Roman" pitchFamily="18" charset="0"/>
              </a:rPr>
              <a:t>визначає основні принципи, структуру та правила системи сертифікації в Україні;</a:t>
            </a:r>
          </a:p>
          <a:p>
            <a:pPr marL="285750" indent="-285750">
              <a:lnSpc>
                <a:spcPct val="150000"/>
              </a:lnSpc>
              <a:buFont typeface="Wingdings" pitchFamily="2" charset="2"/>
              <a:buChar char="Ø"/>
            </a:pPr>
            <a:r>
              <a:rPr lang="uk-UA" dirty="0">
                <a:latin typeface="Times New Roman" pitchFamily="18" charset="0"/>
                <a:cs typeface="Times New Roman" pitchFamily="18" charset="0"/>
              </a:rPr>
              <a:t>затверджує переліки продукції, що підлягає обов'язковій сертифікації, з зазначенням нормативних документів, на відповідність яких проводиться сертифікація;</a:t>
            </a:r>
          </a:p>
          <a:p>
            <a:pPr marL="285750" indent="-285750">
              <a:lnSpc>
                <a:spcPct val="150000"/>
              </a:lnSpc>
              <a:buFont typeface="Wingdings" pitchFamily="2" charset="2"/>
              <a:buChar char="Ø"/>
            </a:pPr>
            <a:r>
              <a:rPr lang="uk-UA" dirty="0">
                <a:latin typeface="Times New Roman" pitchFamily="18" charset="0"/>
                <a:cs typeface="Times New Roman" pitchFamily="18" charset="0"/>
              </a:rPr>
              <a:t>здійснює контроль за додержанням правил сертифікації та за сертифікованою продукцією і інформує заявлені організації та громадськість з результатами сертифікації</a:t>
            </a:r>
          </a:p>
          <a:p>
            <a:endParaRPr lang="uk-UA" dirty="0"/>
          </a:p>
        </p:txBody>
      </p:sp>
    </p:spTree>
    <p:extLst>
      <p:ext uri="{BB962C8B-B14F-4D97-AF65-F5344CB8AC3E}">
        <p14:creationId xmlns:p14="http://schemas.microsoft.com/office/powerpoint/2010/main" val="2651692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620688"/>
            <a:ext cx="6768752" cy="4247317"/>
          </a:xfrm>
          <a:prstGeom prst="rect">
            <a:avLst/>
          </a:prstGeom>
        </p:spPr>
        <p:txBody>
          <a:bodyPr wrap="square">
            <a:spAutoFit/>
          </a:bodyPr>
          <a:lstStyle/>
          <a:p>
            <a:pPr algn="just">
              <a:lnSpc>
                <a:spcPct val="150000"/>
              </a:lnSpc>
            </a:pPr>
            <a:r>
              <a:rPr lang="uk-UA" b="1" dirty="0">
                <a:latin typeface="Times New Roman" pitchFamily="18" charset="0"/>
                <a:cs typeface="Times New Roman" pitchFamily="18" charset="0"/>
              </a:rPr>
              <a:t>Україна приєдналась до міжнародних систем сертифікації:</a:t>
            </a:r>
          </a:p>
          <a:p>
            <a:pPr algn="just">
              <a:lnSpc>
                <a:spcPct val="150000"/>
              </a:lnSpc>
            </a:pPr>
            <a:endParaRPr lang="uk-UA" dirty="0">
              <a:latin typeface="Times New Roman" pitchFamily="18" charset="0"/>
              <a:cs typeface="Times New Roman" pitchFamily="18" charset="0"/>
            </a:endParaRPr>
          </a:p>
          <a:p>
            <a:pPr marL="285750" indent="-285750" algn="just">
              <a:lnSpc>
                <a:spcPct val="150000"/>
              </a:lnSpc>
              <a:buFont typeface="Wingdings" pitchFamily="2" charset="2"/>
              <a:buChar char="Ø"/>
            </a:pPr>
            <a:r>
              <a:rPr lang="uk-UA" dirty="0">
                <a:latin typeface="Times New Roman" pitchFamily="18" charset="0"/>
                <a:cs typeface="Times New Roman" pitchFamily="18" charset="0"/>
              </a:rPr>
              <a:t>Системи міжнародної електротехнічної комісії (МЕК) з випробувань електрообладнання на відповідність стандартам безпеки;</a:t>
            </a:r>
          </a:p>
          <a:p>
            <a:pPr marL="285750" indent="-285750" algn="just">
              <a:lnSpc>
                <a:spcPct val="150000"/>
              </a:lnSpc>
              <a:buFont typeface="Wingdings" pitchFamily="2" charset="2"/>
              <a:buChar char="Ø"/>
            </a:pPr>
            <a:r>
              <a:rPr lang="uk-UA" dirty="0">
                <a:latin typeface="Times New Roman" pitchFamily="18" charset="0"/>
                <a:cs typeface="Times New Roman" pitchFamily="18" charset="0"/>
              </a:rPr>
              <a:t>Україна  широко використовує міжнародні стандарти </a:t>
            </a:r>
            <a:r>
              <a:rPr lang="en-US" dirty="0">
                <a:latin typeface="Times New Roman" pitchFamily="18" charset="0"/>
                <a:cs typeface="Times New Roman" pitchFamily="18" charset="0"/>
              </a:rPr>
              <a:t>ISO </a:t>
            </a:r>
            <a:r>
              <a:rPr lang="uk-UA" dirty="0">
                <a:latin typeface="Times New Roman" pitchFamily="18" charset="0"/>
                <a:cs typeface="Times New Roman" pitchFamily="18" charset="0"/>
              </a:rPr>
              <a:t>та інші, що мають місце в державній сертифікації;</a:t>
            </a:r>
          </a:p>
          <a:p>
            <a:pPr marL="285750" indent="-285750" algn="just">
              <a:lnSpc>
                <a:spcPct val="150000"/>
              </a:lnSpc>
              <a:buFont typeface="Wingdings" pitchFamily="2" charset="2"/>
              <a:buChar char="Ø"/>
            </a:pPr>
            <a:r>
              <a:rPr lang="uk-UA" dirty="0">
                <a:latin typeface="Times New Roman" pitchFamily="18" charset="0"/>
                <a:cs typeface="Times New Roman" pitchFamily="18" charset="0"/>
              </a:rPr>
              <a:t>В Україні діє державна система сертифікації продукції;</a:t>
            </a:r>
          </a:p>
          <a:p>
            <a:pPr marL="285750" indent="-285750" algn="just">
              <a:lnSpc>
                <a:spcPct val="150000"/>
              </a:lnSpc>
              <a:buFont typeface="Wingdings" pitchFamily="2" charset="2"/>
              <a:buChar char="Ø"/>
            </a:pPr>
            <a:r>
              <a:rPr lang="uk-UA" dirty="0">
                <a:latin typeface="Times New Roman" pitchFamily="18" charset="0"/>
                <a:cs typeface="Times New Roman" pitchFamily="18" charset="0"/>
              </a:rPr>
              <a:t>На території України діє декілька організацій, що надають послуги сертифікації імпортної та вітчизняної продукції.</a:t>
            </a:r>
          </a:p>
        </p:txBody>
      </p:sp>
      <p:pic>
        <p:nvPicPr>
          <p:cNvPr id="8194" name="Picture 2" descr="Знак відповідності системи управління якістю вимогам міжнародного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5022777"/>
            <a:ext cx="1728192" cy="17281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4764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marL="685800" indent="-685800" algn="ctr">
              <a:buFont typeface="Wingdings" pitchFamily="2" charset="2"/>
              <a:buChar char="q"/>
            </a:pPr>
            <a:r>
              <a:rPr lang="uk-UA" dirty="0"/>
              <a:t>Атестація виробництва</a:t>
            </a:r>
          </a:p>
        </p:txBody>
      </p:sp>
      <p:sp>
        <p:nvSpPr>
          <p:cNvPr id="3" name="TextBox 2"/>
          <p:cNvSpPr txBox="1"/>
          <p:nvPr/>
        </p:nvSpPr>
        <p:spPr>
          <a:xfrm>
            <a:off x="827584" y="1628800"/>
            <a:ext cx="6840760" cy="2585323"/>
          </a:xfrm>
          <a:prstGeom prst="rect">
            <a:avLst/>
          </a:prstGeom>
          <a:noFill/>
        </p:spPr>
        <p:txBody>
          <a:bodyPr wrap="square" rtlCol="0">
            <a:spAutoFit/>
          </a:bodyPr>
          <a:lstStyle/>
          <a:p>
            <a:pPr algn="just"/>
            <a:r>
              <a:rPr lang="uk-UA" dirty="0">
                <a:latin typeface="Times New Roman" pitchFamily="18" charset="0"/>
                <a:cs typeface="Times New Roman" pitchFamily="18" charset="0"/>
              </a:rPr>
              <a:t>	Атестація виробництва проводиться за ініціативою підприємства або на вимогу органу з сертифікації. Вона повинна передбачати отримання кількісної оцінки стабільності відтворення показників, продукції. Для показників, що підтверджуються сертифікацією, повинна також передбачатись видача рекомендацій щодо оптимальної кількості зразків (проб, вибірок), що випробовуються з метою сертифікації, способів та правил їх відбору, а також правил і порядку проведення технічного нагляду за виробництвом сертифікованої продукції.</a:t>
            </a:r>
          </a:p>
        </p:txBody>
      </p:sp>
      <p:pic>
        <p:nvPicPr>
          <p:cNvPr id="2050" name="Picture 2" descr="Порядок проведення атестації робочих місць за умовами праці в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8776" y="4365104"/>
            <a:ext cx="3918375" cy="22040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81226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седство">
  <a:themeElements>
    <a:clrScheme name="Соседство">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оседство">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89</TotalTime>
  <Words>303</Words>
  <Application>Microsoft Office PowerPoint</Application>
  <PresentationFormat>Экран (4:3)</PresentationFormat>
  <Paragraphs>58</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Соседство</vt:lpstr>
      <vt:lpstr>Сертифікація підприємства</vt:lpstr>
      <vt:lpstr>Зміст</vt:lpstr>
      <vt:lpstr>Сертифікація</vt:lpstr>
      <vt:lpstr>Презентация PowerPoint</vt:lpstr>
      <vt:lpstr>Сертифікація в Україні</vt:lpstr>
      <vt:lpstr>Поняття «Держстандарт»</vt:lpstr>
      <vt:lpstr>Презентация PowerPoint</vt:lpstr>
      <vt:lpstr>Презентация PowerPoint</vt:lpstr>
      <vt:lpstr>Атестація виробництва</vt:lpstr>
      <vt:lpstr>Презентация PowerPoint</vt:lpstr>
      <vt:lpstr>Загальні вимоги до документації виробництва, що атестується.</vt:lpstr>
      <vt:lpstr>Презентация PowerPoint</vt:lpstr>
      <vt:lpstr>Презентация PowerPoint</vt:lpstr>
      <vt:lpstr>Висновок</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Norbart RV</dc:creator>
  <cp:lastModifiedBy>user</cp:lastModifiedBy>
  <cp:revision>20</cp:revision>
  <dcterms:created xsi:type="dcterms:W3CDTF">2020-05-04T07:17:41Z</dcterms:created>
  <dcterms:modified xsi:type="dcterms:W3CDTF">2021-02-19T18:18:45Z</dcterms:modified>
</cp:coreProperties>
</file>