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/>
              <a:t>Зразок підзаголовка</a:t>
            </a:r>
            <a:endParaRPr kumimoji="0" lang="en-US"/>
          </a:p>
        </p:txBody>
      </p: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C8C4-5191-4CE7-9DD9-B5F9DF4D2221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213D-2967-4138-9B06-01F348B79B26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C8C4-5191-4CE7-9DD9-B5F9DF4D2221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213D-2967-4138-9B06-01F348B79B2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C8C4-5191-4CE7-9DD9-B5F9DF4D2221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213D-2967-4138-9B06-01F348B79B2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C8C4-5191-4CE7-9DD9-B5F9DF4D2221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213D-2967-4138-9B06-01F348B79B2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C8C4-5191-4CE7-9DD9-B5F9DF4D2221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213D-2967-4138-9B06-01F348B79B26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C8C4-5191-4CE7-9DD9-B5F9DF4D2221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213D-2967-4138-9B06-01F348B79B2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C8C4-5191-4CE7-9DD9-B5F9DF4D2221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213D-2967-4138-9B06-01F348B79B2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C8C4-5191-4CE7-9DD9-B5F9DF4D2221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213D-2967-4138-9B06-01F348B79B2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C8C4-5191-4CE7-9DD9-B5F9DF4D2221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213D-2967-4138-9B06-01F348B79B2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C8C4-5191-4CE7-9DD9-B5F9DF4D2221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213D-2967-4138-9B06-01F348B79B2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з одним вирізаним округленим кут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й трикут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C8C4-5191-4CE7-9DD9-B5F9DF4D2221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76213D-2967-4138-9B06-01F348B79B26}" type="slidenum">
              <a:rPr lang="uk-UA" smtClean="0"/>
              <a:t>‹#›</a:t>
            </a:fld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10" name="Поліліні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іліні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/>
              <a:t>Зразок тексту</a:t>
            </a:r>
          </a:p>
          <a:p>
            <a:pPr lvl="1" eaLnBrk="1" latinLnBrk="0" hangingPunct="1"/>
            <a:r>
              <a:rPr kumimoji="0" lang="uk-UA"/>
              <a:t>Другий рівень</a:t>
            </a:r>
          </a:p>
          <a:p>
            <a:pPr lvl="2" eaLnBrk="1" latinLnBrk="0" hangingPunct="1"/>
            <a:r>
              <a:rPr kumimoji="0" lang="uk-UA"/>
              <a:t>Третій рівень</a:t>
            </a:r>
          </a:p>
          <a:p>
            <a:pPr lvl="3" eaLnBrk="1" latinLnBrk="0" hangingPunct="1"/>
            <a:r>
              <a:rPr kumimoji="0" lang="uk-UA"/>
              <a:t>Четвертий рівень</a:t>
            </a:r>
          </a:p>
          <a:p>
            <a:pPr lvl="4" eaLnBrk="1" latinLnBrk="0" hangingPunct="1"/>
            <a:r>
              <a:rPr kumimoji="0" lang="uk-UA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0DC8C4-5191-4CE7-9DD9-B5F9DF4D2221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76213D-2967-4138-9B06-01F348B79B26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 </a:t>
            </a:r>
            <a:r>
              <a:rPr lang="uk-UA" dirty="0">
                <a:solidFill>
                  <a:srgbClr val="FFC000"/>
                </a:solidFill>
              </a:rPr>
              <a:t>Суть, основна мета і головне завдання стандартизації.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dirty="0">
              <a:solidFill>
                <a:srgbClr val="FFFF00"/>
              </a:solidFill>
            </a:endParaRPr>
          </a:p>
          <a:p>
            <a:endParaRPr lang="uk-UA" dirty="0">
              <a:solidFill>
                <a:srgbClr val="FFFF00"/>
              </a:solidFill>
            </a:endParaRPr>
          </a:p>
          <a:p>
            <a:r>
              <a:rPr lang="uk-UA" b="1" dirty="0" smtClean="0">
                <a:solidFill>
                  <a:srgbClr val="FFFF00"/>
                </a:solidFill>
              </a:rPr>
              <a:t>Тема 2</a:t>
            </a:r>
          </a:p>
          <a:p>
            <a:endParaRPr lang="uk-UA" b="1" dirty="0">
              <a:solidFill>
                <a:srgbClr val="FFFF00"/>
              </a:solidFill>
            </a:endParaRPr>
          </a:p>
        </p:txBody>
      </p:sp>
      <p:pic>
        <p:nvPicPr>
          <p:cNvPr id="1027" name="Picture 3" descr="C:\Users\User\Desktop\depositphotos_124241132-stock-photo-rubber-stamp-with-iso-9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57562"/>
            <a:ext cx="3143240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Найважливіші цілі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571612"/>
            <a:ext cx="7901014" cy="4752988"/>
          </a:xfrm>
        </p:spPr>
        <p:txBody>
          <a:bodyPr>
            <a:normAutofit fontScale="92500"/>
          </a:bodyPr>
          <a:lstStyle/>
          <a:p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Найважливіші цілі стандартизації:</a:t>
            </a:r>
          </a:p>
          <a:p>
            <a:r>
              <a:rPr lang="uk-UA" dirty="0">
                <a:solidFill>
                  <a:srgbClr val="FF0000"/>
                </a:solidFill>
              </a:rPr>
              <a:t>покращувати якість продукції, що випускається;</a:t>
            </a:r>
          </a:p>
          <a:p>
            <a:r>
              <a:rPr lang="uk-UA" dirty="0">
                <a:solidFill>
                  <a:srgbClr val="FF0000"/>
                </a:solidFill>
              </a:rPr>
              <a:t>підвищувати конкурентоспроможність товарів вітчизняного виробництва і забезпечувати умови для їх експорту на світовий ринок;</a:t>
            </a:r>
          </a:p>
          <a:p>
            <a:r>
              <a:rPr lang="uk-UA" dirty="0">
                <a:solidFill>
                  <a:srgbClr val="FF0000"/>
                </a:solidFill>
              </a:rPr>
              <a:t>встановлювати раціональну номенклатуру вироблених товарів;</a:t>
            </a:r>
          </a:p>
          <a:p>
            <a:r>
              <a:rPr lang="uk-UA" dirty="0">
                <a:solidFill>
                  <a:srgbClr val="FF0000"/>
                </a:solidFill>
              </a:rPr>
              <a:t>розвивати міжнародне співробітництво в усіх сферах людської діяльності;</a:t>
            </a:r>
          </a:p>
          <a:p>
            <a:r>
              <a:rPr lang="uk-UA" dirty="0">
                <a:solidFill>
                  <a:srgbClr val="FF0000"/>
                </a:solidFill>
              </a:rPr>
              <a:t>захищати навколишнє середовище в екологічному плані і забезпечувати безпеку людей.</a:t>
            </a:r>
          </a:p>
          <a:p>
            <a:endParaRPr lang="uk-UA" dirty="0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uk-UA" b="1" dirty="0"/>
              <a:t>ВИСНОВКИ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Стандартизація  як  один із проявів суспільно-економічної формації впливає на її розвиток і стан. Розвиток суспільства, високі темпи науково-технічного прогресу, масштабні економічні і соціальні завдання обумовлюють зростання ролі стандартизації. У зв'язку з цим вивчення науково-теоретичних основ, методики і практики стандартизації має стати невід'ємною складовою частиною у підготовці висококваліфікованих спеціалістів для різних галузей економіки та сфер обігу й послуг.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/>
              <a:t>ПЛАН: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rgbClr val="0070C0"/>
                </a:solidFill>
              </a:rPr>
              <a:t>Суть стандартизації.</a:t>
            </a:r>
          </a:p>
          <a:p>
            <a:r>
              <a:rPr lang="uk-UA" sz="3600" b="1" dirty="0">
                <a:solidFill>
                  <a:schemeClr val="accent6"/>
                </a:solidFill>
              </a:rPr>
              <a:t>Основна мета стандартизації.</a:t>
            </a:r>
          </a:p>
          <a:p>
            <a:r>
              <a:rPr lang="uk-UA" sz="3600" b="1" dirty="0">
                <a:solidFill>
                  <a:srgbClr val="FFC000"/>
                </a:solidFill>
              </a:rPr>
              <a:t>Основний принцип.</a:t>
            </a:r>
            <a:endParaRPr lang="uk-UA" sz="3600" b="1" dirty="0">
              <a:solidFill>
                <a:schemeClr val="accent6"/>
              </a:solidFill>
            </a:endParaRPr>
          </a:p>
          <a:p>
            <a:r>
              <a:rPr lang="uk-UA" sz="3600" b="1" dirty="0">
                <a:solidFill>
                  <a:srgbClr val="FF0000"/>
                </a:solidFill>
              </a:rPr>
              <a:t>Головне завдання стандартизації.</a:t>
            </a:r>
          </a:p>
          <a:p>
            <a:r>
              <a:rPr lang="uk-UA" sz="3600" b="1" dirty="0">
                <a:solidFill>
                  <a:srgbClr val="002060"/>
                </a:solidFill>
              </a:rPr>
              <a:t>Найважливіші цілі стандартизації.</a:t>
            </a: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Суть стандартизації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71472" y="1357298"/>
            <a:ext cx="8001056" cy="4967302"/>
          </a:xfrm>
        </p:spPr>
        <p:txBody>
          <a:bodyPr>
            <a:normAutofit fontScale="92500" lnSpcReduction="10000"/>
          </a:bodyPr>
          <a:lstStyle/>
          <a:p>
            <a:r>
              <a:rPr lang="uk-UA" sz="1800" b="1" dirty="0">
                <a:solidFill>
                  <a:srgbClr val="00B0F0"/>
                </a:solidFill>
              </a:rPr>
              <a:t>Стандартизація </a:t>
            </a:r>
            <a:r>
              <a:rPr lang="uk-UA" sz="1800" b="1" dirty="0">
                <a:solidFill>
                  <a:srgbClr val="0070C0"/>
                </a:solidFill>
              </a:rPr>
              <a:t>– діяльність, що полягає у встановленні положень для загального і бага­торазового застосування щодо наявних чи можливих завдань з метою досягнення оптимального ступеня впорядкування у певній сфері, результатом якої є підвищення ступеня відпо­відності продукції, процесів та послуг їх функціональному призначенню, усуненню бар'єрів у торгівлі і сприянню науко­во-технічному співробітництву".</a:t>
            </a:r>
          </a:p>
          <a:p>
            <a:r>
              <a:rPr lang="uk-UA" sz="1800" b="1" dirty="0">
                <a:solidFill>
                  <a:srgbClr val="C00000"/>
                </a:solidFill>
              </a:rPr>
              <a:t>Суть стандартизації полягає в забезпеченні технічної та ефективної діяльності на всіх рівнях виробництва з розробки та використання обов’язкових норм і правил, спрямованих на зростання технічного прогресу та одержання високої якості готової продукції в різних галузях промисловості: будівництві, машинобудуванні, приладобудуванні, літакобудуванні, хімічній та харчовій промисловості тощо. Об’єктивність та точність оцінки якості продукції залежить від метрологічного забезпечення, технічних вимірювань, стандартизації.</a:t>
            </a:r>
          </a:p>
          <a:p>
            <a:r>
              <a:rPr lang="uk-UA" sz="1800" b="1" dirty="0"/>
              <a:t>Закон України «Про стандартизацію» від 17 травня 2001 року № 2408-ІІІ встановлює правові та організаційні засади стандартизації в Україні й спрямований на забезпечення єдиної технічної політики в цій сфері.</a:t>
            </a:r>
          </a:p>
          <a:p>
            <a:endParaRPr lang="uk-UA" sz="1800" b="1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000125"/>
            <a:ext cx="5686436" cy="5324475"/>
          </a:xfrm>
        </p:spPr>
        <p:txBody>
          <a:bodyPr/>
          <a:lstStyle/>
          <a:p>
            <a:r>
              <a:rPr lang="uk-UA" b="1" dirty="0"/>
              <a:t>Законодавством України встановлено такі суб'єкти стандартизації:</a:t>
            </a:r>
          </a:p>
          <a:p>
            <a:r>
              <a:rPr lang="uk-UA" dirty="0">
                <a:solidFill>
                  <a:schemeClr val="accent5">
                    <a:lumMod val="50000"/>
                  </a:schemeClr>
                </a:solidFill>
              </a:rPr>
              <a:t>* центральний орган виконавчої влади у сфері стандартизації;</a:t>
            </a:r>
          </a:p>
          <a:p>
            <a:r>
              <a:rPr lang="uk-UA" dirty="0">
                <a:solidFill>
                  <a:schemeClr val="accent5">
                    <a:lumMod val="50000"/>
                  </a:schemeClr>
                </a:solidFill>
              </a:rPr>
              <a:t>* центральний орган виконавчої влади у сфері стандартизації;</a:t>
            </a:r>
          </a:p>
          <a:p>
            <a:r>
              <a:rPr lang="uk-UA" dirty="0">
                <a:solidFill>
                  <a:schemeClr val="accent5">
                    <a:lumMod val="50000"/>
                  </a:schemeClr>
                </a:solidFill>
              </a:rPr>
              <a:t>* рада стандартизації;</a:t>
            </a:r>
          </a:p>
          <a:p>
            <a:r>
              <a:rPr lang="uk-UA" dirty="0">
                <a:solidFill>
                  <a:schemeClr val="accent5">
                    <a:lumMod val="50000"/>
                  </a:schemeClr>
                </a:solidFill>
              </a:rPr>
              <a:t>* технічні комітети стандартизації;</a:t>
            </a:r>
          </a:p>
          <a:p>
            <a:r>
              <a:rPr lang="uk-UA" dirty="0">
                <a:solidFill>
                  <a:schemeClr val="accent5">
                    <a:lumMod val="50000"/>
                  </a:schemeClr>
                </a:solidFill>
              </a:rPr>
              <a:t>* інші суб'єкти, що займаються стандартизацією.</a:t>
            </a:r>
          </a:p>
          <a:p>
            <a:endParaRPr lang="uk-UA" dirty="0"/>
          </a:p>
        </p:txBody>
      </p:sp>
      <p:pic>
        <p:nvPicPr>
          <p:cNvPr id="2050" name="Picture 2" descr="C:\Users\User\Desktop\depositphotos_39685581-stock-photo-iso-9001-certified-sign-certific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3261" y="2428868"/>
            <a:ext cx="3360739" cy="328614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/>
          <a:lstStyle/>
          <a:p>
            <a:pPr algn="ctr"/>
            <a:r>
              <a:rPr lang="uk-UA" b="1" dirty="0"/>
              <a:t>Основна мета: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571612"/>
            <a:ext cx="5543560" cy="4752988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Метою стандартизації в Україні</a:t>
            </a:r>
            <a:r>
              <a:rPr lang="uk-UA" dirty="0"/>
              <a:t> </a:t>
            </a:r>
            <a:r>
              <a:rPr lang="uk-UA" b="1" dirty="0">
                <a:solidFill>
                  <a:srgbClr val="00B050"/>
                </a:solidFill>
              </a:rPr>
              <a:t>є забезпечення безпеки для життя та здоров'я людини, тварин, рослин, а також майна та охорони довкілля, створення умов для раціонального використання всіх видів національних ресурсів та відповідності об'єктів стандартизації своєму призначенню, сприяння усуненню технічних бар'єрів у торгівлі.</a:t>
            </a:r>
          </a:p>
          <a:p>
            <a:r>
              <a:rPr lang="uk-UA" b="1" dirty="0"/>
              <a:t>Об'єктами стандартизації є </a:t>
            </a:r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продукція, процеси та послуги ,зокрема матеріали, складники, обладнання, системи, їх сумісність, правила, процедури, функції, методи чи діяльність.</a:t>
            </a:r>
          </a:p>
        </p:txBody>
      </p:sp>
      <p:pic>
        <p:nvPicPr>
          <p:cNvPr id="3074" name="Picture 2" descr="C:\Users\User\Desktop\depositphotos_112302834-stock-photo-integrated-management-system-bar-cha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357430"/>
            <a:ext cx="3000397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Основні принципи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14348" y="1214422"/>
            <a:ext cx="8143932" cy="4857784"/>
          </a:xfrm>
        </p:spPr>
        <p:txBody>
          <a:bodyPr>
            <a:noAutofit/>
          </a:bodyPr>
          <a:lstStyle/>
          <a:p>
            <a:r>
              <a:rPr lang="uk-UA" sz="1600" b="1" i="1" dirty="0"/>
              <a:t>Основними принципами стандартизації в Україні є:</a:t>
            </a:r>
            <a:endParaRPr lang="uk-UA" sz="1600" b="1" dirty="0"/>
          </a:p>
          <a:p>
            <a:r>
              <a:rPr lang="uk-UA" sz="1600" b="1" dirty="0">
                <a:solidFill>
                  <a:srgbClr val="00B050"/>
                </a:solidFill>
              </a:rPr>
              <a:t>- </a:t>
            </a:r>
            <a:r>
              <a:rPr lang="uk-UA" sz="1600" b="1" dirty="0" err="1">
                <a:solidFill>
                  <a:srgbClr val="00B050"/>
                </a:solidFill>
              </a:rPr>
              <a:t>врахуваннярівня</a:t>
            </a:r>
            <a:r>
              <a:rPr lang="uk-UA" sz="1600" b="1" dirty="0">
                <a:solidFill>
                  <a:srgbClr val="00B050"/>
                </a:solidFill>
              </a:rPr>
              <a:t> розвитку науки і техніки, екологічних вимог, економічної доцільності й ефективності технологічних процесів </a:t>
            </a:r>
            <a:r>
              <a:rPr lang="uk-UA" sz="1600" b="1" dirty="0" err="1">
                <a:solidFill>
                  <a:srgbClr val="00B050"/>
                </a:solidFill>
              </a:rPr>
              <a:t>длявиробника</a:t>
            </a:r>
            <a:r>
              <a:rPr lang="uk-UA" sz="1600" b="1" dirty="0">
                <a:solidFill>
                  <a:srgbClr val="00B050"/>
                </a:solidFill>
              </a:rPr>
              <a:t>, користі і безпеки для споживача і держави в цілому;</a:t>
            </a:r>
          </a:p>
          <a:p>
            <a:r>
              <a:rPr lang="uk-UA" sz="1600" b="1" dirty="0">
                <a:solidFill>
                  <a:srgbClr val="00B050"/>
                </a:solidFill>
              </a:rPr>
              <a:t>- гармонізація нормативних </a:t>
            </a:r>
            <a:r>
              <a:rPr lang="uk-UA" sz="1600" b="1" dirty="0" err="1">
                <a:solidFill>
                  <a:srgbClr val="00B050"/>
                </a:solidFill>
              </a:rPr>
              <a:t>документівзстандартизації</a:t>
            </a:r>
            <a:r>
              <a:rPr lang="uk-UA" sz="1600" b="1" dirty="0">
                <a:solidFill>
                  <a:srgbClr val="00B050"/>
                </a:solidFill>
              </a:rPr>
              <a:t> з міжнародними, регіональними і, при необхідності, </a:t>
            </a:r>
            <a:r>
              <a:rPr lang="uk-UA" sz="1600" b="1" dirty="0" err="1">
                <a:solidFill>
                  <a:srgbClr val="00B050"/>
                </a:solidFill>
              </a:rPr>
              <a:t>знаціональними</a:t>
            </a:r>
            <a:r>
              <a:rPr lang="uk-UA" sz="1600" b="1" dirty="0">
                <a:solidFill>
                  <a:srgbClr val="00B050"/>
                </a:solidFill>
              </a:rPr>
              <a:t> стандартами інших країн;</a:t>
            </a:r>
          </a:p>
          <a:p>
            <a:r>
              <a:rPr lang="uk-UA" sz="1600" b="1" dirty="0">
                <a:solidFill>
                  <a:srgbClr val="00B050"/>
                </a:solidFill>
              </a:rPr>
              <a:t>- забезпечення відповідності вимог нормативних документів актам законодавства;</a:t>
            </a:r>
          </a:p>
          <a:p>
            <a:r>
              <a:rPr lang="uk-UA" sz="1600" b="1" dirty="0">
                <a:solidFill>
                  <a:srgbClr val="00B050"/>
                </a:solidFill>
              </a:rPr>
              <a:t>- участь у розробці нормативних документів усіх зацікавлених сторін (розробник, виконавець, орган державної виконавчої влади й ін.);</a:t>
            </a:r>
          </a:p>
          <a:p>
            <a:r>
              <a:rPr lang="uk-UA" sz="1600" b="1" dirty="0">
                <a:solidFill>
                  <a:srgbClr val="00B050"/>
                </a:solidFill>
              </a:rPr>
              <a:t>- взаємозв'язок і погодженість документації всіх рівнів);</a:t>
            </a:r>
          </a:p>
          <a:p>
            <a:r>
              <a:rPr lang="uk-UA" sz="1600" b="1" dirty="0">
                <a:solidFill>
                  <a:srgbClr val="00B050"/>
                </a:solidFill>
              </a:rPr>
              <a:t>- придатність нормативних документів для сертифікації продукції;</a:t>
            </a:r>
          </a:p>
          <a:p>
            <a:r>
              <a:rPr lang="uk-UA" sz="1600" b="1" dirty="0">
                <a:solidFill>
                  <a:srgbClr val="00B050"/>
                </a:solidFill>
              </a:rPr>
              <a:t>- відкритість інформації про діючі стандарти,про </a:t>
            </a:r>
            <a:r>
              <a:rPr lang="uk-UA" sz="1600" b="1" dirty="0" err="1">
                <a:solidFill>
                  <a:srgbClr val="00B050"/>
                </a:solidFill>
              </a:rPr>
              <a:t>програмиробіт</a:t>
            </a:r>
            <a:r>
              <a:rPr lang="uk-UA" sz="1600" b="1" dirty="0">
                <a:solidFill>
                  <a:srgbClr val="00B050"/>
                </a:solidFill>
              </a:rPr>
              <a:t> з стандартизації з урахуванням вимог діючого законодавства;</a:t>
            </a:r>
          </a:p>
          <a:p>
            <a:r>
              <a:rPr lang="uk-UA" sz="1600" b="1" dirty="0">
                <a:solidFill>
                  <a:srgbClr val="00B050"/>
                </a:solidFill>
              </a:rPr>
              <a:t>- відповідність комплексів (систем) стандартів складу і взаємозв'язкам об'єктів стандартизації визначеної її області, раціональність, однозначність, несуперечність вимог стандартів, можливість їхньої перевірки;</a:t>
            </a:r>
          </a:p>
          <a:p>
            <a:r>
              <a:rPr lang="uk-UA" sz="1600" b="1" dirty="0">
                <a:solidFill>
                  <a:srgbClr val="00B050"/>
                </a:solidFill>
              </a:rPr>
              <a:t>- застосування інформаційних систем і технологій в галузі стандартизації.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785794"/>
            <a:ext cx="6615130" cy="5857916"/>
          </a:xfrm>
        </p:spPr>
        <p:txBody>
          <a:bodyPr>
            <a:normAutofit fontScale="55000" lnSpcReduction="20000"/>
          </a:bodyPr>
          <a:lstStyle/>
          <a:p>
            <a:r>
              <a:rPr lang="uk-UA" sz="3300" b="1" dirty="0">
                <a:solidFill>
                  <a:srgbClr val="00B0F0"/>
                </a:solidFill>
              </a:rPr>
              <a:t>Серед методичних принципів стандартизації слід виділити: </a:t>
            </a:r>
            <a:r>
              <a:rPr lang="uk-UA" sz="3300" b="1" i="1" dirty="0">
                <a:solidFill>
                  <a:srgbClr val="00B0F0"/>
                </a:solidFill>
              </a:rPr>
              <a:t>плановість, перспективність, оптимальність, динамічність, системність, обов’язковість:</a:t>
            </a:r>
            <a:endParaRPr lang="uk-UA" sz="3300" b="1" dirty="0">
              <a:solidFill>
                <a:srgbClr val="00B0F0"/>
              </a:solidFill>
            </a:endParaRPr>
          </a:p>
          <a:p>
            <a:r>
              <a:rPr lang="uk-UA" sz="2900" b="1" i="1" dirty="0">
                <a:solidFill>
                  <a:srgbClr val="002060"/>
                </a:solidFill>
              </a:rPr>
              <a:t>- принцип плановості</a:t>
            </a:r>
            <a:r>
              <a:rPr lang="uk-UA" sz="2900" b="1" dirty="0">
                <a:solidFill>
                  <a:srgbClr val="002060"/>
                </a:solidFill>
              </a:rPr>
              <a:t> забезпечується шляхом складання перспективних і поточних планів з розробки, розвитку і проведення робіт зі стандартизації;</a:t>
            </a:r>
          </a:p>
          <a:p>
            <a:r>
              <a:rPr lang="uk-UA" sz="2900" b="1" i="1" dirty="0">
                <a:solidFill>
                  <a:srgbClr val="002060"/>
                </a:solidFill>
              </a:rPr>
              <a:t>- принцип перспективності</a:t>
            </a:r>
            <a:r>
              <a:rPr lang="uk-UA" sz="2900" b="1" dirty="0">
                <a:solidFill>
                  <a:srgbClr val="002060"/>
                </a:solidFill>
              </a:rPr>
              <a:t> забезпечується розробкою і випуском випереджаючих стандартів, в яких запроваджуються підвищені норми та вимоги до об’єктів стандартизації відносно досягнутого рівня, тобто ті норми, які будуть оптимальними в майбутньому;</a:t>
            </a:r>
          </a:p>
          <a:p>
            <a:r>
              <a:rPr lang="uk-UA" sz="2900" b="1" i="1" dirty="0">
                <a:solidFill>
                  <a:srgbClr val="002060"/>
                </a:solidFill>
              </a:rPr>
              <a:t>- принцип оптимальності</a:t>
            </a:r>
            <a:r>
              <a:rPr lang="uk-UA" sz="2900" b="1" dirty="0">
                <a:solidFill>
                  <a:srgbClr val="002060"/>
                </a:solidFill>
              </a:rPr>
              <a:t> передбачає вироблення і прийняття таких норм, правил та вимог, які забезпечують народному господарству оптимальні витрати ресурсів: сировинних, матеріальних, енергетичних, економічних, соціальних;</a:t>
            </a:r>
          </a:p>
          <a:p>
            <a:r>
              <a:rPr lang="uk-UA" sz="2900" b="1" i="1" dirty="0">
                <a:solidFill>
                  <a:srgbClr val="002060"/>
                </a:solidFill>
              </a:rPr>
              <a:t>- принцип динамічності</a:t>
            </a:r>
            <a:r>
              <a:rPr lang="uk-UA" sz="2900" b="1" dirty="0">
                <a:solidFill>
                  <a:srgbClr val="002060"/>
                </a:solidFill>
              </a:rPr>
              <a:t> передбачає періодичну перевірку стандартів та іншої нормативної документації, внесення до них змін, а також своєчасний перегляд і відміну стандартів;</a:t>
            </a:r>
          </a:p>
          <a:p>
            <a:r>
              <a:rPr lang="uk-UA" sz="2900" b="1" i="1" dirty="0">
                <a:solidFill>
                  <a:srgbClr val="002060"/>
                </a:solidFill>
              </a:rPr>
              <a:t>- принцип системності</a:t>
            </a:r>
            <a:r>
              <a:rPr lang="uk-UA" sz="2900" b="1" dirty="0">
                <a:solidFill>
                  <a:srgbClr val="002060"/>
                </a:solidFill>
              </a:rPr>
              <a:t> забезпечується розробкою документів на об’єкти стандартизації, що належать до певної галузі, які встановлюють </a:t>
            </a:r>
            <a:r>
              <a:rPr lang="uk-UA" sz="2900" b="1" dirty="0" err="1">
                <a:solidFill>
                  <a:srgbClr val="002060"/>
                </a:solidFill>
              </a:rPr>
              <a:t>взаємопогоджені</a:t>
            </a:r>
            <a:r>
              <a:rPr lang="uk-UA" sz="2900" b="1" dirty="0">
                <a:solidFill>
                  <a:srgbClr val="002060"/>
                </a:solidFill>
              </a:rPr>
              <a:t> вимоги до всіх об’єктів на основі загальної мети;</a:t>
            </a:r>
          </a:p>
          <a:p>
            <a:r>
              <a:rPr lang="uk-UA" sz="2900" b="1" i="1" dirty="0">
                <a:solidFill>
                  <a:srgbClr val="002060"/>
                </a:solidFill>
              </a:rPr>
              <a:t>- принцип обов’язковості</a:t>
            </a:r>
            <a:r>
              <a:rPr lang="uk-UA" sz="2900" b="1" dirty="0">
                <a:solidFill>
                  <a:srgbClr val="002060"/>
                </a:solidFill>
              </a:rPr>
              <a:t> визначає законодавчий характер стандартизації. Стандарти мають обов’язковий характер.</a:t>
            </a:r>
          </a:p>
          <a:p>
            <a:endParaRPr lang="uk-UA" sz="2900" dirty="0"/>
          </a:p>
        </p:txBody>
      </p:sp>
      <p:pic>
        <p:nvPicPr>
          <p:cNvPr id="4098" name="Picture 2" descr="C:\Users\User\Desktop\depositphotos_77578806-stock-photo-red-office-folder-with-inscrip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571612"/>
            <a:ext cx="2285984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Головне завдання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500174"/>
            <a:ext cx="5186370" cy="5072098"/>
          </a:xfrm>
        </p:spPr>
        <p:txBody>
          <a:bodyPr/>
          <a:lstStyle/>
          <a:p>
            <a:r>
              <a:rPr lang="ru-RU" b="1" dirty="0" err="1">
                <a:solidFill>
                  <a:srgbClr val="002060"/>
                </a:solidFill>
              </a:rPr>
              <a:t>Головним</a:t>
            </a:r>
            <a:r>
              <a:rPr lang="ru-RU" b="1" dirty="0">
                <a:solidFill>
                  <a:srgbClr val="002060"/>
                </a:solidFill>
              </a:rPr>
              <a:t> </a:t>
            </a:r>
            <a:r>
              <a:rPr lang="ru-RU" b="1" dirty="0" err="1">
                <a:solidFill>
                  <a:srgbClr val="002060"/>
                </a:solidFill>
              </a:rPr>
              <a:t>завданням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стандартизації</a:t>
            </a:r>
            <a:r>
              <a:rPr lang="ru-RU" b="1" dirty="0">
                <a:solidFill>
                  <a:srgbClr val="002060"/>
                </a:solidFill>
              </a:rPr>
              <a:t> </a:t>
            </a:r>
            <a:r>
              <a:rPr lang="ru-RU" b="1" dirty="0" err="1">
                <a:solidFill>
                  <a:srgbClr val="002060"/>
                </a:solidFill>
              </a:rPr>
              <a:t>є</a:t>
            </a:r>
            <a:r>
              <a:rPr lang="ru-RU" b="1" dirty="0">
                <a:solidFill>
                  <a:srgbClr val="002060"/>
                </a:solidFill>
              </a:rPr>
              <a:t> : </a:t>
            </a:r>
            <a:r>
              <a:rPr lang="ru-RU" b="1" dirty="0" err="1">
                <a:solidFill>
                  <a:srgbClr val="002060"/>
                </a:solidFill>
              </a:rPr>
              <a:t>створення</a:t>
            </a:r>
            <a:r>
              <a:rPr lang="ru-RU" b="1" dirty="0">
                <a:solidFill>
                  <a:srgbClr val="002060"/>
                </a:solidFill>
              </a:rPr>
              <a:t> комплексу </a:t>
            </a:r>
            <a:r>
              <a:rPr lang="ru-RU" b="1" dirty="0" err="1">
                <a:solidFill>
                  <a:srgbClr val="002060"/>
                </a:solidFill>
              </a:rPr>
              <a:t>нормативних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документів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які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визначають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сучасні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вимоги</a:t>
            </a:r>
            <a:r>
              <a:rPr lang="ru-RU" b="1" dirty="0">
                <a:solidFill>
                  <a:srgbClr val="002060"/>
                </a:solidFill>
              </a:rPr>
              <a:t> до </a:t>
            </a:r>
            <a:r>
              <a:rPr lang="ru-RU" b="1" dirty="0" err="1">
                <a:solidFill>
                  <a:srgbClr val="002060"/>
                </a:solidFill>
              </a:rPr>
              <a:t>продукції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до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її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розробки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виробництва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застосування</a:t>
            </a:r>
            <a:r>
              <a:rPr lang="ru-RU" b="1" dirty="0">
                <a:solidFill>
                  <a:srgbClr val="002060"/>
                </a:solidFill>
              </a:rPr>
              <a:t>, а </a:t>
            </a:r>
            <a:r>
              <a:rPr lang="ru-RU" b="1" dirty="0" err="1">
                <a:solidFill>
                  <a:srgbClr val="002060"/>
                </a:solidFill>
              </a:rPr>
              <a:t>також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нагляд</a:t>
            </a:r>
            <a:r>
              <a:rPr lang="ru-RU" b="1" dirty="0">
                <a:solidFill>
                  <a:srgbClr val="002060"/>
                </a:solidFill>
              </a:rPr>
              <a:t> за </a:t>
            </a:r>
            <a:r>
              <a:rPr lang="ru-RU" b="1" dirty="0" err="1">
                <a:solidFill>
                  <a:srgbClr val="002060"/>
                </a:solidFill>
              </a:rPr>
              <a:t>правильним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використанням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стандартів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endParaRPr lang="uk-UA" dirty="0"/>
          </a:p>
        </p:txBody>
      </p:sp>
      <p:pic>
        <p:nvPicPr>
          <p:cNvPr id="5122" name="Picture 2" descr="C:\Users\User\Desktop\depositphotos_90004246-stock-photo-list-of-iso-standar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643051"/>
            <a:ext cx="3214742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714612" y="857232"/>
            <a:ext cx="6143668" cy="5467368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>
                <a:solidFill>
                  <a:srgbClr val="00B050"/>
                </a:solidFill>
              </a:rPr>
              <a:t>Завдання стандартизації полягають у створенні умов для досягнення:</a:t>
            </a:r>
          </a:p>
          <a:p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економії всіх видів ресурсів;</a:t>
            </a:r>
          </a:p>
          <a:p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Безпеки продукції, робіт і послуг для довкілля, життя, здоров'я і майна;</a:t>
            </a:r>
          </a:p>
          <a:p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безпеки господарських об'єктів з врахуванням ризику виникнення природних і техногенних катастроф та інших надзвичайних ситуацій;</a:t>
            </a:r>
          </a:p>
          <a:p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технічної та інформаційної сумісності, а також 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</a:rPr>
              <a:t>взаємозамінюваності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 продукції;</a:t>
            </a:r>
          </a:p>
          <a:p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якості продукції, робіт і послуг відповідно до рівня розвитку науки, техніки і технології;</a:t>
            </a:r>
          </a:p>
          <a:p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єдності вимірювань;</a:t>
            </a:r>
          </a:p>
          <a:p>
            <a:r>
              <a:rPr lang="uk-UA" dirty="0">
                <a:solidFill>
                  <a:schemeClr val="accent4">
                    <a:lumMod val="50000"/>
                  </a:schemeClr>
                </a:solidFill>
              </a:rPr>
              <a:t>обороноздатності і мобілізаційної готовності країни.</a:t>
            </a:r>
          </a:p>
          <a:p>
            <a:endParaRPr lang="uk-UA" dirty="0"/>
          </a:p>
        </p:txBody>
      </p:sp>
      <p:pic>
        <p:nvPicPr>
          <p:cNvPr id="6146" name="Picture 2" descr="C:\Users\User\Desktop\depositphotos_77046567-stock-photo-quality-standards-iso-9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2786050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Поті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530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Потік</vt:lpstr>
      <vt:lpstr> Суть, основна мета і головне завдання стандартизації.</vt:lpstr>
      <vt:lpstr>ПЛАН: </vt:lpstr>
      <vt:lpstr>Суть стандартизації</vt:lpstr>
      <vt:lpstr>Презентация PowerPoint</vt:lpstr>
      <vt:lpstr>Основна мета:</vt:lpstr>
      <vt:lpstr>Основні принципи</vt:lpstr>
      <vt:lpstr>Презентация PowerPoint</vt:lpstr>
      <vt:lpstr>Головне завдання </vt:lpstr>
      <vt:lpstr>Презентация PowerPoint</vt:lpstr>
      <vt:lpstr>Найважливіші цілі</vt:lpstr>
      <vt:lpstr>ВИСНОВКИ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ПРЕЗЕНТАЦІЇ: Суть, основна мета і головне завдання стандартизації.</dc:title>
  <dc:creator>User</dc:creator>
  <cp:lastModifiedBy>user</cp:lastModifiedBy>
  <cp:revision>14</cp:revision>
  <dcterms:created xsi:type="dcterms:W3CDTF">2020-04-11T19:12:27Z</dcterms:created>
  <dcterms:modified xsi:type="dcterms:W3CDTF">2021-02-19T17:51:52Z</dcterms:modified>
</cp:coreProperties>
</file>