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835-4E9C-48E9-B334-F9C9B06A99C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BDA0C64-6EA2-43B9-AD4A-C7355FDAB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835-4E9C-48E9-B334-F9C9B06A99C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0C64-6EA2-43B9-AD4A-C7355FDAB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835-4E9C-48E9-B334-F9C9B06A99C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0C64-6EA2-43B9-AD4A-C7355FDAB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835-4E9C-48E9-B334-F9C9B06A99C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0C64-6EA2-43B9-AD4A-C7355FDAB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835-4E9C-48E9-B334-F9C9B06A99C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DA0C64-6EA2-43B9-AD4A-C7355FDAB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835-4E9C-48E9-B334-F9C9B06A99C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0C64-6EA2-43B9-AD4A-C7355FDAB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835-4E9C-48E9-B334-F9C9B06A99C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0C64-6EA2-43B9-AD4A-C7355FDAB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835-4E9C-48E9-B334-F9C9B06A99C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0C64-6EA2-43B9-AD4A-C7355FDAB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835-4E9C-48E9-B334-F9C9B06A99C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0C64-6EA2-43B9-AD4A-C7355FDAB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835-4E9C-48E9-B334-F9C9B06A99C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0C64-6EA2-43B9-AD4A-C7355FDAB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7835-4E9C-48E9-B334-F9C9B06A99C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DA0C64-6EA2-43B9-AD4A-C7355FDAB2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507835-4E9C-48E9-B334-F9C9B06A99C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BDA0C64-6EA2-43B9-AD4A-C7355FDAB2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869160"/>
            <a:ext cx="4492352" cy="795536"/>
          </a:xfrm>
        </p:spPr>
        <p:txBody>
          <a:bodyPr>
            <a:normAutofit/>
          </a:bodyPr>
          <a:lstStyle/>
          <a:p>
            <a:r>
              <a:rPr lang="uk-UA" dirty="0" smtClean="0"/>
              <a:t>Тема 6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Нормативні документи зі стандартизації і види стандартів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Правила позначення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7772400" cy="4572000"/>
          </a:xfrm>
        </p:spPr>
        <p:txBody>
          <a:bodyPr/>
          <a:lstStyle/>
          <a:p>
            <a:pPr algn="just"/>
            <a:r>
              <a:rPr lang="uk-UA" dirty="0" smtClean="0"/>
              <a:t>Установлюються наступні індекси : </a:t>
            </a:r>
          </a:p>
          <a:p>
            <a:pPr algn="just"/>
            <a:r>
              <a:rPr lang="uk-UA" dirty="0" smtClean="0"/>
              <a:t>Національний стандарт України - ДСТУ;</a:t>
            </a:r>
          </a:p>
          <a:p>
            <a:pPr algn="just"/>
            <a:r>
              <a:rPr lang="uk-UA" dirty="0" smtClean="0"/>
              <a:t>Державний класифікатор – </a:t>
            </a:r>
            <a:r>
              <a:rPr lang="uk-UA" dirty="0" err="1" smtClean="0"/>
              <a:t>ДК</a:t>
            </a:r>
            <a:r>
              <a:rPr lang="uk-UA" dirty="0" smtClean="0"/>
              <a:t> ;</a:t>
            </a:r>
          </a:p>
          <a:p>
            <a:pPr algn="just"/>
            <a:r>
              <a:rPr lang="uk-UA" dirty="0" smtClean="0"/>
              <a:t>Стандарт наукового, науково – технічного або інженерного товариства чи спілки України;</a:t>
            </a:r>
          </a:p>
          <a:p>
            <a:pPr algn="just"/>
            <a:r>
              <a:rPr lang="uk-UA" dirty="0" smtClean="0"/>
              <a:t>Стандарт організації – </a:t>
            </a:r>
            <a:r>
              <a:rPr lang="uk-UA" dirty="0" err="1" smtClean="0"/>
              <a:t>СОУ</a:t>
            </a:r>
            <a:r>
              <a:rPr lang="uk-UA" dirty="0" smtClean="0"/>
              <a:t> ;</a:t>
            </a:r>
          </a:p>
          <a:p>
            <a:pPr algn="just"/>
            <a:r>
              <a:rPr lang="uk-UA" dirty="0" smtClean="0"/>
              <a:t>Технічні умови, що не є стандарт – ТУУ.</a:t>
            </a:r>
          </a:p>
          <a:p>
            <a:pPr algn="just"/>
            <a:endParaRPr lang="uk-UA" dirty="0" smtClean="0"/>
          </a:p>
          <a:p>
            <a:pPr algn="just"/>
            <a:endParaRPr lang="ru-RU" dirty="0"/>
          </a:p>
        </p:txBody>
      </p:sp>
      <p:pic>
        <p:nvPicPr>
          <p:cNvPr id="6146" name="Picture 2" descr="C:\Users\User\Desktop\unna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581128"/>
            <a:ext cx="2340768" cy="1755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Правила позначення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Правила присвоєння номерів і позначення року для національних нормативних документів відповідно до ДСТУ 1.5, технічних умов – ДСТУ 1.3. Приймаючи міжнародний або регіональний стандарт, його позначають відповідно до ДСТУ 1.7.</a:t>
            </a:r>
          </a:p>
          <a:p>
            <a:pPr algn="just"/>
            <a:r>
              <a:rPr lang="uk-UA" dirty="0" smtClean="0"/>
              <a:t>Якщо в позначенні діючого в Україні документа в сфері стандартизації використане позначення документа міжнародної або регіональної організації ( </a:t>
            </a:r>
            <a:r>
              <a:rPr lang="en-US" dirty="0" smtClean="0"/>
              <a:t>IOS, IEC, EN, </a:t>
            </a:r>
            <a:r>
              <a:rPr lang="uk-UA" dirty="0" smtClean="0"/>
              <a:t>ГОСТ</a:t>
            </a:r>
            <a:r>
              <a:rPr lang="en-US" dirty="0" smtClean="0"/>
              <a:t>,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 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документа переведена , то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позначення</a:t>
            </a:r>
            <a:r>
              <a:rPr lang="ru-RU" dirty="0" smtClean="0"/>
              <a:t> не </a:t>
            </a:r>
            <a:r>
              <a:rPr lang="ru-RU" dirty="0" err="1" smtClean="0"/>
              <a:t>змінюють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Стандартизація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b="1" dirty="0" smtClean="0"/>
              <a:t>Стандартизація</a:t>
            </a:r>
            <a:r>
              <a:rPr lang="uk-UA" dirty="0" smtClean="0"/>
              <a:t> – один з діючих засобів прискорення технічного прогресу, впровадження самої раціональної організації виробництва, поліпшення якості продукції, економії трудових витрат і матеріальних ресурсів.</a:t>
            </a:r>
            <a:endParaRPr lang="ru-RU" dirty="0"/>
          </a:p>
        </p:txBody>
      </p:sp>
      <p:pic>
        <p:nvPicPr>
          <p:cNvPr id="1027" name="Picture 3" descr="C:\Users\User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149080"/>
            <a:ext cx="3456384" cy="2270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Стандартизація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2286000"/>
            <a:ext cx="777240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800" b="1" dirty="0" smtClean="0"/>
              <a:t>    У процесі стандартизації</a:t>
            </a:r>
            <a:r>
              <a:rPr lang="uk-UA" sz="2800" dirty="0" smtClean="0"/>
              <a:t> виробляються </a:t>
            </a:r>
            <a:r>
              <a:rPr lang="uk-UA" sz="2800" i="1" dirty="0" smtClean="0"/>
              <a:t>норми, правила, вимоги, характеристик</a:t>
            </a:r>
            <a:r>
              <a:rPr lang="ru-RU" sz="2800" i="1" dirty="0" smtClean="0"/>
              <a:t>и</a:t>
            </a:r>
            <a:r>
              <a:rPr lang="uk-UA" sz="2800" dirty="0" smtClean="0"/>
              <a:t>, що стосуються об</a:t>
            </a:r>
            <a:r>
              <a:rPr lang="en-US" sz="2800" dirty="0" smtClean="0"/>
              <a:t>’ </a:t>
            </a:r>
            <a:r>
              <a:rPr lang="uk-UA" sz="2800" dirty="0" err="1" smtClean="0"/>
              <a:t>єкта</a:t>
            </a:r>
            <a:r>
              <a:rPr lang="uk-UA" sz="2800" dirty="0" smtClean="0"/>
              <a:t> стандартизації , які формуються у вигляді нормативного документа.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unnamed (1).jpg"/>
          <p:cNvPicPr>
            <a:picLocks noChangeAspect="1" noChangeArrowheads="1"/>
          </p:cNvPicPr>
          <p:nvPr/>
        </p:nvPicPr>
        <p:blipFill>
          <a:blip r:embed="rId2" cstate="print"/>
          <a:srcRect b="6456"/>
          <a:stretch>
            <a:fillRect/>
          </a:stretch>
        </p:blipFill>
        <p:spPr bwMode="auto">
          <a:xfrm>
            <a:off x="4267200" y="3645024"/>
            <a:ext cx="4876800" cy="32129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визначення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err="1" smtClean="0"/>
              <a:t>“</a:t>
            </a:r>
            <a:r>
              <a:rPr lang="uk-UA" b="1" dirty="0" err="1" smtClean="0"/>
              <a:t>Нормативний</a:t>
            </a:r>
            <a:r>
              <a:rPr lang="uk-UA" b="1" dirty="0" smtClean="0"/>
              <a:t> документ </a:t>
            </a:r>
            <a:r>
              <a:rPr lang="uk-UA" dirty="0" smtClean="0"/>
              <a:t>– це документ, що встановлює правила, загальні принципи або характеристики різних видів діяльності або їхніх результатів ”.</a:t>
            </a:r>
          </a:p>
          <a:p>
            <a:pPr algn="just">
              <a:buNone/>
            </a:pPr>
            <a:r>
              <a:rPr lang="uk-UA" dirty="0" smtClean="0"/>
              <a:t>   Даний термін охоплює такі поняття як </a:t>
            </a:r>
          </a:p>
          <a:p>
            <a:pPr algn="just">
              <a:buNone/>
            </a:pPr>
            <a:r>
              <a:rPr lang="uk-UA" dirty="0" smtClean="0"/>
              <a:t>“ стандарт ” , “ кодекс усталеної практики ”, технічні умови.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терміни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b="1" dirty="0" smtClean="0"/>
              <a:t>Стандарт</a:t>
            </a:r>
            <a:r>
              <a:rPr lang="uk-UA" dirty="0" smtClean="0"/>
              <a:t> – документ, що встановлює для загального і багаторазового застосування правила, загальні принципи або характеристики, що стосується діяльності або їхніх результатів, з метою досягнення оптимального рівня упорядкованості у визначеній сфері, розроблений у встановленому порядку на основі консенсусу.</a:t>
            </a:r>
            <a:endParaRPr lang="ru-RU" dirty="0"/>
          </a:p>
        </p:txBody>
      </p:sp>
      <p:pic>
        <p:nvPicPr>
          <p:cNvPr id="3074" name="Picture 2" descr="C:\Users\User\Desktop\Без назван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437112"/>
            <a:ext cx="2352675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терміни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b="1" dirty="0" smtClean="0"/>
              <a:t>Консенсус </a:t>
            </a:r>
            <a:r>
              <a:rPr lang="uk-UA" dirty="0" smtClean="0"/>
              <a:t>– загальна угода, що характеризується відсутністю серйозних заперечень по істотних  питаннях у більшості зацікавлених сторін і досягається в процесі процедури, спрямованої на врахування думок усіх сторін і зближення різних точок зору.</a:t>
            </a:r>
            <a:endParaRPr lang="ru-RU" dirty="0"/>
          </a:p>
        </p:txBody>
      </p:sp>
      <p:pic>
        <p:nvPicPr>
          <p:cNvPr id="4098" name="Picture 2" descr="C:\Users\User\Desktop\Консенсус-Bump-Slump-Похмельный-рынок-требует-коррекции-в-15-миллиардов-долларов.jpg"/>
          <p:cNvPicPr>
            <a:picLocks noChangeAspect="1" noChangeArrowheads="1"/>
          </p:cNvPicPr>
          <p:nvPr/>
        </p:nvPicPr>
        <p:blipFill>
          <a:blip r:embed="rId2" cstate="print"/>
          <a:srcRect r="14951"/>
          <a:stretch>
            <a:fillRect/>
          </a:stretch>
        </p:blipFill>
        <p:spPr bwMode="auto">
          <a:xfrm>
            <a:off x="3131840" y="4293096"/>
            <a:ext cx="3025779" cy="20104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терміни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/>
              <a:t>Міжнародний і регіональний стандарт </a:t>
            </a:r>
            <a:r>
              <a:rPr lang="uk-UA" dirty="0" smtClean="0"/>
              <a:t>– стандарти, прийняті відповідно міжнародним і регіональним органом стандартизації.</a:t>
            </a:r>
          </a:p>
          <a:p>
            <a:r>
              <a:rPr lang="uk-UA" b="1" dirty="0" smtClean="0"/>
              <a:t>Національні стандарти </a:t>
            </a:r>
            <a:r>
              <a:rPr lang="uk-UA" dirty="0" smtClean="0"/>
              <a:t>– державні стандарти України, прийняті відповідно міжнародним і регіональним органом стандартизації.</a:t>
            </a:r>
          </a:p>
          <a:p>
            <a:r>
              <a:rPr lang="uk-UA" b="1" dirty="0" smtClean="0"/>
              <a:t>Кодекс усталеної практики (звід правил) </a:t>
            </a:r>
            <a:r>
              <a:rPr lang="uk-UA" dirty="0" smtClean="0"/>
              <a:t>– документ, що включає практичні правила або процедури проектування, виготовлення, монтажу, технічного обслуговування, обладнання, конструкцій і виробів. Кодекс усталеної практики може бути стандартом, частиною стандарту або окремим документом.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терміни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772400" cy="4572000"/>
          </a:xfrm>
        </p:spPr>
        <p:txBody>
          <a:bodyPr/>
          <a:lstStyle/>
          <a:p>
            <a:pPr algn="just"/>
            <a:r>
              <a:rPr lang="uk-UA" b="1" dirty="0" smtClean="0"/>
              <a:t>Технічні умови </a:t>
            </a:r>
            <a:r>
              <a:rPr lang="uk-UA" dirty="0" smtClean="0"/>
              <a:t>– документ, що встановлює технічні вимоги, яким повинні відповідати продукція, процеси або послуги. Технічні умови можуть бути стандартом, частиною стандарту або окремим документом.</a:t>
            </a:r>
          </a:p>
          <a:p>
            <a:pPr algn="just"/>
            <a:r>
              <a:rPr lang="uk-UA" b="1" dirty="0" smtClean="0"/>
              <a:t>Технічний регламент </a:t>
            </a:r>
            <a:r>
              <a:rPr lang="uk-UA" dirty="0" smtClean="0"/>
              <a:t>– нормативно – правовий акт, прийнятий органом державної влади, що встановлює технічні вимоги до продукції, процесам або послугам безпосередньо або через посилання на стандарти або відбиває їхній зміст.</a:t>
            </a:r>
            <a:endParaRPr lang="ru-RU" dirty="0"/>
          </a:p>
        </p:txBody>
      </p:sp>
      <p:pic>
        <p:nvPicPr>
          <p:cNvPr id="5122" name="Picture 2" descr="C:\Users\User\Desktop\unname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445224"/>
            <a:ext cx="2304256" cy="1309646"/>
          </a:xfrm>
          <a:prstGeom prst="rect">
            <a:avLst/>
          </a:prstGeom>
          <a:noFill/>
        </p:spPr>
      </p:pic>
      <p:pic>
        <p:nvPicPr>
          <p:cNvPr id="5123" name="Picture 3" descr="C:\Users\User\Desktop\unnamed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12" y="0"/>
            <a:ext cx="2071688" cy="1381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Правила позначення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Правила позначення нормативних документів визначені ДСТУ 1.0.20033. Національна стандартизація. Основні положення.</a:t>
            </a:r>
          </a:p>
          <a:p>
            <a:pPr algn="just"/>
            <a:r>
              <a:rPr lang="uk-UA" dirty="0" smtClean="0"/>
              <a:t>Позначення стандарту складається з індексу, номеру і року прийняття.</a:t>
            </a:r>
          </a:p>
          <a:p>
            <a:pPr algn="just"/>
            <a:endParaRPr lang="ru-RU" dirty="0"/>
          </a:p>
        </p:txBody>
      </p:sp>
      <p:pic>
        <p:nvPicPr>
          <p:cNvPr id="7170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581128"/>
            <a:ext cx="7100610" cy="19975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455</TotalTime>
  <Words>486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Нормативні документи зі стандартизації і види стандартів</vt:lpstr>
      <vt:lpstr>Стандартизація</vt:lpstr>
      <vt:lpstr>Стандартизація</vt:lpstr>
      <vt:lpstr>Основні визначення</vt:lpstr>
      <vt:lpstr>Основні терміни</vt:lpstr>
      <vt:lpstr>Основні терміни</vt:lpstr>
      <vt:lpstr>Основні терміни</vt:lpstr>
      <vt:lpstr>Основні терміни</vt:lpstr>
      <vt:lpstr>Правила позначення</vt:lpstr>
      <vt:lpstr>Правила позначення</vt:lpstr>
      <vt:lpstr>Правила позначення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Нормативні документи зі стандартизації і види стандартів</dc:title>
  <dc:creator>RePack by SPecialiST</dc:creator>
  <cp:lastModifiedBy>user</cp:lastModifiedBy>
  <cp:revision>9</cp:revision>
  <dcterms:created xsi:type="dcterms:W3CDTF">2020-05-16T15:14:23Z</dcterms:created>
  <dcterms:modified xsi:type="dcterms:W3CDTF">2021-02-19T17:55:00Z</dcterms:modified>
</cp:coreProperties>
</file>