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3F5914D-AD51-4E2E-B8B5-A1059B90DCD8}" type="datetimeFigureOut">
              <a:rPr lang="uk-UA" smtClean="0"/>
              <a:pPr/>
              <a:t>19.02.2021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B219F1-F94D-4F65-A6D6-74813DB74C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914D-AD51-4E2E-B8B5-A1059B90DCD8}" type="datetimeFigureOut">
              <a:rPr lang="uk-UA" smtClean="0"/>
              <a:pPr/>
              <a:t>19.02.2021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19F1-F94D-4F65-A6D6-74813DB74C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914D-AD51-4E2E-B8B5-A1059B90DCD8}" type="datetimeFigureOut">
              <a:rPr lang="uk-UA" smtClean="0"/>
              <a:pPr/>
              <a:t>19.02.2021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19F1-F94D-4F65-A6D6-74813DB74C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F5914D-AD51-4E2E-B8B5-A1059B90DCD8}" type="datetimeFigureOut">
              <a:rPr lang="uk-UA" smtClean="0"/>
              <a:pPr/>
              <a:t>19.02.2021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B219F1-F94D-4F65-A6D6-74813DB74C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3F5914D-AD51-4E2E-B8B5-A1059B90DCD8}" type="datetimeFigureOut">
              <a:rPr lang="uk-UA" smtClean="0"/>
              <a:pPr/>
              <a:t>19.02.2021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B219F1-F94D-4F65-A6D6-74813DB74C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914D-AD51-4E2E-B8B5-A1059B90DCD8}" type="datetimeFigureOut">
              <a:rPr lang="uk-UA" smtClean="0"/>
              <a:pPr/>
              <a:t>19.02.2021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19F1-F94D-4F65-A6D6-74813DB74C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914D-AD51-4E2E-B8B5-A1059B90DCD8}" type="datetimeFigureOut">
              <a:rPr lang="uk-UA" smtClean="0"/>
              <a:pPr/>
              <a:t>19.02.2021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19F1-F94D-4F65-A6D6-74813DB74C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F5914D-AD51-4E2E-B8B5-A1059B90DCD8}" type="datetimeFigureOut">
              <a:rPr lang="uk-UA" smtClean="0"/>
              <a:pPr/>
              <a:t>19.02.2021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B219F1-F94D-4F65-A6D6-74813DB74C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914D-AD51-4E2E-B8B5-A1059B90DCD8}" type="datetimeFigureOut">
              <a:rPr lang="uk-UA" smtClean="0"/>
              <a:pPr/>
              <a:t>19.02.2021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19F1-F94D-4F65-A6D6-74813DB74C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F5914D-AD51-4E2E-B8B5-A1059B90DCD8}" type="datetimeFigureOut">
              <a:rPr lang="uk-UA" smtClean="0"/>
              <a:pPr/>
              <a:t>19.02.2021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B219F1-F94D-4F65-A6D6-74813DB74C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F5914D-AD51-4E2E-B8B5-A1059B90DCD8}" type="datetimeFigureOut">
              <a:rPr lang="uk-UA" smtClean="0"/>
              <a:pPr/>
              <a:t>19.02.2021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B219F1-F94D-4F65-A6D6-74813DB74C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F5914D-AD51-4E2E-B8B5-A1059B90DCD8}" type="datetimeFigureOut">
              <a:rPr lang="uk-UA" smtClean="0"/>
              <a:pPr/>
              <a:t>19.02.2021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B219F1-F94D-4F65-A6D6-74813DB74C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50" y="928670"/>
            <a:ext cx="4500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Класифікація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 номенклатура показників якості продукції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388" y="5000636"/>
            <a:ext cx="938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Тема 7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88" y="214290"/>
            <a:ext cx="885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Ергономічні показники якості характеризують систему </a:t>
            </a:r>
            <a:r>
              <a:rPr lang="uk-UA" dirty="0" err="1"/>
              <a:t>“людина-виріб”</a:t>
            </a:r>
            <a:r>
              <a:rPr lang="uk-UA" dirty="0"/>
              <a:t>. Вони враховують комплекс гігієнічних, антропометричних, фізіологічних і психологічних особливостей людини, що проявляються в процесі експлуатації виробу. Відповідно до вказаних особливостей людини ергономічні показники класифікуються на такі підгрупи: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1785926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/>
              <a:t>Гігієнічні</a:t>
            </a:r>
            <a:r>
              <a:rPr lang="uk-UA" dirty="0"/>
              <a:t> показники використовують для визначення відповідності конструкції виробу гігієнічним умовам життєдіяльності і працездатності людини при її взаємодії з виробом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2786058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/>
              <a:t>Антропометричні</a:t>
            </a:r>
            <a:r>
              <a:rPr lang="uk-UA" dirty="0"/>
              <a:t> показники характеризують відповідність конструкції виробу розміру, формі тіла людини та її органів, які беруть участь в обслуговуванні виробу.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378619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/>
              <a:t>Фізіологічн</a:t>
            </a:r>
            <a:r>
              <a:rPr lang="ru-RU" i="1" dirty="0" err="1"/>
              <a:t>і</a:t>
            </a:r>
            <a:r>
              <a:rPr lang="ru-RU" dirty="0"/>
              <a:t> 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</a:t>
            </a:r>
            <a:r>
              <a:rPr lang="ru-RU" dirty="0" err="1"/>
              <a:t>виробу</a:t>
            </a:r>
            <a:r>
              <a:rPr lang="ru-RU" dirty="0"/>
              <a:t> </a:t>
            </a:r>
            <a:r>
              <a:rPr lang="ru-RU" dirty="0" err="1"/>
              <a:t>фізіологічним</a:t>
            </a:r>
            <a:r>
              <a:rPr lang="ru-RU" dirty="0"/>
              <a:t> </a:t>
            </a:r>
            <a:r>
              <a:rPr lang="ru-RU" dirty="0" err="1"/>
              <a:t>особливостям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85721" y="4714884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/>
              <a:t>Психологічн</a:t>
            </a:r>
            <a:r>
              <a:rPr lang="ru-RU" i="1" dirty="0" err="1"/>
              <a:t>і</a:t>
            </a:r>
            <a:r>
              <a:rPr lang="ru-RU" i="1" dirty="0"/>
              <a:t> 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</a:t>
            </a:r>
            <a:r>
              <a:rPr lang="ru-RU" dirty="0" err="1"/>
              <a:t>можливостям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до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виробу</a:t>
            </a:r>
            <a:r>
              <a:rPr lang="ru-RU" dirty="0"/>
              <a:t>.</a:t>
            </a:r>
            <a:endParaRPr lang="uk-UA" dirty="0"/>
          </a:p>
        </p:txBody>
      </p: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олна 2"/>
          <p:cNvSpPr/>
          <p:nvPr/>
        </p:nvSpPr>
        <p:spPr>
          <a:xfrm>
            <a:off x="2786050" y="357166"/>
            <a:ext cx="3286148" cy="85725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Висновок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42984"/>
            <a:ext cx="87941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>Існуюча методика оцінки якості продукції базується на порівнянні показників якості оцінюваної продукції з базовими показниками. Отже, першочерговою задачею при оцінюванні якості продукції є обґрунтування номенклатури показників якості, що характеризують якість даного виробу. Доречно тут відмітити про таку галузь науки, як </a:t>
            </a:r>
            <a:r>
              <a:rPr lang="uk-UA" b="1" i="1" dirty="0"/>
              <a:t>кваліметрія</a:t>
            </a:r>
            <a:r>
              <a:rPr lang="uk-UA" dirty="0"/>
              <a:t>, яка вивчає методи кількісної оцінки якості продукції.</a:t>
            </a:r>
          </a:p>
          <a:p>
            <a:r>
              <a:rPr lang="uk-UA" dirty="0"/>
              <a:t>При </a:t>
            </a:r>
            <a:r>
              <a:rPr lang="uk-UA" dirty="0" err="1"/>
              <a:t>обгрунтуванні</a:t>
            </a:r>
            <a:r>
              <a:rPr lang="uk-UA" dirty="0"/>
              <a:t> і виборі номенклатури показників якості враховують такі фактори, як: призначення і умови використання виробу; вимоги споживача; зміст завдань управління якістю; склад і структура властивостей, що характеризують виріб; вимоги до показників якості та інші.</a:t>
            </a:r>
          </a:p>
          <a:p>
            <a:r>
              <a:rPr lang="uk-UA" dirty="0"/>
              <a:t>В залежності від характеру завдань, які необхідно вирішувати в процесі оцінювання рівня якості продукції, показники якості класифікуються за різними ознаками </a:t>
            </a:r>
          </a:p>
          <a:p>
            <a:endParaRPr lang="uk-UA" dirty="0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642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Показник якості - кількісна характеристика однієї або кількох властивостей продукції (що складають її якість), яка розглядається до певних умов її створення та експлуатації або споживання.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0298" y="2000240"/>
            <a:ext cx="628654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Вибір показників якості встановлює перелік найменувань кількісних характеристик властивостей продукції, що входять до складу її якості та забезпечують оцінку рівня якості продукції.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Обґрунтування вибору номенклатури показників якості провадиться з урахуванням: призначення та умов використання продукції; аналізу вимог споживача; завдань управління якістю продукції; складу і структури властивостей, що характеризуються; основних вимог до показників якості</a:t>
            </a:r>
            <a:r>
              <a:rPr lang="uk-UA" sz="2000" dirty="0"/>
              <a:t>.</a:t>
            </a:r>
          </a:p>
          <a:p>
            <a:endParaRPr lang="uk-UA" dirty="0"/>
          </a:p>
        </p:txBody>
      </p:sp>
      <p:pic>
        <p:nvPicPr>
          <p:cNvPr id="4" name="Рисунок 3" descr="YpG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2035971" cy="407194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86050" y="357166"/>
            <a:ext cx="3286148" cy="85725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Класифікація показників якості:</a:t>
            </a:r>
          </a:p>
        </p:txBody>
      </p:sp>
      <p:sp>
        <p:nvSpPr>
          <p:cNvPr id="3" name="Овал 2"/>
          <p:cNvSpPr/>
          <p:nvPr/>
        </p:nvSpPr>
        <p:spPr>
          <a:xfrm>
            <a:off x="428596" y="1285860"/>
            <a:ext cx="364333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За властивостями: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Одиничні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Комплексні</a:t>
            </a:r>
          </a:p>
        </p:txBody>
      </p:sp>
      <p:sp>
        <p:nvSpPr>
          <p:cNvPr id="4" name="Овал 3"/>
          <p:cNvSpPr/>
          <p:nvPr/>
        </p:nvSpPr>
        <p:spPr>
          <a:xfrm>
            <a:off x="4714876" y="2214554"/>
            <a:ext cx="3857620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За способом вираження: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Натуральні одиниці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Вартісні</a:t>
            </a:r>
          </a:p>
        </p:txBody>
      </p:sp>
      <p:sp>
        <p:nvSpPr>
          <p:cNvPr id="5" name="Овал 4"/>
          <p:cNvSpPr/>
          <p:nvPr/>
        </p:nvSpPr>
        <p:spPr>
          <a:xfrm>
            <a:off x="642910" y="3500438"/>
            <a:ext cx="3571900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За оцінкою рівня якості: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Базові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Відносні</a:t>
            </a:r>
          </a:p>
        </p:txBody>
      </p:sp>
      <p:sp>
        <p:nvSpPr>
          <p:cNvPr id="6" name="Овал 5"/>
          <p:cNvSpPr/>
          <p:nvPr/>
        </p:nvSpPr>
        <p:spPr>
          <a:xfrm>
            <a:off x="5072066" y="4500570"/>
            <a:ext cx="3214710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За стадією: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Прогнозні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Проектні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Виробничі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Експлуатаційні</a:t>
            </a:r>
          </a:p>
        </p:txBody>
      </p:sp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85794"/>
            <a:ext cx="67866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Комплексні показники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характеризують кілька властивостей виробів, включаючи витрати, що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пов’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язані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з розробкою, виробництвом і експлуатацією. У кожній галузі промисловості застосовуються свої специфічні комплексні показники (наприклад, комплексним показником якості електродвигуна є відношення кількості корисної механічної енергії, що виробляється двигуном за весь термін його служби, до сумарних витрат на виробництво та експлуатацію двигуна).</a:t>
            </a:r>
          </a:p>
        </p:txBody>
      </p:sp>
      <p:pic>
        <p:nvPicPr>
          <p:cNvPr id="3" name="Рисунок 2" descr="bG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214686"/>
            <a:ext cx="2857520" cy="285752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215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Одиничні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характеризують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одну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властивостей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класифікуються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такими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26" y="1357298"/>
            <a:ext cx="8786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відображають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корисний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призначенням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обумовлюють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сферу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виробничо-технічного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випущений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оцінюваної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проміжок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часу.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857496"/>
            <a:ext cx="8501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економічності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характеризують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відображають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технічну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досконалість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ступенем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До таких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належать: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основного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корисних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корисної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4929198"/>
            <a:ext cx="8143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Показники надійності - безвідмовність, збереженість,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ремон-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тоздатність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довговічність виробу. Залежно від особливостей продукції, що оцінюється, для характеристики надійності можуть використо­вуватися як усі чотири, так і деякі з зазначених показників.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286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-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Екологічні показники характеризують рівень шкідливих впливів на навколишнє середовище, які виникають під час експлуатації або споживання продукції. Врахування екологічних показників має обмежити надходження в природне середовище промислових, транспортних і побутових стічних вод та викидів, з метою зниження наявності шкідливих речовин в атмосфері, які не перевищують допустимих концентрацій; забезпечити збереження і раціональне використання біологічних ресурсів і т. д. До екологічних показників належать: наявність шкідливих домішок, можливість викидів шкід­ливих часток, газів, випромінювань при зберіганні, транспортуванні, експлуатації чи споживанні продукції.</a:t>
            </a:r>
          </a:p>
        </p:txBody>
      </p:sp>
      <p:pic>
        <p:nvPicPr>
          <p:cNvPr id="3" name="Рисунок 2" descr="6B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643314"/>
            <a:ext cx="4572000" cy="257175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74295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Економічні показники характеризують витрати на розробку, виготовлення, експлуатацію або споживання продукції, економічну ефективність її експлуатації. Основні з них: ціна, прибуток, собівартість, рентабельність, трудомісткість виробу, експлуатаційні витрати, як в абсолютному виразі, так і на одиницю основного показника при­значення виробу.</a:t>
            </a:r>
          </a:p>
          <a:p>
            <a:endParaRPr lang="uk-UA" dirty="0"/>
          </a:p>
        </p:txBody>
      </p:sp>
      <p:pic>
        <p:nvPicPr>
          <p:cNvPr id="3" name="Рисунок 2" descr="1uJ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928934"/>
            <a:ext cx="2343150" cy="2857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72152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- Показники безпеки характеризують особливості продукції, що забезпечують безпеку людини (обслуговуючого персоналу) під час експлуатації або її споживання, монтажу, обслуговування, ремонту, зберігання, транспортування і т. д. Наприклад: імовірність безпечної роботи людини протягом певного часу; час спрацювання захисних пристроїв; електрична надійність високовольтних мереж.</a:t>
            </a:r>
          </a:p>
        </p:txBody>
      </p:sp>
      <p:pic>
        <p:nvPicPr>
          <p:cNvPr id="3" name="Рисунок 2" descr="1Zuq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643182"/>
            <a:ext cx="3105150" cy="28384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285984" y="285728"/>
            <a:ext cx="4143404" cy="107157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Номенклатура показників якості продукції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428596" y="1285860"/>
            <a:ext cx="2500330" cy="14287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Показники призначення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3500430" y="1571612"/>
            <a:ext cx="2928958" cy="12144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Показники надійності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642910" y="3071810"/>
            <a:ext cx="3071834" cy="13573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Показники технологічності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5357818" y="4572008"/>
            <a:ext cx="2286016" cy="12858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Ергономічні показники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4714876" y="2857496"/>
            <a:ext cx="2643206" cy="12858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Естетичні показники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6715140" y="1428736"/>
            <a:ext cx="1928826" cy="9286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Екологічні показники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1142976" y="4929198"/>
            <a:ext cx="3500462" cy="11430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Патентно-правові показники</a:t>
            </a:r>
          </a:p>
        </p:txBody>
      </p:sp>
    </p:spTree>
  </p:cSld>
  <p:clrMapOvr>
    <a:masterClrMapping/>
  </p:clrMapOvr>
  <p:transition>
    <p:push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127</TotalTime>
  <Words>631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01.04.20</dc:creator>
  <cp:lastModifiedBy>user</cp:lastModifiedBy>
  <cp:revision>19</cp:revision>
  <dcterms:created xsi:type="dcterms:W3CDTF">2020-04-09T17:10:24Z</dcterms:created>
  <dcterms:modified xsi:type="dcterms:W3CDTF">2021-02-19T18:04:45Z</dcterms:modified>
</cp:coreProperties>
</file>