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  <p:sldMasterId id="2147483790" r:id="rId2"/>
    <p:sldMasterId id="2147483802" r:id="rId3"/>
  </p:sldMasterIdLst>
  <p:notesMasterIdLst>
    <p:notesMasterId r:id="rId22"/>
  </p:notesMasterIdLst>
  <p:sldIdLst>
    <p:sldId id="256" r:id="rId4"/>
    <p:sldId id="258" r:id="rId5"/>
    <p:sldId id="259" r:id="rId6"/>
    <p:sldId id="260" r:id="rId7"/>
    <p:sldId id="271" r:id="rId8"/>
    <p:sldId id="272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76" d="100"/>
          <a:sy n="76" d="100"/>
        </p:scale>
        <p:origin x="-164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DDFA1-5438-4300-B843-BDEB1824E91F}" type="datetimeFigureOut">
              <a:rPr lang="uk-UA" smtClean="0"/>
              <a:t>19.02.2021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C9A38-1886-4DEB-9CCB-B98FA85CA3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552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85AD66-057A-4C2A-906F-AED7E16B0A3C}" type="slidenum">
              <a:rPr lang="ru-RU" smtClean="0"/>
              <a:pPr eaLnBrk="1" hangingPunct="1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09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3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024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966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27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336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873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810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294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711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74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814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457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693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04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6E4A06CB-7007-4A22-8004-D6908A8DD40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5181600"/>
            <a:ext cx="75438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uk-UA" altLang="uk-UA" noProof="0"/>
              <a:t>Клацніть, щоб редагувати стиль зразка заголовка</a:t>
            </a:r>
            <a:endParaRPr lang="en-US" altLang="uk-UA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F5B7B198-F16D-4D64-AA3F-F587A85B7C0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" y="5791200"/>
            <a:ext cx="75438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uk-UA" altLang="uk-UA" noProof="0"/>
              <a:t>Клацніть, щоб редагувати стиль зразка підзаголовка</a:t>
            </a:r>
            <a:endParaRPr lang="en-US" altLang="uk-UA" noProof="0"/>
          </a:p>
        </p:txBody>
      </p:sp>
    </p:spTree>
    <p:extLst>
      <p:ext uri="{BB962C8B-B14F-4D97-AF65-F5344CB8AC3E}">
        <p14:creationId xmlns:p14="http://schemas.microsoft.com/office/powerpoint/2010/main" val="3090514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9E5B64-5BD7-43FA-B23D-E339F7217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D9A05B26-8744-47A1-B3DB-18A0C4BED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172418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76F463-EEB2-4FCE-94C8-6EA36DB98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35E26AF3-77A5-40E5-9EE5-312D4D8E4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</p:spTree>
    <p:extLst>
      <p:ext uri="{BB962C8B-B14F-4D97-AF65-F5344CB8AC3E}">
        <p14:creationId xmlns:p14="http://schemas.microsoft.com/office/powerpoint/2010/main" val="955245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7DD124-CC6A-4B2C-A6FA-7AFABEF80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8C607D84-E972-419C-B5FC-97C573849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2133600"/>
            <a:ext cx="3581400" cy="42672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C4B32261-13D5-4210-9B65-BC1CBEA35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2133600"/>
            <a:ext cx="3581400" cy="42672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749762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C564E6-5BE2-40EF-905E-F64DD83C4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249FF7CC-9792-494D-8173-5AE063088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4BA5DD4C-4682-4CF5-B70F-61BD73C31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16DCD46C-B2B7-4EB8-B650-B66D246E52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B629CAE0-4A9B-4B95-BB38-7C79151B8A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31659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BE92DB-BA79-46BD-8344-AE8737D0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26653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57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26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7ABF38-D990-410F-8CCC-C4FEC5DB8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83BED6AD-C455-4E9F-822E-03598FE21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010105DF-DFAC-47B0-94A7-0CF318146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</p:spTree>
    <p:extLst>
      <p:ext uri="{BB962C8B-B14F-4D97-AF65-F5344CB8AC3E}">
        <p14:creationId xmlns:p14="http://schemas.microsoft.com/office/powerpoint/2010/main" val="4195458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CE5D4C-7959-4776-A9E1-23F622A81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xmlns="" id="{AC1A77A0-C41F-4F3C-B1D8-77814FE9DD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835E2D08-8A49-4D6D-B73D-3927077C1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</p:spTree>
    <p:extLst>
      <p:ext uri="{BB962C8B-B14F-4D97-AF65-F5344CB8AC3E}">
        <p14:creationId xmlns:p14="http://schemas.microsoft.com/office/powerpoint/2010/main" val="1182704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7C590A-A591-4592-9EC0-EBC5F4E03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807CBB93-F8C0-4A04-B474-1DA6A0349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05686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xmlns="" id="{DD621F81-6A5E-410F-A14E-856BFFDBF0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343650" y="381000"/>
            <a:ext cx="1962150" cy="60198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80E17B8A-64A0-44C6-B34A-5C4C2AE98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5734050" cy="601980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169876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14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96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51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13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4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6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 descr="8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1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967DD718-0C1A-4235-85DC-400542A13F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Клацніть, щоб редагувати стиль зразка заголовка</a:t>
            </a:r>
            <a:endParaRPr lang="en-US" altLang="uk-UA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5AA6160A-8B5D-40A6-B3C5-D9C5A36C5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336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Клацніть, щоб відредагувати стилі зразків тексту</a:t>
            </a:r>
          </a:p>
          <a:p>
            <a:pPr lvl="1"/>
            <a:r>
              <a:rPr lang="uk-UA" altLang="uk-UA"/>
              <a:t>Другий рівень</a:t>
            </a:r>
          </a:p>
          <a:p>
            <a:pPr lvl="2"/>
            <a:r>
              <a:rPr lang="uk-UA" altLang="uk-UA"/>
              <a:t>Третій рівень</a:t>
            </a:r>
          </a:p>
          <a:p>
            <a:pPr lvl="3"/>
            <a:r>
              <a:rPr lang="uk-UA" altLang="uk-UA"/>
              <a:t>Четвертий рівень</a:t>
            </a:r>
          </a:p>
          <a:p>
            <a:pPr lvl="4"/>
            <a:r>
              <a:rPr lang="uk-UA" altLang="uk-UA"/>
              <a:t>П’ятий рівень</a:t>
            </a:r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07858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124744"/>
            <a:ext cx="6167239" cy="2304256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Загальні поняття управління якістю продукції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8122" y="5229200"/>
            <a:ext cx="5637010" cy="1256775"/>
          </a:xfrm>
        </p:spPr>
        <p:txBody>
          <a:bodyPr>
            <a:normAutofit/>
          </a:bodyPr>
          <a:lstStyle/>
          <a:p>
            <a:pPr algn="r"/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8</a:t>
            </a:r>
            <a:endParaRPr lang="uk-UA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2989829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975" y="-10530"/>
            <a:ext cx="9036050" cy="647701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Лідерство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07950" y="3709361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rgbClr val="00B050"/>
              </a:buClr>
              <a:buFont typeface="Wingdings" pitchFamily="2" charset="2"/>
              <a:buChar char="ü"/>
            </a:pPr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розуміння працівниками цілей діяльності компанії та забезпечення їхньої мотивації щодо досягнення таких цілей;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00B050"/>
              </a:buClr>
              <a:buFont typeface="Wingdings" pitchFamily="2" charset="2"/>
              <a:buChar char="ü"/>
            </a:pPr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здійснення оцінки, регулювання та реалізації діяльності в уніфікований спосіб;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00B050"/>
              </a:buClr>
              <a:buFont typeface="Wingdings" pitchFamily="2" charset="2"/>
              <a:buChar char="ü"/>
            </a:pPr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мінімізація нерозуміння між різними рівнями компанії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2BBD6BEF-C378-478D-A583-85D362B8C99D}"/>
              </a:ext>
            </a:extLst>
          </p:cNvPr>
          <p:cNvSpPr/>
          <p:nvPr/>
        </p:nvSpPr>
        <p:spPr>
          <a:xfrm>
            <a:off x="107950" y="819978"/>
            <a:ext cx="77764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Керівництво забезпечує єдність цілей та напрямку діяльності організації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Воно має створювати та підтримувати внутрішнє середовище, в якому працівники можуть бути повністю залученими до вирішення завдань організації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7ED5625B-EF0A-4039-8679-71A67917B19B}"/>
              </a:ext>
            </a:extLst>
          </p:cNvPr>
          <p:cNvSpPr/>
          <p:nvPr/>
        </p:nvSpPr>
        <p:spPr>
          <a:xfrm>
            <a:off x="107950" y="2941778"/>
            <a:ext cx="3382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Основні переваги: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79209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07950" y="9742"/>
            <a:ext cx="9036050" cy="649288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Залучення працівників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12469" y="2747913"/>
            <a:ext cx="90360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забезпечення мотивації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відданості та залучення працівників до діяльності організації; </a:t>
            </a:r>
          </a:p>
          <a:p>
            <a:pPr marL="457200" indent="-457200">
              <a:buClr>
                <a:srgbClr val="00B050"/>
              </a:buClr>
              <a:buFont typeface="Wingdings" pitchFamily="2" charset="2"/>
              <a:buChar char="ü"/>
            </a:pPr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інноваційний та творчий підхід до просування цілей організації; 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забезпечення відповідальності працівників за власну діяльність; 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забезпечення прагнення працівників брати участь та сприяти постійному вдосконаленню організації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7BAEEF24-3603-4615-9297-4D2F182092FF}"/>
              </a:ext>
            </a:extLst>
          </p:cNvPr>
          <p:cNvSpPr/>
          <p:nvPr/>
        </p:nvSpPr>
        <p:spPr>
          <a:xfrm>
            <a:off x="107950" y="633898"/>
            <a:ext cx="76324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Працівники всіх рівнів становлять основу організації, і їх повне </a:t>
            </a:r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залучення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надає можливість організації з вигодою використовувати їхні спроможності. </a:t>
            </a:r>
            <a:endParaRPr lang="uk-UA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0C6C0FF2-4C98-4393-BB13-9685F522EA78}"/>
              </a:ext>
            </a:extLst>
          </p:cNvPr>
          <p:cNvSpPr/>
          <p:nvPr/>
        </p:nvSpPr>
        <p:spPr>
          <a:xfrm>
            <a:off x="107950" y="2001819"/>
            <a:ext cx="3382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Основні переваги: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92344145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975" y="634568"/>
            <a:ext cx="9036050" cy="649288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uk-UA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Процесний</a:t>
            </a:r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підхід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3975" y="3609020"/>
            <a:ext cx="87852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rgbClr val="00B050"/>
              </a:buClr>
              <a:buFont typeface="Wingdings" pitchFamily="2" charset="2"/>
              <a:buChar char="ü"/>
            </a:pPr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скорочення витрат та тривалості виробничих циклів за допомогою ефективного використання ресурсів; </a:t>
            </a:r>
          </a:p>
          <a:p>
            <a:pPr marL="457200" indent="-457200">
              <a:buClr>
                <a:srgbClr val="00B050"/>
              </a:buClr>
              <a:buFont typeface="Wingdings" pitchFamily="2" charset="2"/>
              <a:buChar char="ü"/>
            </a:pPr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удосконалення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забезпечення надійних та очікуваних результатів; 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00B050"/>
              </a:buClr>
              <a:buFont typeface="Wingdings" pitchFamily="2" charset="2"/>
              <a:buChar char="ü"/>
            </a:pPr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можливості вдосконалення з визначеними напрямками та пріоритетами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FE673FFF-A450-4824-96FD-74EE6405803D}"/>
              </a:ext>
            </a:extLst>
          </p:cNvPr>
          <p:cNvSpPr/>
          <p:nvPr/>
        </p:nvSpPr>
        <p:spPr>
          <a:xfrm>
            <a:off x="53975" y="1463876"/>
            <a:ext cx="80395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Досягнення бажаного результату здійснюється ефективніше за умови управління діяльністю та відповідними ресурсами як процесом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771C5E82-E1F4-446D-9965-5176ADEAAAAC}"/>
              </a:ext>
            </a:extLst>
          </p:cNvPr>
          <p:cNvSpPr/>
          <p:nvPr/>
        </p:nvSpPr>
        <p:spPr>
          <a:xfrm>
            <a:off x="41225" y="2844225"/>
            <a:ext cx="3382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Основні переваги: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3827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08073" y="630372"/>
            <a:ext cx="9036050" cy="1224758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Системний підхід до управління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5412" y="4077072"/>
            <a:ext cx="87852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rgbClr val="00B050"/>
              </a:buClr>
              <a:buFont typeface="Wingdings" pitchFamily="2" charset="2"/>
              <a:buChar char="ü"/>
            </a:pPr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інтеграція та налагодження процесів, що </a:t>
            </a:r>
            <a:b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найбільше сприятимуть досягненню бажаних результатів;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00B050"/>
              </a:buClr>
              <a:buFont typeface="Wingdings" pitchFamily="2" charset="2"/>
              <a:buChar char="ü"/>
            </a:pPr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спроможність зосереджувати зусилля на ключових процесах; 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00B050"/>
              </a:buClr>
              <a:buFont typeface="Wingdings" pitchFamily="2" charset="2"/>
              <a:buChar char="ü"/>
            </a:pPr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забезпечення впевненості зацікавлених сторін щодо послідовності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ефективності та продуктивності компанії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A075BC8F-F66F-46E7-87D3-2F272DD0F674}"/>
              </a:ext>
            </a:extLst>
          </p:cNvPr>
          <p:cNvSpPr/>
          <p:nvPr/>
        </p:nvSpPr>
        <p:spPr>
          <a:xfrm>
            <a:off x="93572" y="2000743"/>
            <a:ext cx="8008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розуміння та управління взаємопов'язаними процесами як системою сприяє забезпеченню ефективності та результативності організації у досягненні своїх цілей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5B4762ED-D2CD-4CBE-8A18-3E22C9F93638}"/>
              </a:ext>
            </a:extLst>
          </p:cNvPr>
          <p:cNvSpPr/>
          <p:nvPr/>
        </p:nvSpPr>
        <p:spPr>
          <a:xfrm>
            <a:off x="93572" y="3346684"/>
            <a:ext cx="3382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Основні переваги: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38576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5327" y="1378461"/>
            <a:ext cx="9036050" cy="649288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6: </a:t>
            </a:r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Постійне покращення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85327" y="3758842"/>
            <a:ext cx="878453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переваги щодо показників діяльності через покращення організаційних можливостей;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00B050"/>
              </a:buClr>
              <a:buFont typeface="Wingdings" pitchFamily="2" charset="2"/>
              <a:buChar char="ü"/>
            </a:pPr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узгодження діяльності щодо покращення на всіх рівнях зі стратегічними намірами організації;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00B050"/>
              </a:buClr>
              <a:buFont typeface="Wingdings" pitchFamily="2" charset="2"/>
              <a:buChar char="ü"/>
            </a:pPr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гнучкість у швидкому реагуванні на можливості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464C039A-5823-4600-8BFA-4E0190EC7D24}"/>
              </a:ext>
            </a:extLst>
          </p:cNvPr>
          <p:cNvSpPr/>
          <p:nvPr/>
        </p:nvSpPr>
        <p:spPr>
          <a:xfrm>
            <a:off x="85327" y="2132856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Постійне покращення діяльності організації в цілому має становити її незмінну ціль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B92CF0BA-2417-40EA-A3BA-0E1AD00749E6}"/>
              </a:ext>
            </a:extLst>
          </p:cNvPr>
          <p:cNvSpPr/>
          <p:nvPr/>
        </p:nvSpPr>
        <p:spPr>
          <a:xfrm>
            <a:off x="85327" y="3068960"/>
            <a:ext cx="3382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Основні переваги: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8349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08463" y="255243"/>
            <a:ext cx="6876256" cy="1153344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7: </a:t>
            </a:r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Ухвалення рішень на підставі фактів 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8857" y="1661486"/>
            <a:ext cx="87136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Ухвалення ефективних рішень базується на </a:t>
            </a:r>
          </a:p>
          <a:p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аналізі даних та інформації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47CB104A-8978-444D-BA72-3B3BFE0FEC08}"/>
              </a:ext>
            </a:extLst>
          </p:cNvPr>
          <p:cNvSpPr/>
          <p:nvPr/>
        </p:nvSpPr>
        <p:spPr>
          <a:xfrm>
            <a:off x="87705" y="3717032"/>
            <a:ext cx="8713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B050"/>
              </a:buClr>
              <a:buFont typeface="Wingdings" pitchFamily="2" charset="2"/>
              <a:buChar char="ü"/>
            </a:pPr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обґрунтовані рішення;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00B050"/>
              </a:buClr>
              <a:buFont typeface="Wingdings" pitchFamily="2" charset="2"/>
              <a:buChar char="ü"/>
            </a:pPr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посилення спроможності демонстрування ефективності ухвалених в минулому рішень через посилання на фактичні дані;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00B050"/>
              </a:buClr>
              <a:buFont typeface="Wingdings" pitchFamily="2" charset="2"/>
              <a:buChar char="ü"/>
            </a:pPr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посилення спроможності переглядати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оспорювати (критично оцінювати) та змінювати думки та рішення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aramond" pitchFamily="18" charset="0"/>
              </a:rPr>
              <a:t>.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E6BB0626-A3B3-4BD3-8EC7-25ECF84A6896}"/>
              </a:ext>
            </a:extLst>
          </p:cNvPr>
          <p:cNvSpPr/>
          <p:nvPr/>
        </p:nvSpPr>
        <p:spPr>
          <a:xfrm>
            <a:off x="87705" y="2817802"/>
            <a:ext cx="3600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uk-UA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переваги: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76761146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36896" y="799790"/>
            <a:ext cx="7668344" cy="1080864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8: </a:t>
            </a:r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Взаємовигідні відносини з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постачальниками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07504" y="4297469"/>
            <a:ext cx="864096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rgbClr val="00B050"/>
              </a:buClr>
              <a:buFont typeface="Wingdings" pitchFamily="2" charset="2"/>
              <a:buChar char="ü"/>
            </a:pPr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посилення здатності обох сторін до створення цінностей; 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00B050"/>
              </a:buClr>
              <a:buFont typeface="Wingdings" pitchFamily="2" charset="2"/>
              <a:buChar char="ü"/>
            </a:pPr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гнучке та швидке спільне реагування на мінливі ринкові умови чи потреби та очікування споживачів;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00B050"/>
              </a:buClr>
              <a:buFont typeface="Wingdings" pitchFamily="2" charset="2"/>
              <a:buChar char="ü"/>
            </a:pPr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оптимізація затрат та ресурсної бази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5628A1A7-3428-4138-A1E4-BB46EB19DFBE}"/>
              </a:ext>
            </a:extLst>
          </p:cNvPr>
          <p:cNvSpPr/>
          <p:nvPr/>
        </p:nvSpPr>
        <p:spPr>
          <a:xfrm>
            <a:off x="107504" y="2092682"/>
            <a:ext cx="8238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Організація та її постачальники є взаємозалежними, і відносини взаємної вигоди посилюють здатність обох сторін до створення цінностей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31DAA65D-B424-4A9B-9B90-B12FC7E30FEB}"/>
              </a:ext>
            </a:extLst>
          </p:cNvPr>
          <p:cNvSpPr/>
          <p:nvPr/>
        </p:nvSpPr>
        <p:spPr>
          <a:xfrm>
            <a:off x="107504" y="3500666"/>
            <a:ext cx="3382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Основні переваги: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812465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78"/>
          <p:cNvSpPr>
            <a:spLocks noChangeArrowheads="1"/>
          </p:cNvSpPr>
          <p:nvPr/>
        </p:nvSpPr>
        <p:spPr bwMode="auto">
          <a:xfrm>
            <a:off x="765176" y="1567510"/>
            <a:ext cx="2528887" cy="633412"/>
          </a:xfrm>
          <a:prstGeom prst="parallelogram">
            <a:avLst>
              <a:gd name="adj" fmla="val 4998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345" tIns="51673" rIns="103345" bIns="51673" anchor="ctr"/>
          <a:lstStyle/>
          <a:p>
            <a:pPr algn="ctr" defTabSz="1033463" eaLnBrk="0" hangingPunct="0"/>
            <a:r>
              <a:rPr lang="uk-UA" sz="2400" b="1" dirty="0">
                <a:solidFill>
                  <a:schemeClr val="tx1">
                    <a:lumMod val="75000"/>
                  </a:schemeClr>
                </a:solidFill>
                <a:latin typeface="TheSansOffice" pitchFamily="34" charset="0"/>
              </a:rPr>
              <a:t>І рівень</a:t>
            </a:r>
            <a:endParaRPr lang="de-DE" sz="2400" b="1" dirty="0">
              <a:solidFill>
                <a:schemeClr val="tx1">
                  <a:lumMod val="75000"/>
                </a:schemeClr>
              </a:solidFill>
              <a:latin typeface="TheSansOffice" pitchFamily="34" charset="0"/>
            </a:endParaRPr>
          </a:p>
        </p:txBody>
      </p:sp>
      <p:pic>
        <p:nvPicPr>
          <p:cNvPr id="7" name="Picture 180" descr="green embossed gradient oval"/>
          <p:cNvPicPr>
            <a:picLocks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471" y="1766742"/>
            <a:ext cx="34163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81"/>
          <p:cNvSpPr>
            <a:spLocks noChangeArrowheads="1"/>
          </p:cNvSpPr>
          <p:nvPr/>
        </p:nvSpPr>
        <p:spPr bwMode="auto">
          <a:xfrm>
            <a:off x="3294063" y="1884216"/>
            <a:ext cx="28733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35000"/>
              </a:spcBef>
              <a:buClr>
                <a:srgbClr val="FF9900"/>
              </a:buClr>
              <a:buSzPct val="80000"/>
              <a:buFont typeface="Wingdings" pitchFamily="2" charset="2"/>
              <a:buNone/>
              <a:defRPr/>
            </a:pPr>
            <a:r>
              <a:rPr lang="uk-UA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arrow" pitchFamily="34" charset="0"/>
              </a:rPr>
              <a:t>Настанова з якості</a:t>
            </a:r>
            <a:endParaRPr lang="ru-RU" sz="26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 Narrow" pitchFamily="34" charset="0"/>
            </a:endParaRPr>
          </a:p>
        </p:txBody>
      </p:sp>
      <p:pic>
        <p:nvPicPr>
          <p:cNvPr id="9" name="Picture 182" descr="green embossed gradient oval"/>
          <p:cNvPicPr>
            <a:picLocks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1" y="3040284"/>
            <a:ext cx="612298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83"/>
          <p:cNvSpPr>
            <a:spLocks noChangeArrowheads="1"/>
          </p:cNvSpPr>
          <p:nvPr/>
        </p:nvSpPr>
        <p:spPr bwMode="auto">
          <a:xfrm>
            <a:off x="2417760" y="3248397"/>
            <a:ext cx="4878387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35000"/>
              </a:spcBef>
              <a:buClr>
                <a:srgbClr val="FF9900"/>
              </a:buClr>
              <a:buSzPct val="80000"/>
              <a:buFont typeface="Wingdings" pitchFamily="2" charset="2"/>
              <a:buNone/>
              <a:defRPr/>
            </a:pPr>
            <a:r>
              <a:rPr lang="uk-UA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arrow" pitchFamily="34" charset="0"/>
              </a:rPr>
              <a:t>Документовані процедури системи управління якістю</a:t>
            </a:r>
            <a:endParaRPr lang="ru-RU" sz="26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 Narrow" pitchFamily="34" charset="0"/>
            </a:endParaRPr>
          </a:p>
        </p:txBody>
      </p:sp>
      <p:pic>
        <p:nvPicPr>
          <p:cNvPr id="11" name="Picture 184" descr="green embossed gradient oval"/>
          <p:cNvPicPr>
            <a:picLocks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7" y="4712493"/>
            <a:ext cx="741362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85"/>
          <p:cNvSpPr>
            <a:spLocks noChangeArrowheads="1"/>
          </p:cNvSpPr>
          <p:nvPr/>
        </p:nvSpPr>
        <p:spPr bwMode="auto">
          <a:xfrm>
            <a:off x="1149350" y="4937123"/>
            <a:ext cx="694055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35000"/>
              </a:spcBef>
              <a:buClr>
                <a:srgbClr val="FF9900"/>
              </a:buClr>
              <a:buSzPct val="80000"/>
              <a:buFont typeface="Wingdings" pitchFamily="2" charset="2"/>
              <a:buNone/>
              <a:defRPr/>
            </a:pPr>
            <a:r>
              <a:rPr lang="uk-UA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arrow" pitchFamily="34" charset="0"/>
              </a:rPr>
              <a:t>Робочі документи                           (положення, інструкції, плани роботи)</a:t>
            </a:r>
            <a:endParaRPr lang="ru-RU" sz="26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 Narrow" pitchFamily="34" charset="0"/>
            </a:endParaRPr>
          </a:p>
        </p:txBody>
      </p:sp>
      <p:sp>
        <p:nvSpPr>
          <p:cNvPr id="13" name="AutoShape 186"/>
          <p:cNvSpPr>
            <a:spLocks noChangeArrowheads="1"/>
          </p:cNvSpPr>
          <p:nvPr/>
        </p:nvSpPr>
        <p:spPr bwMode="auto">
          <a:xfrm>
            <a:off x="560412" y="2750991"/>
            <a:ext cx="1728788" cy="633413"/>
          </a:xfrm>
          <a:prstGeom prst="parallelogram">
            <a:avLst>
              <a:gd name="adj" fmla="val 341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345" tIns="51673" rIns="103345" bIns="51673" anchor="ctr"/>
          <a:lstStyle/>
          <a:p>
            <a:pPr algn="ctr" defTabSz="1033463" eaLnBrk="0" hangingPunct="0"/>
            <a:r>
              <a:rPr lang="uk-UA" sz="2400" b="1" dirty="0">
                <a:solidFill>
                  <a:schemeClr val="tx1">
                    <a:lumMod val="75000"/>
                  </a:schemeClr>
                </a:solidFill>
                <a:latin typeface="TheSansOffice" pitchFamily="34" charset="0"/>
              </a:rPr>
              <a:t>ІІ рівень</a:t>
            </a:r>
            <a:endParaRPr lang="de-DE" sz="2400" b="1" dirty="0">
              <a:solidFill>
                <a:schemeClr val="tx1">
                  <a:lumMod val="75000"/>
                </a:schemeClr>
              </a:solidFill>
              <a:latin typeface="TheSansOffice" pitchFamily="34" charset="0"/>
            </a:endParaRPr>
          </a:p>
        </p:txBody>
      </p:sp>
      <p:sp>
        <p:nvSpPr>
          <p:cNvPr id="14" name="AutoShape 187"/>
          <p:cNvSpPr>
            <a:spLocks noChangeArrowheads="1"/>
          </p:cNvSpPr>
          <p:nvPr/>
        </p:nvSpPr>
        <p:spPr bwMode="auto">
          <a:xfrm>
            <a:off x="0" y="4620417"/>
            <a:ext cx="1728788" cy="633412"/>
          </a:xfrm>
          <a:prstGeom prst="parallelogram">
            <a:avLst>
              <a:gd name="adj" fmla="val 341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345" tIns="51673" rIns="103345" bIns="51673" anchor="ctr"/>
          <a:lstStyle/>
          <a:p>
            <a:pPr algn="ctr" defTabSz="1033463" eaLnBrk="0" hangingPunct="0"/>
            <a:r>
              <a:rPr lang="uk-UA" sz="2400" b="1" dirty="0">
                <a:solidFill>
                  <a:schemeClr val="tx1">
                    <a:lumMod val="75000"/>
                  </a:schemeClr>
                </a:solidFill>
                <a:latin typeface="TheSansOffice" pitchFamily="34" charset="0"/>
              </a:rPr>
              <a:t>ІІІ рівень</a:t>
            </a:r>
            <a:endParaRPr lang="de-DE" sz="2400" b="1" dirty="0">
              <a:solidFill>
                <a:schemeClr val="tx1">
                  <a:lumMod val="75000"/>
                </a:schemeClr>
              </a:solidFill>
              <a:latin typeface="TheSansOffice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0151" y="81330"/>
            <a:ext cx="7881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Політика у сфері якості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9287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640"/>
            <a:ext cx="7920880" cy="1614488"/>
          </a:xfrm>
        </p:spPr>
        <p:txBody>
          <a:bodyPr>
            <a:noAutofit/>
          </a:bodyPr>
          <a:lstStyle/>
          <a:p>
            <a:pPr eaLnBrk="1" hangingPunct="1"/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Основне</a:t>
            </a:r>
            <a:r>
              <a:rPr lang="en-GB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системи управління якістю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управлінню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документацією</a:t>
            </a:r>
            <a:r>
              <a:rPr lang="en-GB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2987824" y="3254648"/>
            <a:ext cx="5040561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uk-UA" sz="3200" kern="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Необхідний документ –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uk-UA" sz="3200" kern="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необхідний час,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uk-UA" sz="3200" kern="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необхідному місці!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31C6932-52EA-4860-A1EC-6CE181B9F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420888"/>
            <a:ext cx="3240360" cy="351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4873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15616" y="924508"/>
            <a:ext cx="7634288" cy="252028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uk-U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ISO-900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це серія міжнародних стандартів щодо створення системи управління якістю, які є комплексом вимог по забезпеченню процесу управління якістю продукції та послуг. 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B1A59F06-93A2-4074-822E-C426A3D04A9A}"/>
              </a:ext>
            </a:extLst>
          </p:cNvPr>
          <p:cNvSpPr/>
          <p:nvPr/>
        </p:nvSpPr>
        <p:spPr>
          <a:xfrm>
            <a:off x="1115616" y="4005064"/>
            <a:ext cx="69843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 ISO-900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внести</a:t>
            </a:r>
            <a:r>
              <a:rPr lang="uk-UA" sz="3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узгодженість у діяльність кожного підрозділу організації та забезпечити належну систему контролю якості.</a:t>
            </a:r>
            <a:endParaRPr lang="uk-UA" sz="32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06290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15" y="160337"/>
            <a:ext cx="6275040" cy="12478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Основні стандарти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ISO </a:t>
            </a:r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систем </a:t>
            </a:r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управління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975" y="1700808"/>
            <a:ext cx="7397824" cy="42672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ISO 900</a:t>
            </a:r>
            <a:r>
              <a:rPr lang="uk-UA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uk-UA" sz="3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Основні положення і словник</a:t>
            </a:r>
            <a:endParaRPr lang="en-US" sz="32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ISO 900</a:t>
            </a:r>
            <a:r>
              <a:rPr lang="uk-UA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sz="3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Система управління якістю. Вимоги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uk-UA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9004</a:t>
            </a:r>
            <a:r>
              <a:rPr lang="uk-UA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СУЯ. Настанови щодо поліпшення діяльності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uk-UA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011 </a:t>
            </a:r>
            <a:r>
              <a:rPr lang="uk-UA" sz="3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Настанови щодо здійснення аудиту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ISO 14000</a:t>
            </a:r>
            <a:r>
              <a:rPr lang="uk-UA" sz="3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Системи екологічного менеджменту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ISO 22000</a:t>
            </a:r>
            <a:r>
              <a:rPr lang="uk-UA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Системи управління безпечністю харчових продуктів</a:t>
            </a:r>
          </a:p>
        </p:txBody>
      </p:sp>
      <p:sp>
        <p:nvSpPr>
          <p:cNvPr id="4" name="AutoShape 2" descr="ᐈ Человечки для презентаций фото, фотографии человечки для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ᐈ Человечки для презентаций фото, фотографии человечки для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6" descr="ᐈ Человечки для презентаций фото, фотографии человечки для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610984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69285"/>
            <a:ext cx="8280920" cy="1748408"/>
          </a:xfrm>
        </p:spPr>
        <p:txBody>
          <a:bodyPr>
            <a:noAutofit/>
          </a:bodyPr>
          <a:lstStyle/>
          <a:p>
            <a:r>
              <a:rPr lang="uk-UA" sz="3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якості може бути застосована до всіх аспектів діяльності підприємства:</a:t>
            </a:r>
            <a:endParaRPr lang="uk-UA" sz="3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068960"/>
            <a:ext cx="4104456" cy="4267200"/>
          </a:xfrm>
        </p:spPr>
        <p:txBody>
          <a:bodyPr>
            <a:normAutofit/>
          </a:bodyPr>
          <a:lstStyle/>
          <a:p>
            <a:pPr marL="0" indent="0" algn="r">
              <a:lnSpc>
                <a:spcPct val="90000"/>
              </a:lnSpc>
              <a:spcAft>
                <a:spcPct val="20000"/>
              </a:spcAft>
              <a:buNone/>
              <a:defRPr/>
            </a:pPr>
            <a:r>
              <a:rPr lang="uk-UA" sz="3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маркетинг </a:t>
            </a:r>
          </a:p>
          <a:p>
            <a:pPr marL="0" indent="0" algn="r">
              <a:lnSpc>
                <a:spcPct val="90000"/>
              </a:lnSpc>
              <a:spcAft>
                <a:spcPct val="20000"/>
              </a:spcAft>
              <a:buNone/>
              <a:defRPr/>
            </a:pPr>
            <a:r>
              <a:rPr lang="uk-UA" sz="3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продаж продукції </a:t>
            </a:r>
          </a:p>
          <a:p>
            <a:pPr marL="0" indent="0" algn="r">
              <a:lnSpc>
                <a:spcPct val="90000"/>
              </a:lnSpc>
              <a:spcAft>
                <a:spcPct val="20000"/>
              </a:spcAft>
              <a:buNone/>
              <a:defRPr/>
            </a:pPr>
            <a:r>
              <a:rPr lang="uk-UA" sz="3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фінанси</a:t>
            </a:r>
          </a:p>
          <a:p>
            <a:pPr marL="0" indent="0" algn="r">
              <a:lnSpc>
                <a:spcPct val="90000"/>
              </a:lnSpc>
              <a:spcAft>
                <a:spcPct val="20000"/>
              </a:spcAft>
              <a:buNone/>
              <a:defRPr/>
            </a:pPr>
            <a:r>
              <a:rPr lang="uk-UA" sz="3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виробництво продукції</a:t>
            </a:r>
          </a:p>
          <a:p>
            <a:pPr marL="0" indent="0" algn="r">
              <a:lnSpc>
                <a:spcPct val="90000"/>
              </a:lnSpc>
              <a:spcAft>
                <a:spcPct val="20000"/>
              </a:spcAft>
              <a:buNone/>
              <a:defRPr/>
            </a:pPr>
            <a:r>
              <a:rPr lang="uk-UA" sz="3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надання всіх видів послуг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176B09A-C1B7-4081-939B-C427EE1E9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648" y="2780928"/>
            <a:ext cx="2950220" cy="343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5030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107504" y="2348880"/>
            <a:ext cx="8568952" cy="3000375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uk-UA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 сукупність систематично здійснюваних видів діяльності організації, спрямованих на створення організаційних, технічних, економічних і соціальних умов, що гарантують належний рівень і стабільність якості продукції або послуг. </a:t>
            </a:r>
            <a:endParaRPr lang="ru-RU" sz="28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ru-RU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F8CFF171-479B-4457-A12C-79475ABD3C0F}"/>
              </a:ext>
            </a:extLst>
          </p:cNvPr>
          <p:cNvSpPr/>
          <p:nvPr/>
        </p:nvSpPr>
        <p:spPr>
          <a:xfrm>
            <a:off x="107504" y="1185579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управління якістю (СУЯ) </a:t>
            </a:r>
            <a:endParaRPr lang="uk-UA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8862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16632"/>
            <a:ext cx="805815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Переваги системи якості</a:t>
            </a:r>
          </a:p>
        </p:txBody>
      </p:sp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142875" y="1357313"/>
            <a:ext cx="8749605" cy="464343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uk-UA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uk-UA" sz="26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Вона регламентує дії всіх співробітників організації, які можуть вплинути на якість кінцевого результату і на задоволеність споживачів (замовників). </a:t>
            </a: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uk-UA" sz="26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Споживачі продукції (послуг) і керівництво впевнені в спроможності підприємства ефективно функціонувати (надавати послуги високої якості) протягом тривалого часу. </a:t>
            </a:r>
            <a:endParaRPr lang="ru-RU" sz="26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uk-UA" sz="26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Підвищує дисципліну. Вимоги ISO 9001, які використовуються для проведення аудиту третьою стороною, змушують постійно аналізувати систему якості.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uk-UA" sz="26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Систематичні перевірки відповідності діяльності організації вимогам ISO 9001  зовнішніми аудиторами і загроза втрати сертифікату – дисциплінує підприємство.</a:t>
            </a:r>
            <a:endParaRPr lang="ru-RU" sz="26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31263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" descr="E:\Disk_H_NATASHA\Univers_Robota\SYJA\SYJA_KNTEY\SYA_2014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27150"/>
            <a:ext cx="6408711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620688"/>
            <a:ext cx="5305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Цикл </a:t>
            </a:r>
            <a:r>
              <a:rPr lang="uk-UA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Едвартса</a:t>
            </a:r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Демінга</a:t>
            </a:r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50457659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Правда и мифы о газобетон - Интересные статьи от AER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072" y="4895850"/>
            <a:ext cx="1571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98166"/>
            <a:ext cx="6840760" cy="143263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Базові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стандартів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9000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15" name="Содержимое 6"/>
          <p:cNvGrpSpPr>
            <a:grpSpLocks noGrp="1"/>
          </p:cNvGrpSpPr>
          <p:nvPr/>
        </p:nvGrpSpPr>
        <p:grpSpPr bwMode="auto">
          <a:xfrm>
            <a:off x="18882" y="1412776"/>
            <a:ext cx="8873598" cy="5357812"/>
            <a:chOff x="0" y="1197704"/>
            <a:chExt cx="9201150" cy="5660296"/>
          </a:xfrm>
        </p:grpSpPr>
        <p:pic>
          <p:nvPicPr>
            <p:cNvPr id="13316" name="Picture 27" descr="green and blue 3d disc with glow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73175"/>
              <a:ext cx="3213100" cy="186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7" name="Picture 29" descr="green and blue 3d disc with glow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" y="2922588"/>
              <a:ext cx="3165475" cy="169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30" descr="green and blue 3d disc with glow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7638" y="4133850"/>
              <a:ext cx="3108325" cy="169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31" descr="green and blue 3d disc with glow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413" y="2217738"/>
              <a:ext cx="2917825" cy="1828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32" descr="green and blue 3d disc with glow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438" y="4267200"/>
              <a:ext cx="2917825" cy="169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33" descr="green and blue 3d disc with glow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038" y="5162550"/>
              <a:ext cx="3279775" cy="169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34" descr="green and blue 3d disc with glow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3725" y="1197704"/>
              <a:ext cx="3527425" cy="169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35" descr="green and blue 3d disc with glow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5175" y="2770188"/>
              <a:ext cx="3298825" cy="169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4" name="Text Box 37"/>
            <p:cNvSpPr txBox="1">
              <a:spLocks noChangeArrowheads="1"/>
            </p:cNvSpPr>
            <p:nvPr/>
          </p:nvSpPr>
          <p:spPr bwMode="auto">
            <a:xfrm>
              <a:off x="3339306" y="2593975"/>
              <a:ext cx="2332038" cy="87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1. Орієнтація на споживача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5" name="Text Box 38"/>
            <p:cNvSpPr txBox="1">
              <a:spLocks noChangeArrowheads="1"/>
            </p:cNvSpPr>
            <p:nvPr/>
          </p:nvSpPr>
          <p:spPr bwMode="auto">
            <a:xfrm>
              <a:off x="465224" y="1451075"/>
              <a:ext cx="2332037" cy="1268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2. Лідерська роль вищого керівництва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6" name="Text Box 39"/>
            <p:cNvSpPr txBox="1">
              <a:spLocks noChangeArrowheads="1"/>
            </p:cNvSpPr>
            <p:nvPr/>
          </p:nvSpPr>
          <p:spPr bwMode="auto">
            <a:xfrm>
              <a:off x="476250" y="3099537"/>
              <a:ext cx="2332038" cy="1268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3. Залучення всього персоналу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7" name="Text Box 40"/>
            <p:cNvSpPr txBox="1">
              <a:spLocks noChangeArrowheads="1"/>
            </p:cNvSpPr>
            <p:nvPr/>
          </p:nvSpPr>
          <p:spPr bwMode="auto">
            <a:xfrm>
              <a:off x="1230313" y="4662488"/>
              <a:ext cx="2332037" cy="87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uk-UA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Процесний</a:t>
              </a:r>
              <a:r>
                <a:rPr lang="uk-UA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підхід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8" name="Text Box 41"/>
            <p:cNvSpPr txBox="1">
              <a:spLocks noChangeArrowheads="1"/>
            </p:cNvSpPr>
            <p:nvPr/>
          </p:nvSpPr>
          <p:spPr bwMode="auto">
            <a:xfrm>
              <a:off x="3601197" y="5381737"/>
              <a:ext cx="2332038" cy="1268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5. Системний підхід до управління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9" name="Text Box 42"/>
            <p:cNvSpPr txBox="1">
              <a:spLocks noChangeArrowheads="1"/>
            </p:cNvSpPr>
            <p:nvPr/>
          </p:nvSpPr>
          <p:spPr bwMode="auto">
            <a:xfrm>
              <a:off x="5459413" y="4471988"/>
              <a:ext cx="2617787" cy="87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6. Постійне удосконалення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30" name="Text Box 43"/>
            <p:cNvSpPr txBox="1">
              <a:spLocks noChangeArrowheads="1"/>
            </p:cNvSpPr>
            <p:nvPr/>
          </p:nvSpPr>
          <p:spPr bwMode="auto">
            <a:xfrm>
              <a:off x="6411913" y="2947391"/>
              <a:ext cx="2332037" cy="1268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7. Прийняття  рішень на основі фактів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31" name="Text Box 44"/>
            <p:cNvSpPr txBox="1">
              <a:spLocks noChangeArrowheads="1"/>
            </p:cNvSpPr>
            <p:nvPr/>
          </p:nvSpPr>
          <p:spPr bwMode="auto">
            <a:xfrm>
              <a:off x="6078538" y="1425924"/>
              <a:ext cx="2693987" cy="1268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8. Взаємовигідна співпраця з партнерами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077855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6902" y="553022"/>
            <a:ext cx="9036050" cy="647701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Орієнтація на споживача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94368" y="3717032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rgbClr val="00B050"/>
              </a:buClr>
              <a:buFont typeface="Wingdings" pitchFamily="2" charset="2"/>
              <a:buChar char="ü"/>
            </a:pPr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збільшення доходів та частки ринку як результат гнучкого та швидкого реагування на ринкові можливості;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00B050"/>
              </a:buClr>
              <a:buFont typeface="Wingdings" pitchFamily="2" charset="2"/>
              <a:buChar char="ü"/>
            </a:pPr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підвищення ефективності використання ресурсів організації задля підвищення рівня задоволення споживачів;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00B050"/>
              </a:buClr>
              <a:buFont typeface="Wingdings" pitchFamily="2" charset="2"/>
              <a:buChar char="ü"/>
            </a:pPr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підвищення лояльності клієнтів, наслідком чого є укладення повторних угод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452CAB58-72E8-4381-B3C8-B8837AF32D9A}"/>
              </a:ext>
            </a:extLst>
          </p:cNvPr>
          <p:cNvSpPr/>
          <p:nvPr/>
        </p:nvSpPr>
        <p:spPr>
          <a:xfrm>
            <a:off x="94368" y="1381660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Організації залежать від своїх споживачів і тому повинні розуміти їхні поточні та майбутні потреби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виконувати їхні вимоги та прагнути перевершити їхні очікування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4889A0AB-348F-422F-8F02-56D02FE73BF0}"/>
              </a:ext>
            </a:extLst>
          </p:cNvPr>
          <p:cNvSpPr/>
          <p:nvPr/>
        </p:nvSpPr>
        <p:spPr>
          <a:xfrm>
            <a:off x="53975" y="2951320"/>
            <a:ext cx="3382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Основні переваги:</a:t>
            </a:r>
          </a:p>
        </p:txBody>
      </p:sp>
    </p:spTree>
    <p:extLst>
      <p:ext uri="{BB962C8B-B14F-4D97-AF65-F5344CB8AC3E}">
        <p14:creationId xmlns:p14="http://schemas.microsoft.com/office/powerpoint/2010/main" val="413306143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25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owerpoint-template-24">
  <a:themeElements>
    <a:clrScheme name="powerpoint-template-24 11">
      <a:dk1>
        <a:srgbClr val="4D4D4D"/>
      </a:dk1>
      <a:lt1>
        <a:srgbClr val="FFFFFF"/>
      </a:lt1>
      <a:dk2>
        <a:srgbClr val="4D4D4D"/>
      </a:dk2>
      <a:lt2>
        <a:srgbClr val="00629E"/>
      </a:lt2>
      <a:accent1>
        <a:srgbClr val="0077C0"/>
      </a:accent1>
      <a:accent2>
        <a:srgbClr val="0082D2"/>
      </a:accent2>
      <a:accent3>
        <a:srgbClr val="FFFFFF"/>
      </a:accent3>
      <a:accent4>
        <a:srgbClr val="404040"/>
      </a:accent4>
      <a:accent5>
        <a:srgbClr val="AABDDC"/>
      </a:accent5>
      <a:accent6>
        <a:srgbClr val="0075BE"/>
      </a:accent6>
      <a:hlink>
        <a:srgbClr val="008CE2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CD5B12"/>
        </a:lt2>
        <a:accent1>
          <a:srgbClr val="E6721D"/>
        </a:accent1>
        <a:accent2>
          <a:srgbClr val="F09125"/>
        </a:accent2>
        <a:accent3>
          <a:srgbClr val="FFFFFF"/>
        </a:accent3>
        <a:accent4>
          <a:srgbClr val="404040"/>
        </a:accent4>
        <a:accent5>
          <a:srgbClr val="F0BCAB"/>
        </a:accent5>
        <a:accent6>
          <a:srgbClr val="D98320"/>
        </a:accent6>
        <a:hlink>
          <a:srgbClr val="F0973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B5206"/>
        </a:lt2>
        <a:accent1>
          <a:srgbClr val="622C0A"/>
        </a:accent1>
        <a:accent2>
          <a:srgbClr val="E58218"/>
        </a:accent2>
        <a:accent3>
          <a:srgbClr val="FFFFFF"/>
        </a:accent3>
        <a:accent4>
          <a:srgbClr val="404040"/>
        </a:accent4>
        <a:accent5>
          <a:srgbClr val="B7ACAA"/>
        </a:accent5>
        <a:accent6>
          <a:srgbClr val="CF7515"/>
        </a:accent6>
        <a:hlink>
          <a:srgbClr val="8B35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6C362C"/>
        </a:lt2>
        <a:accent1>
          <a:srgbClr val="CA7920"/>
        </a:accent1>
        <a:accent2>
          <a:srgbClr val="E4980F"/>
        </a:accent2>
        <a:accent3>
          <a:srgbClr val="FFFFFF"/>
        </a:accent3>
        <a:accent4>
          <a:srgbClr val="404040"/>
        </a:accent4>
        <a:accent5>
          <a:srgbClr val="E1BEAB"/>
        </a:accent5>
        <a:accent6>
          <a:srgbClr val="CF890C"/>
        </a:accent6>
        <a:hlink>
          <a:srgbClr val="F1AD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C28E32"/>
        </a:lt2>
        <a:accent1>
          <a:srgbClr val="D89306"/>
        </a:accent1>
        <a:accent2>
          <a:srgbClr val="E19E06"/>
        </a:accent2>
        <a:accent3>
          <a:srgbClr val="FFFFFF"/>
        </a:accent3>
        <a:accent4>
          <a:srgbClr val="404040"/>
        </a:accent4>
        <a:accent5>
          <a:srgbClr val="E9C8AA"/>
        </a:accent5>
        <a:accent6>
          <a:srgbClr val="CC8F05"/>
        </a:accent6>
        <a:hlink>
          <a:srgbClr val="EFB20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629E"/>
        </a:lt2>
        <a:accent1>
          <a:srgbClr val="0077C0"/>
        </a:accent1>
        <a:accent2>
          <a:srgbClr val="E4980F"/>
        </a:accent2>
        <a:accent3>
          <a:srgbClr val="FFFFFF"/>
        </a:accent3>
        <a:accent4>
          <a:srgbClr val="404040"/>
        </a:accent4>
        <a:accent5>
          <a:srgbClr val="AABDDC"/>
        </a:accent5>
        <a:accent6>
          <a:srgbClr val="CF890C"/>
        </a:accent6>
        <a:hlink>
          <a:srgbClr val="F1AD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0629E"/>
        </a:lt2>
        <a:accent1>
          <a:srgbClr val="0077C0"/>
        </a:accent1>
        <a:accent2>
          <a:srgbClr val="0082D2"/>
        </a:accent2>
        <a:accent3>
          <a:srgbClr val="FFFFFF"/>
        </a:accent3>
        <a:accent4>
          <a:srgbClr val="404040"/>
        </a:accent4>
        <a:accent5>
          <a:srgbClr val="AABDDC"/>
        </a:accent5>
        <a:accent6>
          <a:srgbClr val="0075BE"/>
        </a:accent6>
        <a:hlink>
          <a:srgbClr val="008CE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255</Template>
  <TotalTime>213</TotalTime>
  <Words>810</Words>
  <Application>Microsoft Office PowerPoint</Application>
  <PresentationFormat>Экран (4:3)</PresentationFormat>
  <Paragraphs>96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255</vt:lpstr>
      <vt:lpstr>Специальное оформление</vt:lpstr>
      <vt:lpstr>powerpoint-template-24</vt:lpstr>
      <vt:lpstr>Загальні поняття управління якістю продукції</vt:lpstr>
      <vt:lpstr>Презентация PowerPoint</vt:lpstr>
      <vt:lpstr>Основні стандарти ISO щодо якості та систем управління</vt:lpstr>
      <vt:lpstr>Система якості може бути застосована до всіх аспектів діяльності підприємства:</vt:lpstr>
      <vt:lpstr>Презентация PowerPoint</vt:lpstr>
      <vt:lpstr>Переваги системи якості</vt:lpstr>
      <vt:lpstr>Презентация PowerPoint</vt:lpstr>
      <vt:lpstr>Базові принципи стандартів ISO 9000</vt:lpstr>
      <vt:lpstr>Принцип 1: Орієнтація на споживача</vt:lpstr>
      <vt:lpstr>Принцип 2: Лідерство</vt:lpstr>
      <vt:lpstr>Принцип 3: Залучення працівників</vt:lpstr>
      <vt:lpstr>Принцип 4: Процесний підхід</vt:lpstr>
      <vt:lpstr>Принцип 5: Системний підхід до управління</vt:lpstr>
      <vt:lpstr>Принцип 6: Постійне покращення</vt:lpstr>
      <vt:lpstr>Принцип 7: Ухвалення рішень на підставі фактів </vt:lpstr>
      <vt:lpstr>Принцип 8: Взаємовигідні відносини з постачальниками</vt:lpstr>
      <vt:lpstr>Презентация PowerPoint</vt:lpstr>
      <vt:lpstr>Основне правило системи управління якістю по управлінню документацією: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</dc:creator>
  <cp:lastModifiedBy>user</cp:lastModifiedBy>
  <cp:revision>32</cp:revision>
  <dcterms:created xsi:type="dcterms:W3CDTF">2020-05-01T15:05:17Z</dcterms:created>
  <dcterms:modified xsi:type="dcterms:W3CDTF">2021-02-19T17:56:26Z</dcterms:modified>
</cp:coreProperties>
</file>