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0110" y="714356"/>
            <a:ext cx="37657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800" dirty="0" smtClean="0"/>
              <a:t> </a:t>
            </a:r>
            <a:r>
              <a:rPr lang="uk-UA" sz="3600" dirty="0"/>
              <a:t>Види </a:t>
            </a:r>
            <a:r>
              <a:rPr lang="uk-UA" sz="3600" dirty="0" smtClean="0"/>
              <a:t>стандартів</a:t>
            </a:r>
            <a:endParaRPr lang="uk-U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572132" y="4786322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Тема 9</a:t>
            </a:r>
            <a:endParaRPr lang="uk-UA" dirty="0"/>
          </a:p>
        </p:txBody>
      </p:sp>
      <p:pic>
        <p:nvPicPr>
          <p:cNvPr id="4" name="Рисунок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2928934"/>
            <a:ext cx="3167067" cy="22383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3" y="571480"/>
            <a:ext cx="792961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/>
              <a:t>Стандарти</a:t>
            </a:r>
            <a:r>
              <a:rPr lang="ru-RU" b="1" dirty="0"/>
              <a:t> на </a:t>
            </a:r>
            <a:r>
              <a:rPr lang="ru-RU" b="1" dirty="0" err="1"/>
              <a:t>послуги</a:t>
            </a:r>
            <a:r>
              <a:rPr lang="ru-RU" dirty="0"/>
              <a:t> 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матеріального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нематеріального</a:t>
            </a:r>
            <a:r>
              <a:rPr lang="ru-RU" dirty="0"/>
              <a:t> характеру. За </a:t>
            </a:r>
            <a:r>
              <a:rPr lang="ru-RU" dirty="0" err="1"/>
              <a:t>своєю</a:t>
            </a:r>
            <a:r>
              <a:rPr lang="ru-RU" dirty="0"/>
              <a:t> структурою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основним</a:t>
            </a:r>
            <a:r>
              <a:rPr lang="ru-RU" dirty="0"/>
              <a:t> </a:t>
            </a:r>
            <a:r>
              <a:rPr lang="ru-RU" dirty="0" err="1"/>
              <a:t>змістом</a:t>
            </a:r>
            <a:r>
              <a:rPr lang="ru-RU" dirty="0"/>
              <a:t> вони </a:t>
            </a:r>
            <a:r>
              <a:rPr lang="ru-RU" dirty="0" err="1"/>
              <a:t>аналогічні</a:t>
            </a:r>
            <a:r>
              <a:rPr lang="ru-RU" dirty="0"/>
              <a:t> стандартам на </a:t>
            </a:r>
            <a:r>
              <a:rPr lang="ru-RU" dirty="0" err="1"/>
              <a:t>продукцію</a:t>
            </a:r>
            <a:r>
              <a:rPr lang="ru-RU" dirty="0"/>
              <a:t>.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відмінності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в стандартах на </a:t>
            </a:r>
            <a:r>
              <a:rPr lang="ru-RU" dirty="0" err="1"/>
              <a:t>послуги</a:t>
            </a:r>
            <a:r>
              <a:rPr lang="ru-RU" dirty="0"/>
              <a:t> </a:t>
            </a:r>
            <a:r>
              <a:rPr lang="ru-RU" dirty="0" err="1"/>
              <a:t>наводяться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та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;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збереження</a:t>
            </a:r>
            <a:r>
              <a:rPr lang="ru-RU" dirty="0"/>
              <a:t> майна </a:t>
            </a:r>
            <a:r>
              <a:rPr lang="ru-RU" dirty="0" err="1"/>
              <a:t>населення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обслуговується</a:t>
            </a:r>
            <a:r>
              <a:rPr lang="ru-RU" dirty="0"/>
              <a:t>; по </a:t>
            </a:r>
            <a:r>
              <a:rPr lang="ru-RU" dirty="0" err="1"/>
              <a:t>точності</a:t>
            </a:r>
            <a:r>
              <a:rPr lang="ru-RU" dirty="0"/>
              <a:t>, </a:t>
            </a:r>
            <a:r>
              <a:rPr lang="ru-RU" dirty="0" err="1"/>
              <a:t>своєчасності</a:t>
            </a:r>
            <a:r>
              <a:rPr lang="ru-RU" dirty="0"/>
              <a:t> та </a:t>
            </a:r>
            <a:r>
              <a:rPr lang="ru-RU" dirty="0" err="1"/>
              <a:t>швидкості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комфортності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естетичності</a:t>
            </a:r>
            <a:r>
              <a:rPr lang="ru-RU" dirty="0"/>
              <a:t>. </a:t>
            </a:r>
            <a:r>
              <a:rPr lang="ru-RU" dirty="0" err="1"/>
              <a:t>Стандарти</a:t>
            </a:r>
            <a:r>
              <a:rPr lang="ru-RU" dirty="0"/>
              <a:t> на </a:t>
            </a:r>
            <a:r>
              <a:rPr lang="ru-RU" dirty="0" err="1"/>
              <a:t>послуги</a:t>
            </a:r>
            <a:r>
              <a:rPr lang="ru-RU" dirty="0"/>
              <a:t> </a:t>
            </a:r>
            <a:r>
              <a:rPr lang="ru-RU" dirty="0" err="1"/>
              <a:t>включають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обслуговуючого</a:t>
            </a:r>
            <a:r>
              <a:rPr lang="ru-RU" dirty="0"/>
              <a:t> персоналу,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кваліфікації</a:t>
            </a:r>
            <a:r>
              <a:rPr lang="ru-RU" dirty="0"/>
              <a:t>, станом </a:t>
            </a:r>
            <a:r>
              <a:rPr lang="ru-RU" dirty="0" err="1"/>
              <a:t>здоров'я</a:t>
            </a:r>
            <a:r>
              <a:rPr lang="ru-RU" dirty="0"/>
              <a:t>, </a:t>
            </a:r>
            <a:r>
              <a:rPr lang="ru-RU" dirty="0" err="1"/>
              <a:t>культури</a:t>
            </a:r>
            <a:r>
              <a:rPr lang="ru-RU" dirty="0"/>
              <a:t> </a:t>
            </a:r>
            <a:r>
              <a:rPr lang="ru-RU" dirty="0" err="1"/>
              <a:t>мовлення</a:t>
            </a:r>
            <a:r>
              <a:rPr lang="ru-RU" dirty="0"/>
              <a:t>, </a:t>
            </a:r>
            <a:r>
              <a:rPr lang="ru-RU" dirty="0" err="1"/>
              <a:t>етичності</a:t>
            </a:r>
            <a:r>
              <a:rPr lang="ru-RU" dirty="0"/>
              <a:t>, порядку </a:t>
            </a:r>
            <a:r>
              <a:rPr lang="ru-RU" dirty="0" err="1"/>
              <a:t>атестації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</a:t>
            </a:r>
            <a:endParaRPr lang="uk-UA" dirty="0"/>
          </a:p>
        </p:txBody>
      </p:sp>
      <p:pic>
        <p:nvPicPr>
          <p:cNvPr id="3" name="Рисунок 2" descr="завантаженн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3571876"/>
            <a:ext cx="3214710" cy="2271715"/>
          </a:xfrm>
          <a:prstGeom prst="rect">
            <a:avLst/>
          </a:prstGeom>
        </p:spPr>
      </p:pic>
    </p:spTree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642918"/>
            <a:ext cx="75009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</a:t>
            </a:r>
            <a:r>
              <a:rPr lang="ru-RU" dirty="0" err="1"/>
              <a:t>цілому</a:t>
            </a:r>
            <a:r>
              <a:rPr lang="ru-RU" dirty="0"/>
              <a:t> </a:t>
            </a:r>
            <a:r>
              <a:rPr lang="ru-RU" dirty="0" err="1"/>
              <a:t>стандарти</a:t>
            </a:r>
            <a:r>
              <a:rPr lang="ru-RU" dirty="0"/>
              <a:t> на </a:t>
            </a:r>
            <a:r>
              <a:rPr lang="ru-RU" dirty="0" err="1"/>
              <a:t>послуги</a:t>
            </a:r>
            <a:r>
              <a:rPr lang="ru-RU" dirty="0"/>
              <a:t> </a:t>
            </a:r>
            <a:r>
              <a:rPr lang="ru-RU" dirty="0" err="1"/>
              <a:t>розробляють</a:t>
            </a:r>
            <a:r>
              <a:rPr lang="ru-RU" dirty="0"/>
              <a:t> </a:t>
            </a:r>
            <a:r>
              <a:rPr lang="ru-RU" dirty="0" err="1"/>
              <a:t>наступних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:</a:t>
            </a:r>
          </a:p>
          <a:p>
            <a:endParaRPr lang="ru-RU" dirty="0"/>
          </a:p>
          <a:p>
            <a:r>
              <a:rPr lang="ru-RU" dirty="0"/>
              <a:t>1)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стандарти</a:t>
            </a:r>
            <a:r>
              <a:rPr lang="ru-RU" dirty="0"/>
              <a:t> на </a:t>
            </a:r>
            <a:r>
              <a:rPr lang="ru-RU" dirty="0" err="1"/>
              <a:t>послуги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стандарти</a:t>
            </a:r>
            <a:r>
              <a:rPr lang="ru-RU" dirty="0"/>
              <a:t> на номенклатуру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та </a:t>
            </a:r>
            <a:r>
              <a:rPr lang="ru-RU" dirty="0" err="1"/>
              <a:t>безпеки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стандарти</a:t>
            </a:r>
            <a:r>
              <a:rPr lang="ru-RU" dirty="0"/>
              <a:t>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dirty="0" err="1"/>
              <a:t>стандарти</a:t>
            </a:r>
            <a:r>
              <a:rPr lang="ru-RU" dirty="0"/>
              <a:t>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(на </a:t>
            </a:r>
            <a:r>
              <a:rPr lang="ru-RU" dirty="0" err="1"/>
              <a:t>матеріальні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);</a:t>
            </a:r>
          </a:p>
          <a:p>
            <a:r>
              <a:rPr lang="ru-RU" dirty="0"/>
              <a:t>5) </a:t>
            </a:r>
            <a:r>
              <a:rPr lang="ru-RU" dirty="0" err="1"/>
              <a:t>стандарти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встановлюють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обслуговуючого</a:t>
            </a:r>
            <a:r>
              <a:rPr lang="ru-RU" dirty="0"/>
              <a:t> персоналу;</a:t>
            </a:r>
          </a:p>
          <a:p>
            <a:r>
              <a:rPr lang="ru-RU" dirty="0"/>
              <a:t>6) </a:t>
            </a:r>
            <a:r>
              <a:rPr lang="ru-RU" dirty="0" err="1"/>
              <a:t>стандарти</a:t>
            </a:r>
            <a:r>
              <a:rPr lang="ru-RU" dirty="0"/>
              <a:t> на </a:t>
            </a:r>
            <a:r>
              <a:rPr lang="ru-RU" dirty="0" err="1"/>
              <a:t>методи</a:t>
            </a:r>
            <a:r>
              <a:rPr lang="ru-RU" dirty="0"/>
              <a:t> контролю (</a:t>
            </a:r>
            <a:r>
              <a:rPr lang="ru-RU" dirty="0" err="1"/>
              <a:t>оцінки</a:t>
            </a:r>
            <a:r>
              <a:rPr lang="ru-RU" dirty="0"/>
              <a:t>) </a:t>
            </a:r>
            <a:r>
              <a:rPr lang="ru-RU" dirty="0" err="1"/>
              <a:t>якості</a:t>
            </a:r>
            <a:r>
              <a:rPr lang="ru-RU" dirty="0"/>
              <a:t> та </a:t>
            </a:r>
            <a:r>
              <a:rPr lang="ru-RU" dirty="0" err="1"/>
              <a:t>безпеки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.</a:t>
            </a:r>
          </a:p>
          <a:p>
            <a:endParaRPr lang="uk-UA" dirty="0"/>
          </a:p>
        </p:txBody>
      </p:sp>
      <p:pic>
        <p:nvPicPr>
          <p:cNvPr id="3" name="Рисунок 2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3571876"/>
            <a:ext cx="3143272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285728"/>
            <a:ext cx="70009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Стандарти на технологічні та інші процеси</a:t>
            </a:r>
            <a:r>
              <a:rPr lang="uk-UA" dirty="0"/>
              <a:t> встановлюють основні вимоги до методів (способів, прийомів, режимам, нормам) їх виконання; терміни та визначення; класифікацію; вимоги до обладнання, пристосуванням, інструментів і матеріалів, використовуваних в технологічних процесах; послідовність виконання окремих технологічних операцій; методи контролю якості.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596" y="2714620"/>
            <a:ext cx="75009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Стандарти на роботи (процеси) повинні забезпечувати технічну єдність і оптимальність технологічних операцій, що мають як самостійне значення, так і послідовно виконуються технологічних операцій.</a:t>
            </a:r>
          </a:p>
          <a:p>
            <a:endParaRPr lang="uk-UA" dirty="0"/>
          </a:p>
          <a:p>
            <a:r>
              <a:rPr lang="uk-UA" dirty="0"/>
              <a:t>Особливе місце займають вимоги, пов'язані з вимогами безпеки і (або) охорони навколишнього середовища.</a:t>
            </a:r>
          </a:p>
          <a:p>
            <a:endParaRPr lang="uk-UA" dirty="0"/>
          </a:p>
        </p:txBody>
      </p:sp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428604"/>
            <a:ext cx="68580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При встановленні вимог безпеки до технологічних процесів вказують:</a:t>
            </a:r>
          </a:p>
          <a:p>
            <a:endParaRPr lang="uk-UA" dirty="0"/>
          </a:p>
          <a:p>
            <a:r>
              <a:rPr lang="uk-UA" dirty="0"/>
              <a:t>• характеристики небезпечних і шкідливих факторів, що впливають даного технологічного процесу або його окремих операцій;</a:t>
            </a:r>
          </a:p>
          <a:p>
            <a:r>
              <a:rPr lang="uk-UA" dirty="0"/>
              <a:t>• вимоги щодо зниження або локалізації небезпечних та шкідливих факторів впливу;</a:t>
            </a:r>
          </a:p>
          <a:p>
            <a:r>
              <a:rPr lang="uk-UA" dirty="0"/>
              <a:t>• вимоги до застосування засобів індивідуального або колективного захисту;</a:t>
            </a:r>
          </a:p>
          <a:p>
            <a:r>
              <a:rPr lang="uk-UA" dirty="0"/>
              <a:t>• вимоги до дотримання санітарно-гігієнічних правил і норм;</a:t>
            </a:r>
          </a:p>
          <a:p>
            <a:r>
              <a:rPr lang="uk-UA" dirty="0"/>
              <a:t>• вимоги до виробничого персоналу;</a:t>
            </a:r>
          </a:p>
          <a:p>
            <a:r>
              <a:rPr lang="uk-UA" dirty="0"/>
              <a:t>• вимоги до пристрою аварійної сигналізації, застосування знаків безпеки і сигнальних кольорів.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3" y="642918"/>
            <a:ext cx="78581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Висновок: </a:t>
            </a:r>
            <a:r>
              <a:rPr lang="uk-UA" dirty="0"/>
              <a:t>В даній презентації було </a:t>
            </a:r>
            <a:r>
              <a:rPr lang="uk-UA" dirty="0" err="1"/>
              <a:t>розглянено</a:t>
            </a:r>
            <a:r>
              <a:rPr lang="uk-UA" dirty="0"/>
              <a:t> поняття “ стандарт ”,та                         було </a:t>
            </a:r>
            <a:r>
              <a:rPr lang="uk-UA" dirty="0" err="1"/>
              <a:t>розглянено</a:t>
            </a:r>
            <a:r>
              <a:rPr lang="uk-UA" dirty="0"/>
              <a:t> класифікацію видів стандартів. Зокрема, детально розглянули стандарти за призначенням:основні, на продукцію та робочі послуги.</a:t>
            </a:r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2285992"/>
            <a:ext cx="5715040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14678" y="214290"/>
            <a:ext cx="200026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Види стандартів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66093" y="1000108"/>
            <a:ext cx="178595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За об’єктами стандартизації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14744" y="3857628"/>
            <a:ext cx="200026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За призначенням стандартів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3357562"/>
            <a:ext cx="157163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За сферою дії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57818" y="928670"/>
            <a:ext cx="192882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За ступенем обов’язковості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2000240"/>
            <a:ext cx="19288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uk-UA" sz="2000" dirty="0">
                <a:solidFill>
                  <a:schemeClr val="accent1">
                    <a:lumMod val="50000"/>
                  </a:schemeClr>
                </a:solidFill>
              </a:rPr>
              <a:t>Властивості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uk-UA" sz="2000" dirty="0">
                <a:solidFill>
                  <a:schemeClr val="accent1">
                    <a:lumMod val="50000"/>
                  </a:schemeClr>
                </a:solidFill>
              </a:rPr>
              <a:t>Методи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uk-UA" sz="2000" dirty="0">
                <a:solidFill>
                  <a:schemeClr val="accent1">
                    <a:lumMod val="50000"/>
                  </a:schemeClr>
                </a:solidFill>
              </a:rPr>
              <a:t>Засоби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00628" y="1857364"/>
            <a:ext cx="1955985" cy="18825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uk-UA" sz="2000" dirty="0">
                <a:solidFill>
                  <a:schemeClr val="accent1">
                    <a:lumMod val="50000"/>
                  </a:schemeClr>
                </a:solidFill>
              </a:rPr>
              <a:t>Обов’язкові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uk-UA" sz="2000" dirty="0">
                <a:solidFill>
                  <a:schemeClr val="accent1">
                    <a:lumMod val="50000"/>
                  </a:schemeClr>
                </a:solidFill>
              </a:rPr>
              <a:t>Необов’язкові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uk-UA" sz="2000" dirty="0">
                <a:solidFill>
                  <a:schemeClr val="accent1">
                    <a:lumMod val="50000"/>
                  </a:schemeClr>
                </a:solidFill>
              </a:rPr>
              <a:t>Змішані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uk-UA" sz="2000" dirty="0">
                <a:solidFill>
                  <a:schemeClr val="accent1">
                    <a:lumMod val="50000"/>
                  </a:schemeClr>
                </a:solidFill>
              </a:rPr>
              <a:t>Диспозитивні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1472" y="4286256"/>
            <a:ext cx="2353529" cy="23441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uk-UA" sz="2000" dirty="0">
                <a:solidFill>
                  <a:schemeClr val="accent1">
                    <a:lumMod val="50000"/>
                  </a:schemeClr>
                </a:solidFill>
              </a:rPr>
              <a:t>Міждержавні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uk-UA" sz="2000" dirty="0">
                <a:solidFill>
                  <a:schemeClr val="accent1">
                    <a:lumMod val="50000"/>
                  </a:schemeClr>
                </a:solidFill>
              </a:rPr>
              <a:t>Державні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uk-UA" sz="2000" dirty="0">
                <a:solidFill>
                  <a:schemeClr val="accent1">
                    <a:lumMod val="50000"/>
                  </a:schemeClr>
                </a:solidFill>
              </a:rPr>
              <a:t>Будівельні норми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uk-UA" sz="2000" dirty="0">
                <a:solidFill>
                  <a:schemeClr val="accent1">
                    <a:lumMod val="50000"/>
                  </a:schemeClr>
                </a:solidFill>
              </a:rPr>
              <a:t>ГСТУ і ТУ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uk-UA" sz="2000" dirty="0">
                <a:solidFill>
                  <a:schemeClr val="accent1">
                    <a:lumMod val="50000"/>
                  </a:schemeClr>
                </a:solidFill>
              </a:rPr>
              <a:t>СТТУ і ТУ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14942" y="4643446"/>
            <a:ext cx="2053767" cy="18825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uk-UA" sz="2000" dirty="0">
                <a:solidFill>
                  <a:schemeClr val="accent1">
                    <a:lumMod val="50000"/>
                  </a:schemeClr>
                </a:solidFill>
              </a:rPr>
              <a:t>Основні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uk-UA" sz="2000" dirty="0">
                <a:solidFill>
                  <a:schemeClr val="accent1">
                    <a:lumMod val="50000"/>
                  </a:schemeClr>
                </a:solidFill>
              </a:rPr>
              <a:t>На продукцію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uk-UA" sz="2000" dirty="0">
                <a:solidFill>
                  <a:schemeClr val="accent1">
                    <a:lumMod val="50000"/>
                  </a:schemeClr>
                </a:solidFill>
              </a:rPr>
              <a:t>Робочі послуги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uk-UA" sz="2000" dirty="0">
                <a:solidFill>
                  <a:schemeClr val="accent1">
                    <a:lumMod val="50000"/>
                  </a:schemeClr>
                </a:solidFill>
              </a:rPr>
              <a:t>Вимірювання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 rot="10800000" flipV="1">
            <a:off x="2143108" y="500042"/>
            <a:ext cx="85725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357818" y="428604"/>
            <a:ext cx="100013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2285984" y="1285860"/>
            <a:ext cx="2000264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6200000" flipH="1">
            <a:off x="3286116" y="2000240"/>
            <a:ext cx="271464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214290"/>
            <a:ext cx="64294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Основоположні стандарти</a:t>
            </a:r>
            <a:r>
              <a:rPr lang="uk-UA" dirty="0"/>
              <a:t> розробляють з метою</a:t>
            </a:r>
          </a:p>
          <a:p>
            <a:r>
              <a:rPr lang="uk-UA" dirty="0"/>
              <a:t>сприяння взаєморозумінню, технічного єдності і взаємозв'язку діяльності в різних областях науки, техніки і виробництва в процесах створення і використання продукції, процесів і послуг.</a:t>
            </a:r>
          </a:p>
          <a:p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2071678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/>
              <a:t>Основоположні</a:t>
            </a:r>
            <a:r>
              <a:rPr lang="ru-RU" b="1" dirty="0"/>
              <a:t> </a:t>
            </a:r>
            <a:r>
              <a:rPr lang="ru-RU" b="1" dirty="0" err="1"/>
              <a:t>стандарти</a:t>
            </a:r>
            <a:r>
              <a:rPr lang="ru-RU" b="1" dirty="0"/>
              <a:t> </a:t>
            </a:r>
            <a:r>
              <a:rPr lang="ru-RU" dirty="0" err="1"/>
              <a:t>діляться</a:t>
            </a:r>
            <a:r>
              <a:rPr lang="ru-RU" dirty="0"/>
              <a:t> </a:t>
            </a:r>
            <a:r>
              <a:rPr lang="ru-RU" i="1" dirty="0"/>
              <a:t>на</a:t>
            </a:r>
            <a:r>
              <a:rPr lang="ru-RU" i="1" u="sng" dirty="0"/>
              <a:t> </a:t>
            </a:r>
            <a:r>
              <a:rPr lang="ru-RU" i="1" u="sng" dirty="0" err="1"/>
              <a:t>організаційно-методичні</a:t>
            </a:r>
            <a:r>
              <a:rPr lang="ru-RU" i="1" u="sng" dirty="0"/>
              <a:t> </a:t>
            </a:r>
            <a:r>
              <a:rPr lang="ru-RU" dirty="0"/>
              <a:t>та </a:t>
            </a:r>
            <a:r>
              <a:rPr lang="ru-RU" i="1" u="sng" dirty="0" err="1"/>
              <a:t>загальнотехнічні</a:t>
            </a:r>
            <a:r>
              <a:rPr lang="ru-RU" i="1" u="sng" dirty="0"/>
              <a:t>.</a:t>
            </a:r>
            <a:endParaRPr lang="uk-UA" i="1" u="sng" dirty="0"/>
          </a:p>
        </p:txBody>
      </p:sp>
      <p:pic>
        <p:nvPicPr>
          <p:cNvPr id="6" name="Рисунок 5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3286124"/>
            <a:ext cx="5572164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00042"/>
            <a:ext cx="74295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/>
              <a:t>Основоположні організаційно-методичні</a:t>
            </a:r>
            <a:r>
              <a:rPr lang="uk-UA" dirty="0"/>
              <a:t> стандарти встановлюють:</a:t>
            </a:r>
          </a:p>
          <a:p>
            <a:endParaRPr lang="uk-UA" dirty="0"/>
          </a:p>
          <a:p>
            <a:pPr marL="342900" indent="-342900"/>
            <a:r>
              <a:rPr lang="uk-UA" dirty="0"/>
              <a:t>1)  цілі, завдання, класифікаційні структури об'єктів стандартизації різного призначення, загальні організаційно-технічні положення щодо проведення робіт у певній галузі діяльності і </a:t>
            </a:r>
            <a:r>
              <a:rPr lang="uk-UA" dirty="0" err="1"/>
              <a:t>ін</a:t>
            </a:r>
            <a:r>
              <a:rPr lang="uk-UA" dirty="0"/>
              <a:t> .;</a:t>
            </a:r>
          </a:p>
          <a:p>
            <a:r>
              <a:rPr lang="uk-UA" dirty="0"/>
              <a:t>2)  порядок (правила) розроблення, затвердження та  впровадження нормативних документів, технічних (конструкторських, технологічних, проектних, програмних) документів.</a:t>
            </a:r>
          </a:p>
          <a:p>
            <a:endParaRPr lang="uk-UA" dirty="0"/>
          </a:p>
          <a:p>
            <a:r>
              <a:rPr lang="uk-UA" dirty="0"/>
              <a:t>Прикладом основоположного організаційно-методичного стандарту є </a:t>
            </a:r>
            <a:r>
              <a:rPr lang="uk-UA" b="1" dirty="0"/>
              <a:t>ГОСТ 1.5-2004 "Міждержавна система стандартизації. Стандарти міждержавні, правила і рекомендації з міждержавної стандартизації. Загальні вимоги до побудови, викладення, оформлення, змісту і позначення". </a:t>
            </a:r>
            <a:r>
              <a:rPr lang="uk-UA" dirty="0"/>
              <a:t>Вимоги цього документа застосовуються при розробці, підготовці до прийняття і видання міждержавних стандартів, правил і рекомендацій з міждержавної стандартизації.</a:t>
            </a:r>
          </a:p>
          <a:p>
            <a:endParaRPr lang="uk-UA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357166"/>
            <a:ext cx="678661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/>
              <a:t>Основоположні загально технічні</a:t>
            </a:r>
            <a:r>
              <a:rPr lang="uk-UA" dirty="0"/>
              <a:t> стандарти встановлюють:</a:t>
            </a:r>
          </a:p>
          <a:p>
            <a:endParaRPr lang="uk-UA" dirty="0"/>
          </a:p>
          <a:p>
            <a:r>
              <a:rPr lang="uk-UA" dirty="0"/>
              <a:t>1) науково-технічні терміни та їх визначення, багаторазово використовувані в науці, техніці, промисловості, сільському господарстві і </a:t>
            </a:r>
            <a:r>
              <a:rPr lang="uk-UA" dirty="0" err="1"/>
              <a:t>т.п</a:t>
            </a:r>
            <a:r>
              <a:rPr lang="uk-UA" dirty="0"/>
              <a:t> .;</a:t>
            </a:r>
          </a:p>
          <a:p>
            <a:endParaRPr lang="uk-UA" dirty="0"/>
          </a:p>
          <a:p>
            <a:r>
              <a:rPr lang="uk-UA" dirty="0"/>
              <a:t>2) умовні позначення (найменування, коди, символи, і т.п.);</a:t>
            </a:r>
          </a:p>
          <a:p>
            <a:endParaRPr lang="uk-UA" dirty="0"/>
          </a:p>
          <a:p>
            <a:r>
              <a:rPr lang="uk-UA" dirty="0"/>
              <a:t>3) цифрові і буквено-цифрові позначення, в тому числі позначення параметрів фізичних величин;</a:t>
            </a:r>
          </a:p>
          <a:p>
            <a:endParaRPr lang="uk-UA" dirty="0"/>
          </a:p>
          <a:p>
            <a:r>
              <a:rPr lang="uk-UA" dirty="0"/>
              <a:t>4) вимоги до побудови, викладення, оформлення та змісту різних видів документації (нормативної, конструкторської, проектної, технологічної, програмної та ін.);</a:t>
            </a:r>
          </a:p>
          <a:p>
            <a:endParaRPr lang="uk-UA" dirty="0"/>
          </a:p>
          <a:p>
            <a:r>
              <a:rPr lang="uk-UA" dirty="0"/>
              <a:t>5) </a:t>
            </a:r>
            <a:r>
              <a:rPr lang="uk-UA" dirty="0" err="1"/>
              <a:t>загальнотехнічні</a:t>
            </a:r>
            <a:r>
              <a:rPr lang="uk-UA" dirty="0"/>
              <a:t> величини, вимоги та норми, необхідні для технічного, в тому числі метрологічного забезпечення виробничих комплексів.</a:t>
            </a:r>
          </a:p>
          <a:p>
            <a:endParaRPr lang="uk-UA" dirty="0"/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28604"/>
            <a:ext cx="77153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/>
              <a:t>Стандарти</a:t>
            </a:r>
            <a:r>
              <a:rPr lang="ru-RU" b="1" dirty="0"/>
              <a:t> на </a:t>
            </a:r>
            <a:r>
              <a:rPr lang="ru-RU" b="1" dirty="0" err="1"/>
              <a:t>продукцію</a:t>
            </a:r>
            <a:r>
              <a:rPr lang="ru-RU" dirty="0"/>
              <a:t> </a:t>
            </a:r>
            <a:r>
              <a:rPr lang="ru-RU" dirty="0" err="1"/>
              <a:t>встановлюють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груп</a:t>
            </a:r>
            <a:r>
              <a:rPr lang="ru-RU" dirty="0"/>
              <a:t> </a:t>
            </a:r>
            <a:r>
              <a:rPr lang="ru-RU" dirty="0" err="1"/>
              <a:t>однорідної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до</a:t>
            </a:r>
            <a:r>
              <a:rPr lang="ru-RU" dirty="0"/>
              <a:t> конкретного виду </a:t>
            </a:r>
            <a:r>
              <a:rPr lang="ru-RU" dirty="0" err="1"/>
              <a:t>продукції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У </a:t>
            </a:r>
            <a:r>
              <a:rPr lang="ru-RU" dirty="0" err="1"/>
              <a:t>вітчизняній</a:t>
            </a:r>
            <a:r>
              <a:rPr lang="ru-RU" dirty="0"/>
              <a:t> </a:t>
            </a:r>
            <a:r>
              <a:rPr lang="ru-RU" dirty="0" err="1"/>
              <a:t>практиці</a:t>
            </a:r>
            <a:r>
              <a:rPr lang="ru-RU" dirty="0"/>
              <a:t> </a:t>
            </a:r>
            <a:r>
              <a:rPr lang="ru-RU" dirty="0" err="1"/>
              <a:t>знаходять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два </a:t>
            </a:r>
            <a:r>
              <a:rPr lang="ru-RU" dirty="0" err="1"/>
              <a:t>різновиди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виду </a:t>
            </a:r>
            <a:r>
              <a:rPr lang="ru-RU" dirty="0" err="1"/>
              <a:t>нормативних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:</a:t>
            </a:r>
          </a:p>
          <a:p>
            <a:r>
              <a:rPr lang="ru-RU" dirty="0"/>
              <a:t>1) </a:t>
            </a:r>
            <a:r>
              <a:rPr lang="ru-RU" i="1" dirty="0" err="1"/>
              <a:t>стандарти</a:t>
            </a:r>
            <a:r>
              <a:rPr lang="ru-RU" i="1" dirty="0"/>
              <a:t> </a:t>
            </a:r>
            <a:r>
              <a:rPr lang="ru-RU" i="1" dirty="0" err="1"/>
              <a:t>загальних</a:t>
            </a:r>
            <a:r>
              <a:rPr lang="ru-RU" i="1" dirty="0"/>
              <a:t> </a:t>
            </a:r>
            <a:r>
              <a:rPr lang="ru-RU" i="1" dirty="0" err="1"/>
              <a:t>технічних</a:t>
            </a:r>
            <a:r>
              <a:rPr lang="ru-RU" i="1" dirty="0"/>
              <a:t> умов;</a:t>
            </a:r>
            <a:endParaRPr lang="ru-RU" dirty="0"/>
          </a:p>
          <a:p>
            <a:r>
              <a:rPr lang="ru-RU" dirty="0"/>
              <a:t>2) </a:t>
            </a:r>
            <a:r>
              <a:rPr lang="ru-RU" i="1" dirty="0" err="1"/>
              <a:t>стандарти</a:t>
            </a:r>
            <a:r>
              <a:rPr lang="ru-RU" i="1" dirty="0"/>
              <a:t> </a:t>
            </a:r>
            <a:r>
              <a:rPr lang="ru-RU" i="1" dirty="0" err="1"/>
              <a:t>технічних</a:t>
            </a:r>
            <a:r>
              <a:rPr lang="ru-RU" i="1" dirty="0"/>
              <a:t> умов.</a:t>
            </a:r>
            <a:endParaRPr lang="ru-RU" dirty="0"/>
          </a:p>
          <a:p>
            <a:endParaRPr lang="uk-UA" dirty="0"/>
          </a:p>
        </p:txBody>
      </p:sp>
      <p:pic>
        <p:nvPicPr>
          <p:cNvPr id="3" name="Рисунок 2" descr="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2500306"/>
            <a:ext cx="5072098" cy="37862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pull dir="l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428604"/>
            <a:ext cx="77153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/>
              <a:t>Стандарти загальних технічних умов</a:t>
            </a:r>
            <a:r>
              <a:rPr lang="uk-UA" dirty="0"/>
              <a:t> в загальному випадку містять такі розділи:</a:t>
            </a:r>
          </a:p>
          <a:p>
            <a:endParaRPr lang="uk-UA" dirty="0"/>
          </a:p>
          <a:p>
            <a:r>
              <a:rPr lang="uk-UA" dirty="0"/>
              <a:t>1) класифікація, основні параметри і (або) розміри;</a:t>
            </a:r>
          </a:p>
          <a:p>
            <a:r>
              <a:rPr lang="uk-UA" dirty="0"/>
              <a:t>2) загальні технічні вимоги (характеристики споживчих властивостей, вимоги до сировини, комплектність, маркування, упаковка);</a:t>
            </a:r>
          </a:p>
          <a:p>
            <a:r>
              <a:rPr lang="uk-UA" dirty="0"/>
              <a:t>3) вимоги безпеки;</a:t>
            </a:r>
          </a:p>
          <a:p>
            <a:r>
              <a:rPr lang="uk-UA" dirty="0"/>
              <a:t>4) вимоги охорони навколишнього середовища;</a:t>
            </a:r>
          </a:p>
          <a:p>
            <a:r>
              <a:rPr lang="uk-UA" dirty="0"/>
              <a:t>5) правила приймання;</a:t>
            </a:r>
          </a:p>
          <a:p>
            <a:r>
              <a:rPr lang="uk-UA" dirty="0"/>
              <a:t>6) методи контролю;</a:t>
            </a:r>
          </a:p>
          <a:p>
            <a:r>
              <a:rPr lang="uk-UA" dirty="0"/>
              <a:t>7) транспортування і зберігання;</a:t>
            </a:r>
          </a:p>
          <a:p>
            <a:r>
              <a:rPr lang="uk-UA" dirty="0"/>
              <a:t>8) зазначення по експлуатації (ремонту, утилізації).</a:t>
            </a:r>
          </a:p>
          <a:p>
            <a:endParaRPr lang="uk-UA" dirty="0"/>
          </a:p>
        </p:txBody>
      </p:sp>
      <p:pic>
        <p:nvPicPr>
          <p:cNvPr id="3" name="Рисунок 2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3929066"/>
            <a:ext cx="2619375" cy="1743075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635798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i="1" dirty="0"/>
              <a:t>Стандарт технічних умов </a:t>
            </a:r>
            <a:r>
              <a:rPr lang="uk-UA" dirty="0"/>
              <a:t>може містити конкретизовані вимоги, що ставляться до об'єкта стандартизації:</a:t>
            </a:r>
          </a:p>
          <a:p>
            <a:pPr algn="just"/>
            <a:endParaRPr lang="uk-UA" dirty="0"/>
          </a:p>
          <a:p>
            <a:pPr algn="just"/>
            <a:r>
              <a:rPr lang="uk-UA" dirty="0"/>
              <a:t>1) вказівка ​​про товарний знак, якщо він зареєстрований в установленому порядку.</a:t>
            </a:r>
          </a:p>
          <a:p>
            <a:pPr algn="just"/>
            <a:r>
              <a:rPr lang="uk-UA" dirty="0"/>
              <a:t>2) вимоги до нанесення знака відповідності продукції, сертифікованої на відповідність вимогам стандартів;</a:t>
            </a:r>
          </a:p>
          <a:p>
            <a:pPr algn="just"/>
            <a:r>
              <a:rPr lang="uk-UA" dirty="0"/>
              <a:t>3) вимоги безпеки;</a:t>
            </a:r>
          </a:p>
          <a:p>
            <a:pPr algn="just"/>
            <a:r>
              <a:rPr lang="uk-UA" dirty="0"/>
              <a:t>4) вимоги охорони навколишнього середовища;</a:t>
            </a:r>
          </a:p>
          <a:p>
            <a:pPr algn="just"/>
            <a:r>
              <a:rPr lang="uk-UA" dirty="0"/>
              <a:t>5) вимоги до якості та асортименту послуг, в тому числі точності і своєчасності виконання,естетичності, комфортності та комплексності обслуговування.</a:t>
            </a:r>
          </a:p>
          <a:p>
            <a:endParaRPr lang="uk-UA" dirty="0"/>
          </a:p>
        </p:txBody>
      </p:sp>
      <p:pic>
        <p:nvPicPr>
          <p:cNvPr id="3" name="Рисунок 2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4071942"/>
            <a:ext cx="4000528" cy="1785950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00042"/>
            <a:ext cx="851949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/>
              <a:t>Кожен</a:t>
            </a:r>
            <a:r>
              <a:rPr lang="ru-RU" sz="2000" dirty="0"/>
              <a:t> </a:t>
            </a:r>
            <a:r>
              <a:rPr lang="ru-RU" sz="2000" dirty="0" err="1"/>
              <a:t>з</a:t>
            </a:r>
            <a:r>
              <a:rPr lang="ru-RU" sz="2000" dirty="0"/>
              <a:t> </a:t>
            </a:r>
            <a:r>
              <a:rPr lang="ru-RU" sz="2000" dirty="0" err="1"/>
              <a:t>методів</a:t>
            </a:r>
            <a:r>
              <a:rPr lang="ru-RU" sz="2000" dirty="0"/>
              <a:t> контролю </a:t>
            </a:r>
            <a:r>
              <a:rPr lang="ru-RU" sz="2000" dirty="0" err="1"/>
              <a:t>має</a:t>
            </a:r>
            <a:r>
              <a:rPr lang="ru-RU" sz="2000" dirty="0"/>
              <a:t> свою </a:t>
            </a:r>
            <a:r>
              <a:rPr lang="ru-RU" sz="2000" dirty="0" err="1"/>
              <a:t>специфіку</a:t>
            </a:r>
            <a:r>
              <a:rPr lang="ru-RU" sz="2000" dirty="0"/>
              <a:t> в </a:t>
            </a:r>
            <a:r>
              <a:rPr lang="ru-RU" sz="2000" dirty="0" err="1"/>
              <a:t>залежності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об'єкта</a:t>
            </a:r>
            <a:r>
              <a:rPr lang="ru-RU" sz="2000" dirty="0"/>
              <a:t> </a:t>
            </a:r>
            <a:r>
              <a:rPr lang="ru-RU" sz="2000" dirty="0" err="1"/>
              <a:t>використання</a:t>
            </a:r>
            <a:r>
              <a:rPr lang="ru-RU" sz="2000" dirty="0"/>
              <a:t>, </a:t>
            </a:r>
            <a:r>
              <a:rPr lang="ru-RU" sz="2000" dirty="0" err="1"/>
              <a:t>але</a:t>
            </a:r>
            <a:r>
              <a:rPr lang="ru-RU" sz="2000" dirty="0"/>
              <a:t> </a:t>
            </a:r>
            <a:r>
              <a:rPr lang="ru-RU" sz="2000" dirty="0" err="1"/>
              <a:t>в</a:t>
            </a:r>
            <a:r>
              <a:rPr lang="ru-RU" sz="2000" dirty="0"/>
              <a:t> той же час 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виділити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 </a:t>
            </a:r>
            <a:r>
              <a:rPr lang="ru-RU" sz="2000" i="1" dirty="0" err="1"/>
              <a:t>загальні</a:t>
            </a:r>
            <a:r>
              <a:rPr lang="ru-RU" sz="2000" i="1" dirty="0"/>
              <a:t> </a:t>
            </a:r>
            <a:r>
              <a:rPr lang="ru-RU" sz="2000" i="1" dirty="0" err="1"/>
              <a:t>положення</a:t>
            </a:r>
            <a:r>
              <a:rPr lang="ru-RU" sz="2000" i="1" dirty="0"/>
              <a:t>,</a:t>
            </a:r>
            <a:r>
              <a:rPr lang="ru-RU" sz="2000" dirty="0"/>
              <a:t> 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відображені</a:t>
            </a:r>
            <a:r>
              <a:rPr lang="ru-RU" sz="2000" dirty="0"/>
              <a:t> в стандартах на </a:t>
            </a:r>
            <a:r>
              <a:rPr lang="ru-RU" sz="2000" dirty="0" err="1"/>
              <a:t>методи</a:t>
            </a:r>
            <a:r>
              <a:rPr lang="ru-RU" sz="2000" dirty="0"/>
              <a:t> контролю:</a:t>
            </a:r>
          </a:p>
          <a:p>
            <a:endParaRPr lang="ru-RU" sz="2000" dirty="0"/>
          </a:p>
          <a:p>
            <a:r>
              <a:rPr lang="ru-RU" sz="2000" dirty="0"/>
              <a:t>• </a:t>
            </a:r>
            <a:r>
              <a:rPr lang="ru-RU" sz="2000" dirty="0" err="1"/>
              <a:t>засоби</a:t>
            </a:r>
            <a:r>
              <a:rPr lang="ru-RU" sz="2000" dirty="0"/>
              <a:t> контролю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допоміжні</a:t>
            </a:r>
            <a:r>
              <a:rPr lang="ru-RU" sz="2000" dirty="0"/>
              <a:t> </a:t>
            </a:r>
            <a:r>
              <a:rPr lang="ru-RU" sz="2000" dirty="0" err="1"/>
              <a:t>пристрої</a:t>
            </a:r>
            <a:r>
              <a:rPr lang="ru-RU" sz="2000" dirty="0"/>
              <a:t>. </a:t>
            </a:r>
          </a:p>
          <a:p>
            <a:r>
              <a:rPr lang="ru-RU" sz="2000" dirty="0"/>
              <a:t>• порядок </a:t>
            </a:r>
            <a:r>
              <a:rPr lang="ru-RU" sz="2000" dirty="0" err="1"/>
              <a:t>підготовки</a:t>
            </a:r>
            <a:r>
              <a:rPr lang="ru-RU" sz="2000" dirty="0"/>
              <a:t> до </a:t>
            </a:r>
            <a:r>
              <a:rPr lang="ru-RU" sz="2000" dirty="0" err="1"/>
              <a:t>проведення</a:t>
            </a:r>
            <a:r>
              <a:rPr lang="ru-RU" sz="2000" dirty="0"/>
              <a:t> контролю. </a:t>
            </a:r>
          </a:p>
          <a:p>
            <a:r>
              <a:rPr lang="ru-RU" sz="2000" dirty="0"/>
              <a:t>• порядок </a:t>
            </a:r>
            <a:r>
              <a:rPr lang="ru-RU" sz="2000" dirty="0" err="1"/>
              <a:t>проведення</a:t>
            </a:r>
            <a:r>
              <a:rPr lang="ru-RU" sz="2000" dirty="0"/>
              <a:t> контролю. </a:t>
            </a:r>
          </a:p>
          <a:p>
            <a:r>
              <a:rPr lang="ru-RU" sz="2000" dirty="0"/>
              <a:t>• правила </a:t>
            </a:r>
            <a:r>
              <a:rPr lang="ru-RU" sz="2000" dirty="0" err="1"/>
              <a:t>обробки</a:t>
            </a:r>
            <a:r>
              <a:rPr lang="ru-RU" sz="2000" dirty="0"/>
              <a:t> </a:t>
            </a:r>
            <a:r>
              <a:rPr lang="ru-RU" sz="2000" dirty="0" err="1"/>
              <a:t>результатів</a:t>
            </a:r>
            <a:r>
              <a:rPr lang="ru-RU" sz="2000" dirty="0"/>
              <a:t> контролю. </a:t>
            </a:r>
          </a:p>
          <a:p>
            <a:r>
              <a:rPr lang="ru-RU" sz="2000" dirty="0"/>
              <a:t>• правила </a:t>
            </a:r>
            <a:r>
              <a:rPr lang="ru-RU" sz="2000" dirty="0" err="1"/>
              <a:t>оформлення</a:t>
            </a:r>
            <a:r>
              <a:rPr lang="ru-RU" sz="2000" dirty="0"/>
              <a:t> </a:t>
            </a:r>
            <a:r>
              <a:rPr lang="ru-RU" sz="2000" dirty="0" err="1"/>
              <a:t>результатів</a:t>
            </a:r>
            <a:r>
              <a:rPr lang="ru-RU" sz="2000" dirty="0"/>
              <a:t> контролю.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err="1"/>
              <a:t>похибка</a:t>
            </a:r>
            <a:r>
              <a:rPr lang="ru-RU" sz="2000" dirty="0"/>
              <a:t> контролю.</a:t>
            </a:r>
          </a:p>
          <a:p>
            <a:endParaRPr lang="uk-UA" dirty="0"/>
          </a:p>
        </p:txBody>
      </p:sp>
    </p:spTree>
  </p:cSld>
  <p:clrMapOvr>
    <a:masterClrMapping/>
  </p:clrMapOvr>
  <p:transition>
    <p:zoom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50</TotalTime>
  <Words>395</Words>
  <Application>Microsoft Office PowerPoint</Application>
  <PresentationFormat>Экран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01.04.20</dc:creator>
  <cp:lastModifiedBy>user</cp:lastModifiedBy>
  <cp:revision>11</cp:revision>
  <dcterms:created xsi:type="dcterms:W3CDTF">2020-05-06T10:04:10Z</dcterms:created>
  <dcterms:modified xsi:type="dcterms:W3CDTF">2021-02-19T17:59:34Z</dcterms:modified>
</cp:coreProperties>
</file>