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7" r:id="rId2"/>
    <p:sldId id="453" r:id="rId3"/>
    <p:sldId id="454" r:id="rId4"/>
    <p:sldId id="398" r:id="rId5"/>
    <p:sldId id="455" r:id="rId6"/>
    <p:sldId id="378" r:id="rId7"/>
    <p:sldId id="387" r:id="rId8"/>
    <p:sldId id="400" r:id="rId9"/>
    <p:sldId id="388" r:id="rId10"/>
    <p:sldId id="45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FFFF66"/>
    <a:srgbClr val="FF0000"/>
    <a:srgbClr val="0033CC"/>
    <a:srgbClr val="FFFFC5"/>
    <a:srgbClr val="C40000"/>
    <a:srgbClr val="2041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566" autoAdjust="0"/>
  </p:normalViewPr>
  <p:slideViewPr>
    <p:cSldViewPr>
      <p:cViewPr varScale="1">
        <p:scale>
          <a:sx n="69" d="100"/>
          <a:sy n="69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22A4E3-4481-40DE-AAC9-1420B43AC3F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50997-945B-4B94-B6B0-E65B3761F1B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367BE-BD11-451B-BFDC-F0E4CBEED50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6B1B0-B611-463E-9309-E38729E3C77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64BC7-16BA-4AA1-9260-5246C7B44EC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2F332-6D23-4BAC-ADC9-FB372C92C56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BAD3E-32D9-48E8-BFCB-93C53541251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B0D1A-4497-424C-866F-CDFF488495F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2BBA4-A346-440C-813A-897297F81AB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CF57C-E9D5-4E64-8106-A41CBA9D699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88E34-EBE0-42B8-8EF9-66F04FAA970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B1195-4D1D-47C6-8DD9-2F062294159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37377-DD7F-4F74-8DA9-6643CECB6BE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39859-828B-41DA-9907-8AFBD41D76C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320B525-ACFB-4B45-9B3B-AB42BE34461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clipboard_ec0f0ded0ebd2efc9b1c0709dde67ef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729"/>
            <a:ext cx="8496944" cy="6572271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03848" y="2636912"/>
            <a:ext cx="1872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uk-UA" altLang="pl-PL" sz="2000" b="1" dirty="0">
                <a:solidFill>
                  <a:srgbClr val="22228B"/>
                </a:solidFill>
                <a:latin typeface="Arial" charset="0"/>
              </a:rPr>
              <a:t>поверхневий </a:t>
            </a:r>
            <a:endParaRPr lang="en-US" altLang="pl-PL" sz="2000" b="1" dirty="0" smtClean="0">
              <a:solidFill>
                <a:srgbClr val="22228B"/>
              </a:solidFill>
              <a:latin typeface="Arial" charset="0"/>
            </a:endParaRPr>
          </a:p>
          <a:p>
            <a:pPr eaLnBrk="1" hangingPunct="1"/>
            <a:r>
              <a:rPr lang="uk-UA" altLang="pl-PL" sz="2000" b="1" dirty="0" smtClean="0">
                <a:solidFill>
                  <a:srgbClr val="22228B"/>
                </a:solidFill>
                <a:latin typeface="Arial" charset="0"/>
              </a:rPr>
              <a:t>натяг</a:t>
            </a:r>
            <a:endParaRPr lang="pl-PL" altLang="pl-PL" sz="2000" b="1" dirty="0">
              <a:solidFill>
                <a:srgbClr val="22228B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900113" y="1525588"/>
          <a:ext cx="4295775" cy="3517900"/>
        </p:xfrm>
        <a:graphic>
          <a:graphicData uri="http://schemas.openxmlformats.org/presentationml/2006/ole">
            <p:oleObj spid="_x0000_s23554" name="Fotografia Photo Editor" r:id="rId3" imgW="7497221" imgH="3753374" progId="">
              <p:embed/>
            </p:oleObj>
          </a:graphicData>
        </a:graphic>
      </p:graphicFrame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5265015" y="2313577"/>
            <a:ext cx="345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800" dirty="0">
                <a:solidFill>
                  <a:srgbClr val="C40000"/>
                </a:solidFill>
                <a:latin typeface="Arial" charset="0"/>
              </a:rPr>
              <a:t>г</a:t>
            </a:r>
            <a:r>
              <a:rPr lang="uk-UA" altLang="pl-PL" sz="1800" dirty="0">
                <a:solidFill>
                  <a:srgbClr val="C40000"/>
                </a:solidFill>
                <a:latin typeface="Arial" charset="0"/>
              </a:rPr>
              <a:t>рани</a:t>
            </a:r>
            <a:r>
              <a:rPr lang="pl-PL" altLang="pl-PL" sz="1800" dirty="0">
                <a:solidFill>
                  <a:srgbClr val="C40000"/>
                </a:solidFill>
                <a:latin typeface="Arial" charset="0"/>
              </a:rPr>
              <a:t>ц</a:t>
            </a:r>
            <a:r>
              <a:rPr lang="uk-UA" altLang="pl-PL" sz="1800" dirty="0">
                <a:solidFill>
                  <a:srgbClr val="C40000"/>
                </a:solidFill>
                <a:latin typeface="Arial" charset="0"/>
              </a:rPr>
              <a:t>я поділу фаз</a:t>
            </a:r>
            <a:endParaRPr lang="pl-PL" altLang="pl-PL" sz="1800" dirty="0">
              <a:solidFill>
                <a:srgbClr val="C40000"/>
              </a:solidFill>
              <a:latin typeface="Arial" charset="0"/>
            </a:endParaRPr>
          </a:p>
          <a:p>
            <a:pPr eaLnBrk="1" hangingPunct="1"/>
            <a:r>
              <a:rPr lang="pl-PL" altLang="pl-PL" sz="1800" dirty="0">
                <a:solidFill>
                  <a:srgbClr val="C40000"/>
                </a:solidFill>
                <a:latin typeface="Arial" charset="0"/>
              </a:rPr>
              <a:t>н</a:t>
            </a:r>
            <a:r>
              <a:rPr lang="uk-UA" altLang="pl-PL" sz="1800" dirty="0">
                <a:solidFill>
                  <a:srgbClr val="C40000"/>
                </a:solidFill>
                <a:latin typeface="Arial" charset="0"/>
              </a:rPr>
              <a:t>а молекулу </a:t>
            </a:r>
            <a:r>
              <a:rPr lang="uk-UA" altLang="pl-PL" sz="1800" dirty="0" smtClean="0">
                <a:solidFill>
                  <a:srgbClr val="C40000"/>
                </a:solidFill>
                <a:latin typeface="Arial" charset="0"/>
              </a:rPr>
              <a:t>діє </a:t>
            </a:r>
            <a:r>
              <a:rPr lang="uk-UA" altLang="pl-PL" sz="1800" b="1" dirty="0">
                <a:solidFill>
                  <a:srgbClr val="C40000"/>
                </a:solidFill>
                <a:latin typeface="Arial" charset="0"/>
              </a:rPr>
              <a:t>не</a:t>
            </a:r>
            <a:r>
              <a:rPr lang="pl-PL" altLang="pl-PL" sz="1800" b="1" dirty="0">
                <a:solidFill>
                  <a:srgbClr val="C40000"/>
                </a:solidFill>
                <a:latin typeface="Arial" charset="0"/>
              </a:rPr>
              <a:t>з</a:t>
            </a:r>
            <a:r>
              <a:rPr lang="uk-UA" altLang="pl-PL" sz="1800" b="1" dirty="0" err="1">
                <a:solidFill>
                  <a:srgbClr val="C40000"/>
                </a:solidFill>
                <a:latin typeface="Arial" charset="0"/>
              </a:rPr>
              <a:t>рівноважений</a:t>
            </a:r>
            <a:r>
              <a:rPr lang="uk-UA" altLang="pl-PL" sz="1800" dirty="0">
                <a:solidFill>
                  <a:srgbClr val="C40000"/>
                </a:solidFill>
                <a:latin typeface="Arial" charset="0"/>
              </a:rPr>
              <a:t> вектор сил </a:t>
            </a:r>
            <a:endParaRPr lang="pl-PL" altLang="pl-PL" sz="1800" dirty="0">
              <a:solidFill>
                <a:srgbClr val="C40000"/>
              </a:solidFill>
              <a:latin typeface="Arial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5292725" y="4149725"/>
            <a:ext cx="3311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solidFill>
                  <a:srgbClr val="0000CC"/>
                </a:solidFill>
                <a:latin typeface="Arial" charset="0"/>
              </a:rPr>
              <a:t>в об</a:t>
            </a:r>
            <a:r>
              <a:rPr lang="pl-PL" altLang="pl-PL" sz="1800">
                <a:solidFill>
                  <a:srgbClr val="0000CC"/>
                </a:solidFill>
                <a:latin typeface="Arial" charset="0"/>
              </a:rPr>
              <a:t>’</a:t>
            </a:r>
            <a:r>
              <a:rPr lang="uk-UA" altLang="pl-PL" sz="1800">
                <a:solidFill>
                  <a:srgbClr val="0000CC"/>
                </a:solidFill>
                <a:latin typeface="Arial" charset="0"/>
              </a:rPr>
              <a:t>ємі рідкої фаз</a:t>
            </a:r>
            <a:r>
              <a:rPr lang="pl-PL" altLang="pl-PL" sz="1800">
                <a:solidFill>
                  <a:srgbClr val="0000CC"/>
                </a:solidFill>
                <a:latin typeface="Arial" charset="0"/>
              </a:rPr>
              <a:t>и</a:t>
            </a:r>
          </a:p>
          <a:p>
            <a:pPr eaLnBrk="1" hangingPunct="1"/>
            <a:r>
              <a:rPr lang="uk-UA" altLang="pl-PL" sz="1800">
                <a:solidFill>
                  <a:srgbClr val="0000CC"/>
                </a:solidFill>
                <a:latin typeface="Arial" charset="0"/>
              </a:rPr>
              <a:t>на молекулу діє</a:t>
            </a:r>
          </a:p>
          <a:p>
            <a:pPr eaLnBrk="1" hangingPunct="1"/>
            <a:r>
              <a:rPr lang="uk-UA" altLang="pl-PL" sz="1800" b="1">
                <a:solidFill>
                  <a:srgbClr val="0000CC"/>
                </a:solidFill>
                <a:latin typeface="Arial" charset="0"/>
              </a:rPr>
              <a:t>зрівноважений</a:t>
            </a:r>
            <a:r>
              <a:rPr lang="uk-UA" altLang="pl-PL" sz="1800">
                <a:solidFill>
                  <a:srgbClr val="0000CC"/>
                </a:solidFill>
                <a:latin typeface="Arial" charset="0"/>
              </a:rPr>
              <a:t> вектор сил</a:t>
            </a:r>
            <a:endParaRPr lang="pl-PL" altLang="pl-PL" sz="18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5292725" y="1484313"/>
            <a:ext cx="3382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 dirty="0">
                <a:solidFill>
                  <a:srgbClr val="204162"/>
                </a:solidFill>
                <a:latin typeface="Arial" charset="0"/>
              </a:rPr>
              <a:t>газова фаза</a:t>
            </a:r>
            <a:r>
              <a:rPr lang="pl-PL" altLang="pl-PL" sz="1800" dirty="0">
                <a:solidFill>
                  <a:srgbClr val="204162"/>
                </a:solidFill>
                <a:latin typeface="Arial" charset="0"/>
              </a:rPr>
              <a:t>: </a:t>
            </a:r>
            <a:endParaRPr lang="uk-UA" altLang="pl-PL" sz="1800" dirty="0">
              <a:solidFill>
                <a:srgbClr val="204162"/>
              </a:solidFill>
              <a:latin typeface="Arial" charset="0"/>
            </a:endParaRPr>
          </a:p>
          <a:p>
            <a:pPr eaLnBrk="1" hangingPunct="1"/>
            <a:r>
              <a:rPr lang="uk-UA" altLang="pl-PL" sz="1800" dirty="0">
                <a:solidFill>
                  <a:srgbClr val="204162"/>
                </a:solidFill>
                <a:latin typeface="Arial" charset="0"/>
              </a:rPr>
              <a:t>молекули </a:t>
            </a:r>
            <a:r>
              <a:rPr lang="pl-PL" altLang="pl-PL" sz="1800" dirty="0">
                <a:solidFill>
                  <a:srgbClr val="204162"/>
                </a:solidFill>
                <a:latin typeface="Arial" charset="0"/>
              </a:rPr>
              <a:t>с</a:t>
            </a:r>
            <a:r>
              <a:rPr lang="uk-UA" altLang="pl-PL" sz="1800" dirty="0" err="1">
                <a:solidFill>
                  <a:srgbClr val="204162"/>
                </a:solidFill>
                <a:latin typeface="Arial" charset="0"/>
              </a:rPr>
              <a:t>ла</a:t>
            </a:r>
            <a:r>
              <a:rPr lang="pl-PL" altLang="pl-PL" sz="1800" dirty="0">
                <a:solidFill>
                  <a:srgbClr val="204162"/>
                </a:solidFill>
                <a:latin typeface="Arial" charset="0"/>
              </a:rPr>
              <a:t>б</a:t>
            </a:r>
            <a:r>
              <a:rPr lang="uk-UA" altLang="pl-PL" sz="1800" dirty="0">
                <a:solidFill>
                  <a:srgbClr val="204162"/>
                </a:solidFill>
                <a:latin typeface="Arial" charset="0"/>
              </a:rPr>
              <a:t>о взаємодіють</a:t>
            </a:r>
            <a:endParaRPr lang="pl-PL" altLang="pl-PL" sz="1800" dirty="0">
              <a:solidFill>
                <a:srgbClr val="204162"/>
              </a:solidFill>
              <a:latin typeface="Arial" charset="0"/>
            </a:endParaRP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971550" y="5516563"/>
            <a:ext cx="7056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pl-PL" sz="1800" dirty="0">
                <a:solidFill>
                  <a:srgbClr val="22228B"/>
                </a:solidFill>
                <a:latin typeface="Arial" charset="0"/>
              </a:rPr>
              <a:t>наслідок</a:t>
            </a:r>
            <a:r>
              <a:rPr lang="pl-PL" altLang="pl-PL" sz="1800" dirty="0">
                <a:solidFill>
                  <a:srgbClr val="22228B"/>
                </a:solidFill>
                <a:latin typeface="Arial" charset="0"/>
              </a:rPr>
              <a:t>: </a:t>
            </a:r>
            <a:r>
              <a:rPr lang="uk-UA" altLang="pl-PL" sz="1800" b="1" dirty="0" smtClean="0">
                <a:solidFill>
                  <a:srgbClr val="22228B"/>
                </a:solidFill>
                <a:latin typeface="Arial" charset="0"/>
              </a:rPr>
              <a:t>поверхневий </a:t>
            </a:r>
            <a:r>
              <a:rPr lang="uk-UA" altLang="pl-PL" sz="1800" b="1" dirty="0">
                <a:solidFill>
                  <a:srgbClr val="22228B"/>
                </a:solidFill>
                <a:latin typeface="Arial" charset="0"/>
              </a:rPr>
              <a:t>шар</a:t>
            </a:r>
            <a:r>
              <a:rPr lang="pl-PL" altLang="pl-PL" sz="1800" dirty="0">
                <a:solidFill>
                  <a:srgbClr val="22228B"/>
                </a:solidFill>
                <a:latin typeface="Arial" charset="0"/>
              </a:rPr>
              <a:t> </a:t>
            </a:r>
            <a:r>
              <a:rPr lang="uk-UA" altLang="pl-PL" sz="1800" dirty="0">
                <a:solidFill>
                  <a:srgbClr val="22228B"/>
                </a:solidFill>
                <a:latin typeface="Arial" charset="0"/>
              </a:rPr>
              <a:t>рідини з </a:t>
            </a:r>
            <a:r>
              <a:rPr lang="pl-PL" altLang="pl-PL" sz="1800" b="1" dirty="0">
                <a:solidFill>
                  <a:srgbClr val="22228B"/>
                </a:solidFill>
                <a:latin typeface="Arial" charset="0"/>
              </a:rPr>
              <a:t>п</a:t>
            </a:r>
            <a:r>
              <a:rPr lang="uk-UA" altLang="pl-PL" sz="1800" b="1" dirty="0" err="1">
                <a:solidFill>
                  <a:srgbClr val="22228B"/>
                </a:solidFill>
                <a:latin typeface="Arial" charset="0"/>
              </a:rPr>
              <a:t>ідвище</a:t>
            </a:r>
            <a:r>
              <a:rPr lang="pl-PL" altLang="pl-PL" sz="1800" b="1" dirty="0">
                <a:solidFill>
                  <a:srgbClr val="22228B"/>
                </a:solidFill>
                <a:latin typeface="Arial" charset="0"/>
              </a:rPr>
              <a:t>н</a:t>
            </a:r>
            <a:r>
              <a:rPr lang="uk-UA" altLang="pl-PL" sz="1800" b="1" dirty="0" err="1">
                <a:solidFill>
                  <a:srgbClr val="22228B"/>
                </a:solidFill>
                <a:latin typeface="Arial" charset="0"/>
              </a:rPr>
              <a:t>ою</a:t>
            </a:r>
            <a:r>
              <a:rPr lang="uk-UA" altLang="pl-PL" sz="1800" b="1" dirty="0">
                <a:solidFill>
                  <a:srgbClr val="22228B"/>
                </a:solidFill>
                <a:latin typeface="Arial" charset="0"/>
              </a:rPr>
              <a:t> енергією</a:t>
            </a:r>
            <a:endParaRPr lang="pl-PL" altLang="pl-PL" sz="1800" b="1" dirty="0">
              <a:solidFill>
                <a:srgbClr val="22228B"/>
              </a:solidFill>
              <a:latin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31913" y="746125"/>
            <a:ext cx="489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pl-PL" sz="2000" b="1">
                <a:solidFill>
                  <a:srgbClr val="22228B"/>
                </a:solidFill>
                <a:latin typeface="Arial" charset="0"/>
              </a:rPr>
              <a:t>поверхневий натяг</a:t>
            </a:r>
            <a:endParaRPr lang="pl-PL" altLang="pl-PL" sz="2000" b="1">
              <a:solidFill>
                <a:srgbClr val="22228B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5650" y="765175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pl-PL" sz="1800" dirty="0" err="1">
                <a:solidFill>
                  <a:srgbClr val="22228B"/>
                </a:solidFill>
                <a:latin typeface="Arial" charset="0"/>
              </a:rPr>
              <a:t>мінімалізація</a:t>
            </a:r>
            <a:r>
              <a:rPr lang="uk-UA" altLang="pl-PL" sz="1800" dirty="0">
                <a:solidFill>
                  <a:srgbClr val="22228B"/>
                </a:solidFill>
                <a:latin typeface="Arial" charset="0"/>
              </a:rPr>
              <a:t> енергії </a:t>
            </a:r>
            <a:r>
              <a:rPr lang="pl-PL" altLang="pl-PL" sz="1800" dirty="0">
                <a:solidFill>
                  <a:srgbClr val="22228B"/>
                </a:solidFill>
                <a:latin typeface="Arial" charset="0"/>
                <a:cs typeface="Arial" charset="0"/>
              </a:rPr>
              <a:t>→ </a:t>
            </a:r>
            <a:r>
              <a:rPr lang="pl-PL" altLang="pl-PL" sz="1800" dirty="0">
                <a:solidFill>
                  <a:srgbClr val="22228B"/>
                </a:solidFill>
                <a:latin typeface="Arial" charset="0"/>
              </a:rPr>
              <a:t> </a:t>
            </a:r>
            <a:r>
              <a:rPr lang="uk-UA" altLang="pl-PL" sz="1800" dirty="0">
                <a:solidFill>
                  <a:srgbClr val="22228B"/>
                </a:solidFill>
                <a:latin typeface="Arial" charset="0"/>
              </a:rPr>
              <a:t>гладка поверхня рідини</a:t>
            </a:r>
            <a:r>
              <a:rPr lang="pl-PL" altLang="pl-PL" sz="1800" dirty="0">
                <a:solidFill>
                  <a:srgbClr val="22228B"/>
                </a:solidFill>
                <a:latin typeface="Arial" charset="0"/>
              </a:rPr>
              <a:t>			</a:t>
            </a:r>
            <a:r>
              <a:rPr lang="uk-UA" altLang="pl-PL" sz="1800" dirty="0">
                <a:solidFill>
                  <a:srgbClr val="22228B"/>
                </a:solidFill>
                <a:latin typeface="Arial" charset="0"/>
              </a:rPr>
              <a:t>		</a:t>
            </a:r>
            <a:r>
              <a:rPr lang="pl-PL" altLang="pl-PL" sz="1800" dirty="0">
                <a:solidFill>
                  <a:srgbClr val="22228B"/>
                </a:solidFill>
                <a:latin typeface="Arial" charset="0"/>
              </a:rPr>
              <a:t>	</a:t>
            </a:r>
            <a:r>
              <a:rPr lang="uk-UA" altLang="pl-PL" sz="1800" dirty="0">
                <a:solidFill>
                  <a:srgbClr val="22228B"/>
                </a:solidFill>
                <a:latin typeface="Arial" charset="0"/>
              </a:rPr>
              <a:t>хвилі на поверхні</a:t>
            </a:r>
            <a:r>
              <a:rPr lang="pl-PL" altLang="pl-PL" sz="1800" dirty="0">
                <a:solidFill>
                  <a:srgbClr val="22228B"/>
                </a:solidFill>
                <a:latin typeface="Arial" charset="0"/>
              </a:rPr>
              <a:t>			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5632"/>
            <a:ext cx="9144000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484px-Raindrops_sizes_svg"/>
          <p:cNvPicPr>
            <a:picLocks noChangeAspect="1" noChangeArrowheads="1"/>
          </p:cNvPicPr>
          <p:nvPr/>
        </p:nvPicPr>
        <p:blipFill>
          <a:blip r:embed="rId2" cstate="print">
            <a:lum bright="-22000" contrast="34000"/>
          </a:blip>
          <a:srcRect l="10152" r="10152"/>
          <a:stretch>
            <a:fillRect/>
          </a:stretch>
        </p:blipFill>
        <p:spPr bwMode="auto">
          <a:xfrm>
            <a:off x="539750" y="1700213"/>
            <a:ext cx="273526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635375" y="5013325"/>
            <a:ext cx="4465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latin typeface="Arial" charset="0"/>
              </a:rPr>
              <a:t>форма краплі залежить </a:t>
            </a:r>
            <a:endParaRPr lang="pl-PL" altLang="pl-PL" sz="1800">
              <a:latin typeface="Arial" charset="0"/>
            </a:endParaRPr>
          </a:p>
          <a:p>
            <a:pPr eaLnBrk="1" hangingPunct="1"/>
            <a:r>
              <a:rPr lang="uk-UA" altLang="pl-PL" sz="1800">
                <a:latin typeface="Arial" charset="0"/>
              </a:rPr>
              <a:t>від розміру і швидкості опадання</a:t>
            </a:r>
            <a:endParaRPr lang="pl-PL" altLang="pl-PL" sz="1800">
              <a:latin typeface="Arial" charset="0"/>
            </a:endParaRPr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562225"/>
            <a:ext cx="482441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5650" y="765175"/>
            <a:ext cx="7632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solidFill>
                  <a:srgbClr val="22228B"/>
                </a:solidFill>
                <a:latin typeface="Arial" charset="0"/>
              </a:rPr>
              <a:t>мінімалізація енергії </a:t>
            </a:r>
            <a:r>
              <a:rPr lang="pl-PL" altLang="pl-PL" sz="1800">
                <a:solidFill>
                  <a:srgbClr val="22228B"/>
                </a:solidFill>
                <a:latin typeface="Arial" charset="0"/>
                <a:cs typeface="Arial" charset="0"/>
              </a:rPr>
              <a:t>→ </a:t>
            </a:r>
            <a:r>
              <a:rPr lang="pl-PL" altLang="pl-PL" sz="1800">
                <a:solidFill>
                  <a:srgbClr val="22228B"/>
                </a:solidFill>
                <a:latin typeface="Arial" charset="0"/>
              </a:rPr>
              <a:t> </a:t>
            </a:r>
            <a:r>
              <a:rPr lang="uk-UA" altLang="pl-PL" sz="1800">
                <a:solidFill>
                  <a:srgbClr val="22228B"/>
                </a:solidFill>
                <a:latin typeface="Arial" charset="0"/>
              </a:rPr>
              <a:t>гладка поверхня рідини</a:t>
            </a:r>
            <a:r>
              <a:rPr lang="pl-PL" altLang="pl-PL" sz="1800">
                <a:solidFill>
                  <a:srgbClr val="22228B"/>
                </a:solidFill>
                <a:latin typeface="Arial" charset="0"/>
              </a:rPr>
              <a:t>			</a:t>
            </a:r>
            <a:r>
              <a:rPr lang="uk-UA" altLang="pl-PL" sz="1800">
                <a:solidFill>
                  <a:srgbClr val="22228B"/>
                </a:solidFill>
                <a:latin typeface="Arial" charset="0"/>
              </a:rPr>
              <a:t>		</a:t>
            </a:r>
            <a:r>
              <a:rPr lang="pl-PL" altLang="pl-PL" sz="1800">
                <a:solidFill>
                  <a:srgbClr val="22228B"/>
                </a:solidFill>
                <a:latin typeface="Arial" charset="0"/>
              </a:rPr>
              <a:t>	</a:t>
            </a:r>
            <a:r>
              <a:rPr lang="uk-UA" altLang="pl-PL" sz="1800">
                <a:solidFill>
                  <a:srgbClr val="22228B"/>
                </a:solidFill>
                <a:latin typeface="Arial" charset="0"/>
              </a:rPr>
              <a:t>хвилі на поверхні</a:t>
            </a:r>
            <a:r>
              <a:rPr lang="pl-PL" altLang="pl-PL" sz="1800">
                <a:solidFill>
                  <a:srgbClr val="22228B"/>
                </a:solidFill>
                <a:latin typeface="Arial" charset="0"/>
              </a:rPr>
              <a:t>			</a:t>
            </a:r>
            <a:r>
              <a:rPr lang="uk-UA" altLang="pl-PL" sz="1800">
                <a:solidFill>
                  <a:srgbClr val="22228B"/>
                </a:solidFill>
                <a:latin typeface="Arial" charset="0"/>
              </a:rPr>
              <a:t>	</a:t>
            </a:r>
            <a:r>
              <a:rPr lang="pl-PL" altLang="pl-PL" sz="1800">
                <a:solidFill>
                  <a:srgbClr val="22228B"/>
                </a:solidFill>
                <a:latin typeface="Arial" charset="0"/>
              </a:rPr>
              <a:t>		</a:t>
            </a:r>
            <a:r>
              <a:rPr lang="uk-UA" altLang="pl-PL" sz="1800">
                <a:solidFill>
                  <a:srgbClr val="22228B"/>
                </a:solidFill>
                <a:latin typeface="Arial" charset="0"/>
              </a:rPr>
              <a:t>куляста форма краплі</a:t>
            </a:r>
            <a:endParaRPr lang="pl-PL" altLang="pl-PL" sz="1800">
              <a:solidFill>
                <a:srgbClr val="22228B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3000" contrast="30000"/>
          </a:blip>
          <a:srcRect b="6497"/>
          <a:stretch>
            <a:fillRect/>
          </a:stretch>
        </p:blipFill>
        <p:spPr bwMode="auto">
          <a:xfrm>
            <a:off x="0" y="908720"/>
            <a:ext cx="9162004" cy="59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331640" y="332656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pl-PL" sz="1800" dirty="0">
                <a:latin typeface="Arial" charset="0"/>
              </a:rPr>
              <a:t>форма </a:t>
            </a:r>
            <a:r>
              <a:rPr lang="uk-UA" altLang="pl-PL" sz="1800" dirty="0" smtClean="0">
                <a:latin typeface="Arial" charset="0"/>
              </a:rPr>
              <a:t>меніску залежить від різниці поверхневих натягів</a:t>
            </a:r>
            <a:endParaRPr lang="pl-PL" altLang="pl-PL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4284663" y="981075"/>
            <a:ext cx="36718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uk-UA" altLang="pl-PL" b="1">
                <a:latin typeface="Arial" charset="0"/>
              </a:rPr>
              <a:t>поверхневий натяг зменшується</a:t>
            </a:r>
            <a:endParaRPr lang="pl-PL" altLang="pl-PL" b="1">
              <a:latin typeface="Arial" charset="0"/>
            </a:endParaRPr>
          </a:p>
          <a:p>
            <a:pPr algn="r"/>
            <a:r>
              <a:rPr lang="uk-UA" altLang="pl-PL" b="1">
                <a:latin typeface="Arial" charset="0"/>
              </a:rPr>
              <a:t>із зростанням температури</a:t>
            </a:r>
            <a:endParaRPr lang="pl-PL" altLang="pl-PL" b="1">
              <a:latin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924300" y="4992688"/>
            <a:ext cx="4464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altLang="pl-PL">
                <a:latin typeface="Arial" charset="0"/>
              </a:rPr>
              <a:t>наслідок</a:t>
            </a:r>
            <a:r>
              <a:rPr lang="pl-PL" altLang="pl-PL">
                <a:latin typeface="Arial" charset="0"/>
              </a:rPr>
              <a:t>: </a:t>
            </a:r>
          </a:p>
          <a:p>
            <a:r>
              <a:rPr lang="uk-UA" altLang="pl-PL">
                <a:latin typeface="Arial" charset="0"/>
              </a:rPr>
              <a:t>тепла вода краще розчин</a:t>
            </a:r>
            <a:r>
              <a:rPr lang="pl-PL" altLang="pl-PL">
                <a:latin typeface="Arial" charset="0"/>
              </a:rPr>
              <a:t>я</a:t>
            </a:r>
            <a:r>
              <a:rPr lang="uk-UA" altLang="pl-PL">
                <a:latin typeface="Arial" charset="0"/>
              </a:rPr>
              <a:t>є</a:t>
            </a:r>
            <a:r>
              <a:rPr lang="pl-PL" altLang="pl-PL">
                <a:latin typeface="Arial" charset="0"/>
              </a:rPr>
              <a:t> </a:t>
            </a:r>
            <a:r>
              <a:rPr lang="uk-UA" altLang="pl-PL">
                <a:latin typeface="Arial" charset="0"/>
              </a:rPr>
              <a:t>+ краще миє </a:t>
            </a:r>
            <a:endParaRPr lang="en-US" altLang="pl-PL">
              <a:latin typeface="Arial" charset="0"/>
            </a:endParaRP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3708400" y="1844675"/>
          <a:ext cx="4824413" cy="2913063"/>
        </p:xfrm>
        <a:graphic>
          <a:graphicData uri="http://schemas.openxmlformats.org/presentationml/2006/ole">
            <p:oleObj spid="_x0000_s5124" name="Fotografia Photo Editor" r:id="rId3" imgW="3362794" imgH="2029108" progId="">
              <p:embed/>
            </p:oleObj>
          </a:graphicData>
        </a:graphic>
      </p:graphicFrame>
      <p:graphicFrame>
        <p:nvGraphicFramePr>
          <p:cNvPr id="5162" name="Group 42"/>
          <p:cNvGraphicFramePr>
            <a:graphicFrameLocks noGrp="1"/>
          </p:cNvGraphicFramePr>
          <p:nvPr/>
        </p:nvGraphicFramePr>
        <p:xfrm>
          <a:off x="684213" y="1073150"/>
          <a:ext cx="2735262" cy="4455270"/>
        </p:xfrm>
        <a:graphic>
          <a:graphicData uri="http://schemas.openxmlformats.org/drawingml/2006/table">
            <a:tbl>
              <a:tblPr/>
              <a:tblGrid>
                <a:gridCol w="1925637"/>
                <a:gridCol w="8096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mN/m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ртуть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425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вода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72.8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гліцерин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64.0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етиленгліколь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47.7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метанол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22.7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етанол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22.1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октанол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27.6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деканол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28.5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ацетон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25.2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хлоробутан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23.1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хлороформ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27.5</a:t>
                      </a:r>
                    </a:p>
                  </a:txBody>
                  <a:tcPr marL="91425" marR="91425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Water_drop_on_a_le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48133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755650" y="549275"/>
          <a:ext cx="7704138" cy="1804988"/>
        </p:xfrm>
        <a:graphic>
          <a:graphicData uri="http://schemas.openxmlformats.org/presentationml/2006/ole">
            <p:oleObj spid="_x0000_s6147" name="Fotografia Photo Editor" r:id="rId4" imgW="7238095" imgH="1695687" progId="">
              <p:embed/>
            </p:oleObj>
          </a:graphicData>
        </a:graphic>
      </p:graphicFrame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4932363" y="2781300"/>
            <a:ext cx="338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latin typeface="Arial" charset="0"/>
              </a:rPr>
              <a:t>форма краплі на поверхні</a:t>
            </a:r>
          </a:p>
          <a:p>
            <a:pPr eaLnBrk="1" hangingPunct="1"/>
            <a:r>
              <a:rPr lang="uk-UA" altLang="pl-PL" sz="1800">
                <a:latin typeface="Arial" charset="0"/>
              </a:rPr>
              <a:t>залежить від</a:t>
            </a:r>
            <a:endParaRPr lang="pl-PL" altLang="pl-PL" sz="1800">
              <a:latin typeface="Arial" charset="0"/>
            </a:endParaRPr>
          </a:p>
          <a:p>
            <a:pPr eaLnBrk="1" hangingPunct="1"/>
            <a:r>
              <a:rPr lang="uk-UA" altLang="pl-PL" sz="1800" b="1">
                <a:latin typeface="Arial" charset="0"/>
              </a:rPr>
              <a:t>різниці </a:t>
            </a:r>
            <a:r>
              <a:rPr lang="uk-UA" altLang="pl-PL" sz="1800">
                <a:latin typeface="Arial" charset="0"/>
              </a:rPr>
              <a:t>пов.натягу</a:t>
            </a:r>
          </a:p>
          <a:p>
            <a:pPr eaLnBrk="1" hangingPunct="1"/>
            <a:r>
              <a:rPr lang="uk-UA" altLang="pl-PL" sz="1800" b="1">
                <a:latin typeface="Arial" charset="0"/>
              </a:rPr>
              <a:t>рідини і твердого тіла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4932363" y="4724400"/>
            <a:ext cx="32400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latin typeface="Arial" charset="0"/>
              </a:rPr>
              <a:t>висока спорідненість</a:t>
            </a:r>
            <a:r>
              <a:rPr lang="pl-PL" altLang="pl-PL" sz="1800">
                <a:latin typeface="Arial" charset="0"/>
              </a:rPr>
              <a:t> </a:t>
            </a:r>
            <a:r>
              <a:rPr lang="pl-PL" altLang="pl-PL" sz="1800">
                <a:latin typeface="Arial" charset="0"/>
                <a:cs typeface="Arial" charset="0"/>
              </a:rPr>
              <a:t>→</a:t>
            </a:r>
          </a:p>
          <a:p>
            <a:pPr eaLnBrk="1" hangingPunct="1"/>
            <a:r>
              <a:rPr lang="pl-PL" altLang="pl-PL" sz="1800">
                <a:latin typeface="Arial" charset="0"/>
              </a:rPr>
              <a:t>	</a:t>
            </a:r>
            <a:r>
              <a:rPr lang="uk-UA" altLang="pl-PL" sz="1800">
                <a:latin typeface="Arial" charset="0"/>
              </a:rPr>
              <a:t>малий кут контакту</a:t>
            </a:r>
            <a:endParaRPr lang="pl-PL" altLang="pl-PL" sz="1800">
              <a:latin typeface="Arial" charset="0"/>
            </a:endParaRPr>
          </a:p>
          <a:p>
            <a:pPr eaLnBrk="1" hangingPunct="1"/>
            <a:r>
              <a:rPr lang="uk-UA" altLang="pl-PL" sz="1800">
                <a:latin typeface="Arial" charset="0"/>
              </a:rPr>
              <a:t>	(і навпаки</a:t>
            </a:r>
            <a:r>
              <a:rPr lang="pl-PL" altLang="pl-PL" sz="18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611188" y="4221163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800">
                <a:latin typeface="Arial" charset="0"/>
              </a:rPr>
              <a:t>+ </a:t>
            </a:r>
            <a:r>
              <a:rPr lang="uk-UA" altLang="pl-PL" sz="1800">
                <a:latin typeface="Arial" charset="0"/>
              </a:rPr>
              <a:t>абсолютні виміри</a:t>
            </a:r>
            <a:endParaRPr lang="pl-PL" altLang="pl-PL" sz="1800">
              <a:latin typeface="Arial" charset="0"/>
            </a:endParaRPr>
          </a:p>
          <a:p>
            <a:pPr eaLnBrk="1" hangingPunct="1"/>
            <a:r>
              <a:rPr lang="pl-PL" altLang="pl-PL" sz="1800">
                <a:latin typeface="Arial" charset="0"/>
              </a:rPr>
              <a:t>+ </a:t>
            </a:r>
            <a:r>
              <a:rPr lang="uk-UA" altLang="pl-PL" sz="1800" b="1">
                <a:latin typeface="Arial" charset="0"/>
              </a:rPr>
              <a:t>хороша повторюваність</a:t>
            </a:r>
            <a:r>
              <a:rPr lang="pl-PL" altLang="pl-PL" sz="1800">
                <a:latin typeface="Arial" charset="0"/>
              </a:rPr>
              <a:t> </a:t>
            </a:r>
            <a:endParaRPr lang="uk-UA" altLang="pl-PL" sz="1800">
              <a:latin typeface="Arial" charset="0"/>
            </a:endParaRPr>
          </a:p>
          <a:p>
            <a:pPr eaLnBrk="1" hangingPunct="1"/>
            <a:r>
              <a:rPr lang="uk-UA" altLang="pl-PL" sz="1800">
                <a:latin typeface="Arial" charset="0"/>
              </a:rPr>
              <a:t>+ немає дадаткових параметр</a:t>
            </a:r>
            <a:r>
              <a:rPr lang="pl-PL" altLang="pl-PL" sz="1800">
                <a:latin typeface="Arial" charset="0"/>
              </a:rPr>
              <a:t>і</a:t>
            </a:r>
            <a:r>
              <a:rPr lang="uk-UA" altLang="pl-PL" sz="1800">
                <a:latin typeface="Arial" charset="0"/>
              </a:rPr>
              <a:t>в</a:t>
            </a:r>
            <a:endParaRPr lang="pl-PL" altLang="pl-PL" sz="1800">
              <a:latin typeface="Arial" charset="0"/>
            </a:endParaRPr>
          </a:p>
          <a:p>
            <a:pPr eaLnBrk="1" hangingPunct="1"/>
            <a:r>
              <a:rPr lang="pl-PL" altLang="pl-PL" sz="1800">
                <a:latin typeface="Arial" charset="0"/>
              </a:rPr>
              <a:t>+</a:t>
            </a:r>
            <a:r>
              <a:rPr lang="uk-UA" altLang="pl-PL" sz="1800">
                <a:latin typeface="Arial" charset="0"/>
              </a:rPr>
              <a:t> автоматичне вимірювання</a:t>
            </a:r>
            <a:r>
              <a:rPr lang="pl-PL" altLang="pl-PL" sz="1800">
                <a:latin typeface="Arial" charset="0"/>
              </a:rPr>
              <a:t> </a:t>
            </a:r>
          </a:p>
        </p:txBody>
      </p:sp>
      <p:pic>
        <p:nvPicPr>
          <p:cNvPr id="8195" name="Picture 5" descr="Sigma701W800xH600_JPEG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331788"/>
            <a:ext cx="38719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7" name="Object 9"/>
          <p:cNvGraphicFramePr>
            <a:graphicFrameLocks noChangeAspect="1"/>
          </p:cNvGraphicFramePr>
          <p:nvPr/>
        </p:nvGraphicFramePr>
        <p:xfrm>
          <a:off x="611188" y="620713"/>
          <a:ext cx="4535487" cy="3400425"/>
        </p:xfrm>
        <a:graphic>
          <a:graphicData uri="http://schemas.openxmlformats.org/presentationml/2006/ole">
            <p:oleObj spid="_x0000_s8197" name="Fotografia Photo Editor" r:id="rId4" imgW="3809524" imgH="2857899" progId="">
              <p:embed/>
            </p:oleObj>
          </a:graphicData>
        </a:graphic>
      </p:graphicFrame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611188" y="476250"/>
            <a:ext cx="2233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latin typeface="Arial" charset="0"/>
              </a:rPr>
              <a:t>метод</a:t>
            </a:r>
            <a:r>
              <a:rPr lang="pl-PL" altLang="pl-PL" sz="1800">
                <a:latin typeface="Arial" charset="0"/>
              </a:rPr>
              <a:t> </a:t>
            </a:r>
            <a:r>
              <a:rPr lang="pl-PL" altLang="pl-PL" sz="1800" b="1">
                <a:latin typeface="Arial" charset="0"/>
              </a:rPr>
              <a:t>Wilhelmy 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700338" y="378936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pl-PL" sz="1800" b="1">
                <a:latin typeface="Arial" charset="0"/>
                <a:cs typeface="Arial" charset="0"/>
              </a:rPr>
              <a:t>σ</a:t>
            </a:r>
            <a:r>
              <a:rPr lang="pl-PL" altLang="pl-PL" sz="1800" b="1">
                <a:latin typeface="Arial" charset="0"/>
                <a:cs typeface="Arial" charset="0"/>
              </a:rPr>
              <a:t> = F / (2L+2d) • cos(</a:t>
            </a:r>
            <a:r>
              <a:rPr lang="el-GR" altLang="pl-PL" sz="1800" b="1">
                <a:latin typeface="Arial" charset="0"/>
                <a:cs typeface="Arial" charset="0"/>
              </a:rPr>
              <a:t>θ</a:t>
            </a:r>
            <a:r>
              <a:rPr lang="pl-PL" altLang="pl-PL" sz="1800" b="1">
                <a:latin typeface="Arial" charset="0"/>
                <a:cs typeface="Arial" charset="0"/>
              </a:rPr>
              <a:t>)</a:t>
            </a:r>
            <a:endParaRPr lang="pl-PL" altLang="pl-PL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2484438" y="620713"/>
            <a:ext cx="309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solidFill>
                  <a:srgbClr val="0000FF"/>
                </a:solidFill>
                <a:latin typeface="Arial" charset="0"/>
              </a:rPr>
              <a:t>метод краплі на поверхн</a:t>
            </a:r>
            <a:r>
              <a:rPr lang="pl-PL" altLang="pl-PL" sz="1800">
                <a:solidFill>
                  <a:srgbClr val="0000FF"/>
                </a:solidFill>
                <a:latin typeface="Arial" charset="0"/>
              </a:rPr>
              <a:t>і</a:t>
            </a:r>
            <a:endParaRPr lang="pl-PL" altLang="pl-PL" sz="1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1403350" y="1196975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l-GR" altLang="pl-PL" sz="1800" b="1">
                <a:latin typeface="Arial" charset="0"/>
                <a:cs typeface="Arial" charset="0"/>
              </a:rPr>
              <a:t>Θ</a:t>
            </a:r>
            <a:r>
              <a:rPr lang="pl-PL" altLang="pl-PL" sz="1800" b="1" baseline="-25000">
                <a:latin typeface="Arial" charset="0"/>
                <a:cs typeface="Arial" charset="0"/>
              </a:rPr>
              <a:t>c</a:t>
            </a:r>
            <a:r>
              <a:rPr lang="pl-PL" altLang="pl-PL" sz="1800">
                <a:latin typeface="Arial" charset="0"/>
                <a:cs typeface="Arial" charset="0"/>
              </a:rPr>
              <a:t> – </a:t>
            </a:r>
            <a:r>
              <a:rPr lang="uk-UA" altLang="pl-PL" sz="1800">
                <a:latin typeface="Arial" charset="0"/>
                <a:cs typeface="Arial" charset="0"/>
              </a:rPr>
              <a:t>кут контакту</a:t>
            </a:r>
            <a:r>
              <a:rPr lang="pl-PL" altLang="pl-PL" sz="1800">
                <a:latin typeface="Arial" charset="0"/>
                <a:cs typeface="Arial" charset="0"/>
              </a:rPr>
              <a:t> </a:t>
            </a:r>
          </a:p>
          <a:p>
            <a:pPr algn="r" eaLnBrk="1" hangingPunct="1"/>
            <a:r>
              <a:rPr lang="pl-PL" altLang="pl-PL" sz="1800">
                <a:latin typeface="Arial" charset="0"/>
                <a:cs typeface="Arial" charset="0"/>
              </a:rPr>
              <a:t>(</a:t>
            </a:r>
            <a:r>
              <a:rPr lang="pl-PL" altLang="pl-PL" sz="1800" b="1">
                <a:latin typeface="Arial" charset="0"/>
                <a:cs typeface="Arial" charset="0"/>
              </a:rPr>
              <a:t>S</a:t>
            </a:r>
            <a:r>
              <a:rPr lang="pl-PL" altLang="pl-PL" sz="1800">
                <a:latin typeface="Arial" charset="0"/>
                <a:cs typeface="Arial" charset="0"/>
              </a:rPr>
              <a:t>olid-</a:t>
            </a:r>
            <a:r>
              <a:rPr lang="pl-PL" altLang="pl-PL" sz="1800" b="1">
                <a:latin typeface="Arial" charset="0"/>
                <a:cs typeface="Arial" charset="0"/>
              </a:rPr>
              <a:t>L</a:t>
            </a:r>
            <a:r>
              <a:rPr lang="pl-PL" altLang="pl-PL" sz="1800">
                <a:latin typeface="Arial" charset="0"/>
                <a:cs typeface="Arial" charset="0"/>
              </a:rPr>
              <a:t>iquid / </a:t>
            </a:r>
            <a:r>
              <a:rPr lang="pl-PL" altLang="pl-PL" sz="1800" b="1">
                <a:latin typeface="Arial" charset="0"/>
                <a:cs typeface="Arial" charset="0"/>
              </a:rPr>
              <a:t>L</a:t>
            </a:r>
            <a:r>
              <a:rPr lang="pl-PL" altLang="pl-PL" sz="1800">
                <a:latin typeface="Arial" charset="0"/>
                <a:cs typeface="Arial" charset="0"/>
              </a:rPr>
              <a:t>iquid-</a:t>
            </a:r>
            <a:r>
              <a:rPr lang="pl-PL" altLang="pl-PL" sz="1800" b="1">
                <a:latin typeface="Arial" charset="0"/>
                <a:cs typeface="Arial" charset="0"/>
              </a:rPr>
              <a:t>G</a:t>
            </a:r>
            <a:r>
              <a:rPr lang="pl-PL" altLang="pl-PL" sz="1800">
                <a:latin typeface="Arial" charset="0"/>
                <a:cs typeface="Arial" charset="0"/>
              </a:rPr>
              <a:t>as)</a:t>
            </a:r>
          </a:p>
        </p:txBody>
      </p:sp>
      <p:pic>
        <p:nvPicPr>
          <p:cNvPr id="9220" name="Picture 15" descr="ThetaW800xH600_JPE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2038350"/>
            <a:ext cx="529272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5076825" y="4076700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800">
                <a:latin typeface="Arial" charset="0"/>
              </a:rPr>
              <a:t>+ </a:t>
            </a:r>
            <a:r>
              <a:rPr lang="uk-UA" altLang="pl-PL" sz="1800">
                <a:latin typeface="Arial" charset="0"/>
              </a:rPr>
              <a:t>проста апаратура</a:t>
            </a:r>
            <a:endParaRPr lang="pl-PL" altLang="pl-PL" sz="1800">
              <a:latin typeface="Arial" charset="0"/>
            </a:endParaRPr>
          </a:p>
          <a:p>
            <a:pPr eaLnBrk="1" hangingPunct="1"/>
            <a:r>
              <a:rPr lang="pl-PL" altLang="pl-PL" sz="1800">
                <a:latin typeface="Arial" charset="0"/>
              </a:rPr>
              <a:t>- </a:t>
            </a:r>
            <a:r>
              <a:rPr lang="uk-UA" altLang="pl-PL" sz="1800">
                <a:latin typeface="Arial" charset="0"/>
              </a:rPr>
              <a:t>багато розрахунків</a:t>
            </a:r>
            <a:endParaRPr lang="pl-PL" altLang="pl-PL" sz="1800">
              <a:latin typeface="Arial" charset="0"/>
            </a:endParaRPr>
          </a:p>
          <a:p>
            <a:pPr eaLnBrk="1" hangingPunct="1"/>
            <a:r>
              <a:rPr lang="pl-PL" altLang="pl-PL" sz="1800">
                <a:latin typeface="Arial" charset="0"/>
              </a:rPr>
              <a:t>- с</a:t>
            </a:r>
            <a:r>
              <a:rPr lang="uk-UA" altLang="pl-PL" sz="1800">
                <a:latin typeface="Arial" charset="0"/>
              </a:rPr>
              <a:t>ерія вимірів зі стандартами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684213" y="58054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latin typeface="Arial" charset="0"/>
              </a:rPr>
              <a:t>гоніометр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3851275" y="2492375"/>
            <a:ext cx="3887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latin typeface="Arial" charset="0"/>
              </a:rPr>
              <a:t>застосування</a:t>
            </a:r>
            <a:r>
              <a:rPr lang="pl-PL" altLang="pl-PL" sz="1800">
                <a:latin typeface="Arial" charset="0"/>
              </a:rPr>
              <a:t>:</a:t>
            </a:r>
          </a:p>
          <a:p>
            <a:pPr algn="r" eaLnBrk="1" hangingPunct="1"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</a:rPr>
              <a:t> </a:t>
            </a:r>
            <a:r>
              <a:rPr lang="uk-UA" altLang="pl-PL" sz="1800">
                <a:latin typeface="Arial" charset="0"/>
              </a:rPr>
              <a:t>гетерогенні</a:t>
            </a:r>
            <a:r>
              <a:rPr lang="pl-PL" altLang="pl-PL" sz="1800">
                <a:latin typeface="Arial" charset="0"/>
              </a:rPr>
              <a:t>с</a:t>
            </a:r>
            <a:r>
              <a:rPr lang="uk-UA" altLang="pl-PL" sz="1800">
                <a:latin typeface="Arial" charset="0"/>
              </a:rPr>
              <a:t>ть поверхні</a:t>
            </a:r>
            <a:endParaRPr lang="pl-PL" altLang="pl-PL" sz="1800">
              <a:latin typeface="Arial" charset="0"/>
            </a:endParaRPr>
          </a:p>
          <a:p>
            <a:pPr algn="r" eaLnBrk="1" hangingPunct="1"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</a:rPr>
              <a:t> </a:t>
            </a:r>
            <a:r>
              <a:rPr lang="uk-UA" altLang="pl-PL" sz="1800">
                <a:latin typeface="Arial" charset="0"/>
              </a:rPr>
              <a:t>полярність поверхні</a:t>
            </a:r>
            <a:endParaRPr lang="pl-PL" altLang="pl-PL" sz="1800">
              <a:latin typeface="Arial" charset="0"/>
            </a:endParaRPr>
          </a:p>
          <a:p>
            <a:pPr algn="r" eaLnBrk="1" hangingPunct="1"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</a:rPr>
              <a:t> </a:t>
            </a:r>
            <a:r>
              <a:rPr lang="uk-UA" altLang="pl-PL" sz="1800">
                <a:latin typeface="Arial" charset="0"/>
              </a:rPr>
              <a:t>натяг міжфазний</a:t>
            </a:r>
            <a:endParaRPr lang="pl-PL" altLang="pl-PL" sz="1800">
              <a:latin typeface="Arial" charset="0"/>
            </a:endParaRPr>
          </a:p>
        </p:txBody>
      </p:sp>
      <p:pic>
        <p:nvPicPr>
          <p:cNvPr id="9224" name="Picture 19" descr="650px-Contact_angle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88913"/>
            <a:ext cx="381635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7442</TotalTime>
  <Words>206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Projekt domyślny</vt:lpstr>
      <vt:lpstr>Fotografia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ZChO</dc:creator>
  <cp:lastModifiedBy>Certified Windows</cp:lastModifiedBy>
  <cp:revision>632</cp:revision>
  <dcterms:created xsi:type="dcterms:W3CDTF">1601-01-01T00:00:00Z</dcterms:created>
  <dcterms:modified xsi:type="dcterms:W3CDTF">2021-02-28T06:31:37Z</dcterms:modified>
</cp:coreProperties>
</file>