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64" r:id="rId2"/>
    <p:sldId id="463" r:id="rId3"/>
    <p:sldId id="427" r:id="rId4"/>
    <p:sldId id="428" r:id="rId5"/>
    <p:sldId id="429" r:id="rId6"/>
    <p:sldId id="430" r:id="rId7"/>
    <p:sldId id="460" r:id="rId8"/>
    <p:sldId id="461" r:id="rId9"/>
    <p:sldId id="46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  <a:srgbClr val="FFFF66"/>
    <a:srgbClr val="FF0000"/>
    <a:srgbClr val="0033CC"/>
    <a:srgbClr val="FFFFC5"/>
    <a:srgbClr val="C40000"/>
    <a:srgbClr val="20416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2" autoAdjust="0"/>
    <p:restoredTop sz="94566" autoAdjust="0"/>
  </p:normalViewPr>
  <p:slideViewPr>
    <p:cSldViewPr>
      <p:cViewPr varScale="1">
        <p:scale>
          <a:sx n="69" d="100"/>
          <a:sy n="69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3822066-7284-4B3C-9DA6-0F922BA1EDA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3810A-EA90-465E-95DA-35A1A90E2DE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26477-2B35-4648-9D67-ADEEE4E616E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1559B-F2D6-441A-8CE8-FF8072D2501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3DB14-C63B-4712-9CA1-D0860BC5DD3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ytuł, zawartość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EA021-CDA2-488D-99B2-56F5BA2AE41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582E1-0607-42E4-AF95-24056990E66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BD4F8-ECBB-4C86-B6D2-CF3BFFE4A06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329FB-453B-4B89-92EC-9E5CBCDFFED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07EEB-1AB7-4066-97E0-B206E820DC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C8606-D21A-490D-BC4F-84F7D22452F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AA7C5-FF4B-46BD-921A-A405261C5A8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C965A-3B67-4EAD-849B-B4A710F90BE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BDDD0-66A3-407E-ADCE-199983366BA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33A16E4-44BC-4F16-A985-644057EB545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9"/>
          <p:cNvSpPr txBox="1">
            <a:spLocks noChangeArrowheads="1"/>
          </p:cNvSpPr>
          <p:nvPr/>
        </p:nvSpPr>
        <p:spPr bwMode="auto">
          <a:xfrm>
            <a:off x="1043608" y="2232695"/>
            <a:ext cx="3888036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uk-UA" altLang="pl-PL" sz="1800" b="1" dirty="0" smtClean="0">
                <a:solidFill>
                  <a:srgbClr val="000099"/>
                </a:solidFill>
                <a:latin typeface="Arial" charset="0"/>
              </a:rPr>
              <a:t>поверхнево-активні речовини </a:t>
            </a:r>
            <a:endParaRPr lang="pl-PL" altLang="pl-PL" sz="1800" b="1" dirty="0">
              <a:solidFill>
                <a:srgbClr val="000099"/>
              </a:solidFill>
              <a:latin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069" y="2632648"/>
            <a:ext cx="8763394" cy="1948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9"/>
          <p:cNvSpPr txBox="1">
            <a:spLocks noChangeArrowheads="1"/>
          </p:cNvSpPr>
          <p:nvPr/>
        </p:nvSpPr>
        <p:spPr bwMode="auto">
          <a:xfrm>
            <a:off x="2771775" y="1063625"/>
            <a:ext cx="50482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pl-PL" altLang="pl-PL" sz="1800" b="1">
                <a:solidFill>
                  <a:srgbClr val="FF1313"/>
                </a:solidFill>
                <a:latin typeface="Arial" charset="0"/>
              </a:rPr>
              <a:t>surfactant</a:t>
            </a:r>
            <a:r>
              <a:rPr lang="pl-PL" altLang="pl-PL" sz="1800" b="1">
                <a:solidFill>
                  <a:srgbClr val="000099"/>
                </a:solidFill>
                <a:latin typeface="Arial" charset="0"/>
              </a:rPr>
              <a:t> = </a:t>
            </a:r>
            <a:r>
              <a:rPr lang="pl-PL" altLang="pl-PL" sz="1800" b="1">
                <a:solidFill>
                  <a:srgbClr val="FF1313"/>
                </a:solidFill>
                <a:latin typeface="Arial" charset="0"/>
              </a:rPr>
              <a:t>SURF</a:t>
            </a:r>
            <a:r>
              <a:rPr lang="pl-PL" altLang="pl-PL" sz="1800" b="1">
                <a:solidFill>
                  <a:srgbClr val="000099"/>
                </a:solidFill>
                <a:latin typeface="Arial" charset="0"/>
              </a:rPr>
              <a:t>ace </a:t>
            </a:r>
            <a:r>
              <a:rPr lang="pl-PL" altLang="pl-PL" sz="1800" b="1">
                <a:solidFill>
                  <a:srgbClr val="FF1313"/>
                </a:solidFill>
                <a:latin typeface="Arial" charset="0"/>
              </a:rPr>
              <a:t>ACT</a:t>
            </a:r>
            <a:r>
              <a:rPr lang="pl-PL" altLang="pl-PL" sz="1800" b="1">
                <a:solidFill>
                  <a:srgbClr val="000099"/>
                </a:solidFill>
                <a:latin typeface="Arial" charset="0"/>
              </a:rPr>
              <a:t>ive </a:t>
            </a:r>
            <a:r>
              <a:rPr lang="pl-PL" altLang="pl-PL" sz="1800" b="1">
                <a:solidFill>
                  <a:srgbClr val="FF1313"/>
                </a:solidFill>
                <a:latin typeface="Arial" charset="0"/>
              </a:rPr>
              <a:t>A</a:t>
            </a:r>
            <a:r>
              <a:rPr lang="pl-PL" altLang="pl-PL" sz="1800" b="1">
                <a:solidFill>
                  <a:srgbClr val="000099"/>
                </a:solidFill>
                <a:latin typeface="Arial" charset="0"/>
              </a:rPr>
              <a:t>ge</a:t>
            </a:r>
            <a:r>
              <a:rPr lang="pl-PL" altLang="pl-PL" sz="1800" b="1">
                <a:solidFill>
                  <a:srgbClr val="FF1313"/>
                </a:solidFill>
                <a:latin typeface="Arial" charset="0"/>
              </a:rPr>
              <a:t>NT</a:t>
            </a:r>
            <a:r>
              <a:rPr lang="pl-PL" altLang="pl-PL" sz="1800" b="1">
                <a:solidFill>
                  <a:srgbClr val="000099"/>
                </a:solidFill>
                <a:latin typeface="Arial" charset="0"/>
              </a:rPr>
              <a:t> </a:t>
            </a:r>
          </a:p>
        </p:txBody>
      </p:sp>
      <p:sp>
        <p:nvSpPr>
          <p:cNvPr id="20483" name="Text Box 9"/>
          <p:cNvSpPr txBox="1">
            <a:spLocks noChangeArrowheads="1"/>
          </p:cNvSpPr>
          <p:nvPr/>
        </p:nvSpPr>
        <p:spPr bwMode="auto">
          <a:xfrm>
            <a:off x="2843213" y="655638"/>
            <a:ext cx="5184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uk-UA" altLang="pl-PL" sz="1800" b="1">
                <a:solidFill>
                  <a:srgbClr val="000099"/>
                </a:solidFill>
                <a:latin typeface="Arial" charset="0"/>
              </a:rPr>
              <a:t>ПАР = поверхнево-активна речовин</a:t>
            </a:r>
            <a:r>
              <a:rPr lang="pl-PL" altLang="pl-PL" sz="1800" b="1">
                <a:solidFill>
                  <a:srgbClr val="000099"/>
                </a:solidFill>
                <a:latin typeface="Arial" charset="0"/>
              </a:rPr>
              <a:t>а</a:t>
            </a:r>
            <a:r>
              <a:rPr lang="uk-UA" altLang="pl-PL" sz="1800" b="1">
                <a:solidFill>
                  <a:srgbClr val="000099"/>
                </a:solidFill>
                <a:latin typeface="Arial" charset="0"/>
              </a:rPr>
              <a:t> </a:t>
            </a:r>
            <a:endParaRPr lang="pl-PL" altLang="pl-PL" sz="18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0484" name="Text Box 9"/>
          <p:cNvSpPr txBox="1">
            <a:spLocks noChangeArrowheads="1"/>
          </p:cNvSpPr>
          <p:nvPr/>
        </p:nvSpPr>
        <p:spPr bwMode="auto">
          <a:xfrm>
            <a:off x="6948488" y="1412875"/>
            <a:ext cx="1296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 sz="1800" b="1">
                <a:solidFill>
                  <a:srgbClr val="000099"/>
                </a:solidFill>
                <a:latin typeface="Arial" charset="0"/>
              </a:rPr>
              <a:t>tenzid</a:t>
            </a:r>
          </a:p>
        </p:txBody>
      </p:sp>
      <p:pic>
        <p:nvPicPr>
          <p:cNvPr id="20485" name="Picture 6" descr="amph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lum bright="-12000" contrast="26000"/>
          </a:blip>
          <a:srcRect/>
          <a:stretch>
            <a:fillRect/>
          </a:stretch>
        </p:blipFill>
        <p:spPr>
          <a:xfrm>
            <a:off x="323850" y="2133600"/>
            <a:ext cx="6657975" cy="1946275"/>
          </a:xfrm>
          <a:noFill/>
        </p:spPr>
      </p:pic>
      <p:sp>
        <p:nvSpPr>
          <p:cNvPr id="20486" name="Text Box 9"/>
          <p:cNvSpPr txBox="1">
            <a:spLocks noChangeArrowheads="1"/>
          </p:cNvSpPr>
          <p:nvPr/>
        </p:nvSpPr>
        <p:spPr bwMode="auto">
          <a:xfrm>
            <a:off x="1116013" y="655638"/>
            <a:ext cx="15605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uk-UA" altLang="pl-PL" sz="1800" b="1">
                <a:solidFill>
                  <a:srgbClr val="006600"/>
                </a:solidFill>
                <a:latin typeface="Arial" charset="0"/>
              </a:rPr>
              <a:t>амфіфільні</a:t>
            </a:r>
            <a:endParaRPr lang="pl-PL" altLang="pl-PL" sz="1800" b="1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3635375" y="4221163"/>
            <a:ext cx="19446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uk-UA" altLang="pl-PL" sz="1800">
                <a:solidFill>
                  <a:srgbClr val="0000CC"/>
                </a:solidFill>
                <a:latin typeface="Arial" charset="0"/>
              </a:rPr>
              <a:t>неполярна</a:t>
            </a:r>
          </a:p>
          <a:p>
            <a:pPr algn="r" eaLnBrk="1" hangingPunct="1"/>
            <a:r>
              <a:rPr lang="uk-UA" altLang="pl-PL" sz="1800">
                <a:solidFill>
                  <a:srgbClr val="0000CC"/>
                </a:solidFill>
                <a:latin typeface="Arial" charset="0"/>
              </a:rPr>
              <a:t>гідрофобна</a:t>
            </a:r>
            <a:r>
              <a:rPr lang="pl-PL" altLang="pl-PL" sz="1800">
                <a:solidFill>
                  <a:srgbClr val="0000CC"/>
                </a:solidFill>
                <a:latin typeface="Arial" charset="0"/>
              </a:rPr>
              <a:t>  </a:t>
            </a:r>
          </a:p>
          <a:p>
            <a:pPr algn="r" eaLnBrk="1" hangingPunct="1"/>
            <a:r>
              <a:rPr lang="uk-UA" altLang="pl-PL" sz="1800">
                <a:solidFill>
                  <a:srgbClr val="0000CC"/>
                </a:solidFill>
                <a:latin typeface="Arial" charset="0"/>
              </a:rPr>
              <a:t>ліпофільна</a:t>
            </a:r>
            <a:endParaRPr lang="pl-PL" altLang="pl-PL" sz="180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5724525" y="5243513"/>
            <a:ext cx="33115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pl-PL" altLang="pl-PL" sz="1800">
                <a:solidFill>
                  <a:srgbClr val="FF1313"/>
                </a:solidFill>
                <a:latin typeface="Arial" charset="0"/>
              </a:rPr>
              <a:t> </a:t>
            </a:r>
            <a:r>
              <a:rPr lang="uk-UA" altLang="pl-PL" sz="1800" b="1">
                <a:solidFill>
                  <a:srgbClr val="FF1313"/>
                </a:solidFill>
                <a:latin typeface="Arial" charset="0"/>
              </a:rPr>
              <a:t>аніонні</a:t>
            </a:r>
            <a:r>
              <a:rPr lang="pl-PL" altLang="pl-PL" sz="1800" b="1">
                <a:solidFill>
                  <a:srgbClr val="FF1313"/>
                </a:solidFill>
                <a:latin typeface="Arial" charset="0"/>
              </a:rPr>
              <a:t> </a:t>
            </a:r>
            <a:r>
              <a:rPr lang="pl-PL" altLang="pl-PL" sz="1800">
                <a:solidFill>
                  <a:srgbClr val="FF1313"/>
                </a:solidFill>
                <a:latin typeface="Arial" charset="0"/>
              </a:rPr>
              <a:t>    COO</a:t>
            </a:r>
            <a:r>
              <a:rPr lang="pl-PL" altLang="pl-PL" sz="1800" b="1" baseline="30000">
                <a:solidFill>
                  <a:srgbClr val="FF1313"/>
                </a:solidFill>
                <a:latin typeface="Arial" charset="0"/>
              </a:rPr>
              <a:t>-</a:t>
            </a:r>
            <a:r>
              <a:rPr lang="pl-PL" altLang="pl-PL" sz="1800">
                <a:solidFill>
                  <a:srgbClr val="FF1313"/>
                </a:solidFill>
                <a:latin typeface="Arial" charset="0"/>
              </a:rPr>
              <a:t>, SO</a:t>
            </a:r>
            <a:r>
              <a:rPr lang="pl-PL" altLang="pl-PL" sz="1800" b="1" baseline="-25000">
                <a:solidFill>
                  <a:srgbClr val="FF1313"/>
                </a:solidFill>
                <a:latin typeface="Arial" charset="0"/>
              </a:rPr>
              <a:t>3</a:t>
            </a:r>
            <a:r>
              <a:rPr lang="pl-PL" altLang="pl-PL" sz="1800" b="1" baseline="30000">
                <a:solidFill>
                  <a:srgbClr val="FF1313"/>
                </a:solidFill>
                <a:latin typeface="Arial" charset="0"/>
              </a:rPr>
              <a:t>-</a:t>
            </a:r>
          </a:p>
          <a:p>
            <a:pPr eaLnBrk="1" hangingPunct="1">
              <a:buFontTx/>
              <a:buChar char="•"/>
            </a:pPr>
            <a:r>
              <a:rPr lang="pl-PL" altLang="pl-PL" sz="1800">
                <a:solidFill>
                  <a:srgbClr val="FF1313"/>
                </a:solidFill>
                <a:latin typeface="Arial" charset="0"/>
              </a:rPr>
              <a:t> </a:t>
            </a:r>
            <a:r>
              <a:rPr lang="uk-UA" altLang="pl-PL" sz="1800">
                <a:solidFill>
                  <a:srgbClr val="FF1313"/>
                </a:solidFill>
                <a:latin typeface="Arial" charset="0"/>
              </a:rPr>
              <a:t>катіонні</a:t>
            </a:r>
            <a:r>
              <a:rPr lang="pl-PL" altLang="pl-PL" sz="1800">
                <a:solidFill>
                  <a:srgbClr val="FF1313"/>
                </a:solidFill>
                <a:latin typeface="Arial" charset="0"/>
              </a:rPr>
              <a:t>     R</a:t>
            </a:r>
            <a:r>
              <a:rPr lang="pl-PL" altLang="pl-PL" sz="1800" b="1" baseline="-25000">
                <a:solidFill>
                  <a:srgbClr val="FF1313"/>
                </a:solidFill>
                <a:latin typeface="Arial" charset="0"/>
              </a:rPr>
              <a:t>4</a:t>
            </a:r>
            <a:r>
              <a:rPr lang="pl-PL" altLang="pl-PL" sz="1800">
                <a:solidFill>
                  <a:srgbClr val="FF1313"/>
                </a:solidFill>
                <a:latin typeface="Arial" charset="0"/>
              </a:rPr>
              <a:t>N</a:t>
            </a:r>
            <a:r>
              <a:rPr lang="pl-PL" altLang="pl-PL" sz="1800" b="1" baseline="30000">
                <a:solidFill>
                  <a:srgbClr val="FF1313"/>
                </a:solidFill>
                <a:latin typeface="Arial" charset="0"/>
              </a:rPr>
              <a:t>+</a:t>
            </a:r>
          </a:p>
          <a:p>
            <a:pPr eaLnBrk="1" hangingPunct="1">
              <a:buFontTx/>
              <a:buChar char="•"/>
            </a:pPr>
            <a:r>
              <a:rPr lang="pl-PL" altLang="pl-PL" sz="1800">
                <a:solidFill>
                  <a:srgbClr val="FF1313"/>
                </a:solidFill>
                <a:latin typeface="Arial" charset="0"/>
              </a:rPr>
              <a:t> </a:t>
            </a:r>
            <a:r>
              <a:rPr lang="uk-UA" altLang="pl-PL" sz="1800" b="1">
                <a:solidFill>
                  <a:srgbClr val="FF1313"/>
                </a:solidFill>
                <a:latin typeface="Arial" charset="0"/>
              </a:rPr>
              <a:t>неіононні</a:t>
            </a:r>
            <a:r>
              <a:rPr lang="pl-PL" altLang="pl-PL" sz="1800">
                <a:solidFill>
                  <a:srgbClr val="FF1313"/>
                </a:solidFill>
                <a:latin typeface="Arial" charset="0"/>
              </a:rPr>
              <a:t>   (CH</a:t>
            </a:r>
            <a:r>
              <a:rPr lang="pl-PL" altLang="pl-PL" sz="1800" b="1" baseline="-25000">
                <a:solidFill>
                  <a:srgbClr val="FF1313"/>
                </a:solidFill>
                <a:latin typeface="Arial" charset="0"/>
              </a:rPr>
              <a:t>2</a:t>
            </a:r>
            <a:r>
              <a:rPr lang="pl-PL" altLang="pl-PL" sz="1800">
                <a:solidFill>
                  <a:srgbClr val="FF1313"/>
                </a:solidFill>
                <a:latin typeface="Arial" charset="0"/>
              </a:rPr>
              <a:t>CH</a:t>
            </a:r>
            <a:r>
              <a:rPr lang="pl-PL" altLang="pl-PL" sz="1800" b="1" baseline="-25000">
                <a:solidFill>
                  <a:srgbClr val="FF1313"/>
                </a:solidFill>
                <a:latin typeface="Arial" charset="0"/>
              </a:rPr>
              <a:t>2</a:t>
            </a:r>
            <a:r>
              <a:rPr lang="pl-PL" altLang="pl-PL" sz="1800">
                <a:solidFill>
                  <a:srgbClr val="FF1313"/>
                </a:solidFill>
                <a:latin typeface="Arial" charset="0"/>
              </a:rPr>
              <a:t>-O)</a:t>
            </a:r>
            <a:r>
              <a:rPr lang="pl-PL" altLang="pl-PL" sz="1800" b="1" baseline="-25000">
                <a:solidFill>
                  <a:srgbClr val="FF1313"/>
                </a:solidFill>
                <a:latin typeface="Arial" charset="0"/>
              </a:rPr>
              <a:t>n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729288" y="4183063"/>
            <a:ext cx="194468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uk-UA" altLang="pl-PL" sz="1800">
                <a:solidFill>
                  <a:srgbClr val="FF1313"/>
                </a:solidFill>
                <a:latin typeface="Arial" charset="0"/>
              </a:rPr>
              <a:t>полярна</a:t>
            </a:r>
            <a:r>
              <a:rPr lang="pl-PL" altLang="pl-PL" sz="1800">
                <a:solidFill>
                  <a:srgbClr val="FF1313"/>
                </a:solidFill>
                <a:latin typeface="Arial" charset="0"/>
              </a:rPr>
              <a:t> </a:t>
            </a:r>
          </a:p>
          <a:p>
            <a:pPr eaLnBrk="1" hangingPunct="1"/>
            <a:r>
              <a:rPr lang="uk-UA" altLang="pl-PL" sz="1800">
                <a:solidFill>
                  <a:srgbClr val="FF1313"/>
                </a:solidFill>
                <a:latin typeface="Arial" charset="0"/>
              </a:rPr>
              <a:t>гідрофільна</a:t>
            </a:r>
            <a:endParaRPr lang="pl-PL" altLang="pl-PL" sz="1800">
              <a:solidFill>
                <a:srgbClr val="FF1313"/>
              </a:solidFill>
              <a:latin typeface="Arial" charset="0"/>
            </a:endParaRPr>
          </a:p>
          <a:p>
            <a:pPr eaLnBrk="1" hangingPunct="1"/>
            <a:r>
              <a:rPr lang="uk-UA" altLang="pl-PL" sz="1800">
                <a:solidFill>
                  <a:srgbClr val="FF1313"/>
                </a:solidFill>
                <a:latin typeface="Arial" charset="0"/>
              </a:rPr>
              <a:t>ліпофобна</a:t>
            </a:r>
            <a:endParaRPr lang="pl-PL" altLang="pl-PL" sz="1800">
              <a:solidFill>
                <a:srgbClr val="FF1313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micelle_schematic"/>
          <p:cNvPicPr>
            <a:picLocks noChangeAspect="1" noChangeArrowheads="1"/>
          </p:cNvPicPr>
          <p:nvPr/>
        </p:nvPicPr>
        <p:blipFill>
          <a:blip r:embed="rId2" cstate="print">
            <a:lum bright="-12000" contrast="28000"/>
          </a:blip>
          <a:srcRect/>
          <a:stretch>
            <a:fillRect/>
          </a:stretch>
        </p:blipFill>
        <p:spPr bwMode="auto">
          <a:xfrm>
            <a:off x="0" y="892175"/>
            <a:ext cx="9144000" cy="596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MC_tcm18-34534"/>
          <p:cNvPicPr>
            <a:picLocks noChangeAspect="1" noChangeArrowheads="1"/>
          </p:cNvPicPr>
          <p:nvPr/>
        </p:nvPicPr>
        <p:blipFill>
          <a:blip r:embed="rId2" cstate="print">
            <a:lum bright="-18000" contrast="30000"/>
          </a:blip>
          <a:srcRect/>
          <a:stretch>
            <a:fillRect/>
          </a:stretch>
        </p:blipFill>
        <p:spPr bwMode="auto">
          <a:xfrm>
            <a:off x="344488" y="1714500"/>
            <a:ext cx="5164137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2" descr="Tynd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9175" y="0"/>
            <a:ext cx="4206875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 Box 9"/>
          <p:cNvSpPr txBox="1">
            <a:spLocks noChangeArrowheads="1"/>
          </p:cNvSpPr>
          <p:nvPr/>
        </p:nvSpPr>
        <p:spPr bwMode="auto">
          <a:xfrm>
            <a:off x="6804025" y="3500438"/>
            <a:ext cx="2087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uk-UA" altLang="pl-PL" sz="1800">
                <a:latin typeface="Arial" charset="0"/>
              </a:rPr>
              <a:t>ефект Тиндаля</a:t>
            </a:r>
            <a:endParaRPr lang="pl-PL" altLang="pl-PL" sz="18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bab0550045adda01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323850" y="1773238"/>
            <a:ext cx="6273800" cy="481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6" descr="tergitol15s15-fig1"/>
          <p:cNvPicPr>
            <a:picLocks noChangeAspect="1" noChangeArrowheads="1"/>
          </p:cNvPicPr>
          <p:nvPr/>
        </p:nvPicPr>
        <p:blipFill>
          <a:blip r:embed="rId3" cstate="print">
            <a:lum bright="-30000" contrast="44000"/>
          </a:blip>
          <a:srcRect l="1442"/>
          <a:stretch>
            <a:fillRect/>
          </a:stretch>
        </p:blipFill>
        <p:spPr bwMode="auto">
          <a:xfrm>
            <a:off x="2916238" y="188913"/>
            <a:ext cx="5759450" cy="486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9"/>
          <p:cNvSpPr>
            <a:spLocks noChangeArrowheads="1"/>
          </p:cNvSpPr>
          <p:nvPr/>
        </p:nvSpPr>
        <p:spPr bwMode="auto">
          <a:xfrm>
            <a:off x="4808538" y="1268413"/>
            <a:ext cx="35512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altLang="pl-PL">
                <a:latin typeface="Arial" charset="0"/>
              </a:rPr>
              <a:t>гек</a:t>
            </a:r>
            <a:r>
              <a:rPr lang="pl-PL" altLang="pl-PL">
                <a:latin typeface="Arial" charset="0"/>
              </a:rPr>
              <a:t>с</a:t>
            </a:r>
            <a:r>
              <a:rPr lang="uk-UA" altLang="pl-PL">
                <a:latin typeface="Arial" charset="0"/>
              </a:rPr>
              <a:t>адецилтриметиламоній бромід </a:t>
            </a:r>
          </a:p>
          <a:p>
            <a:r>
              <a:rPr lang="en-US" altLang="pl-PL">
                <a:latin typeface="Arial" charset="0"/>
              </a:rPr>
              <a:t>CTAB </a:t>
            </a:r>
          </a:p>
        </p:txBody>
      </p:sp>
      <p:pic>
        <p:nvPicPr>
          <p:cNvPr id="24579" name="Picture 11" descr="12070327mv_image002"/>
          <p:cNvPicPr>
            <a:picLocks noChangeAspect="1" noChangeArrowheads="1"/>
          </p:cNvPicPr>
          <p:nvPr/>
        </p:nvPicPr>
        <p:blipFill>
          <a:blip r:embed="rId2" cstate="print">
            <a:lum bright="-26000" contrast="40000"/>
          </a:blip>
          <a:srcRect r="9483"/>
          <a:stretch>
            <a:fillRect/>
          </a:stretch>
        </p:blipFill>
        <p:spPr bwMode="auto">
          <a:xfrm>
            <a:off x="0" y="595313"/>
            <a:ext cx="4787900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8" descr="c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2492375"/>
            <a:ext cx="5199062" cy="363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Obraz 1"/>
          <p:cNvPicPr>
            <a:picLocks noChangeAspect="1"/>
          </p:cNvPicPr>
          <p:nvPr/>
        </p:nvPicPr>
        <p:blipFill>
          <a:blip r:embed="rId2" cstate="print">
            <a:lum bright="-12000" contrast="24000"/>
          </a:blip>
          <a:srcRect/>
          <a:stretch>
            <a:fillRect/>
          </a:stretch>
        </p:blipFill>
        <p:spPr bwMode="auto">
          <a:xfrm>
            <a:off x="2627313" y="3500438"/>
            <a:ext cx="3600450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Prostokąt 2"/>
          <p:cNvSpPr>
            <a:spLocks noChangeArrowheads="1"/>
          </p:cNvSpPr>
          <p:nvPr/>
        </p:nvSpPr>
        <p:spPr bwMode="auto">
          <a:xfrm>
            <a:off x="6215063" y="1412875"/>
            <a:ext cx="13096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altLang="pl-PL" b="1">
                <a:solidFill>
                  <a:srgbClr val="006600"/>
                </a:solidFill>
                <a:latin typeface="Arial" charset="0"/>
                <a:cs typeface="Arial" charset="0"/>
              </a:rPr>
              <a:t>ліпофільні</a:t>
            </a:r>
            <a:endParaRPr lang="pl-PL" altLang="pl-PL" b="1">
              <a:solidFill>
                <a:srgbClr val="006600"/>
              </a:solidFill>
              <a:latin typeface="Arial" charset="0"/>
              <a:cs typeface="Arial" charset="0"/>
            </a:endParaRPr>
          </a:p>
        </p:txBody>
      </p:sp>
      <p:sp>
        <p:nvSpPr>
          <p:cNvPr id="32772" name="Prostokąt 8"/>
          <p:cNvSpPr>
            <a:spLocks noChangeArrowheads="1"/>
          </p:cNvSpPr>
          <p:nvPr/>
        </p:nvSpPr>
        <p:spPr bwMode="auto">
          <a:xfrm>
            <a:off x="1835150" y="549275"/>
            <a:ext cx="4313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altLang="pl-PL" b="1">
                <a:solidFill>
                  <a:srgbClr val="006600"/>
                </a:solidFill>
                <a:latin typeface="Arial" charset="0"/>
                <a:cs typeface="Arial" charset="0"/>
              </a:rPr>
              <a:t>Гідрофільно-Ліпофільний Баланс   </a:t>
            </a:r>
            <a:endParaRPr lang="pl-PL" altLang="pl-PL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pic>
        <p:nvPicPr>
          <p:cNvPr id="32773" name="Obraz 1"/>
          <p:cNvPicPr>
            <a:picLocks noChangeAspect="1"/>
          </p:cNvPicPr>
          <p:nvPr/>
        </p:nvPicPr>
        <p:blipFill>
          <a:blip r:embed="rId3" cstate="print"/>
          <a:srcRect l="-2" t="2954" r="-2" b="50958"/>
          <a:stretch>
            <a:fillRect/>
          </a:stretch>
        </p:blipFill>
        <p:spPr bwMode="auto">
          <a:xfrm>
            <a:off x="1751013" y="1108075"/>
            <a:ext cx="446405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Prostokąt 2"/>
          <p:cNvSpPr>
            <a:spLocks noChangeArrowheads="1"/>
          </p:cNvSpPr>
          <p:nvPr/>
        </p:nvSpPr>
        <p:spPr bwMode="auto">
          <a:xfrm>
            <a:off x="6215063" y="2565400"/>
            <a:ext cx="14065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altLang="pl-PL" b="1">
                <a:solidFill>
                  <a:srgbClr val="000099"/>
                </a:solidFill>
                <a:latin typeface="Arial" charset="0"/>
                <a:cs typeface="Arial" charset="0"/>
              </a:rPr>
              <a:t>гідрофільні</a:t>
            </a:r>
            <a:endParaRPr lang="pl-PL" altLang="pl-PL" b="1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Obraz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5975" y="260350"/>
            <a:ext cx="7058025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Prostokąt 9"/>
          <p:cNvSpPr>
            <a:spLocks noChangeArrowheads="1"/>
          </p:cNvSpPr>
          <p:nvPr/>
        </p:nvSpPr>
        <p:spPr bwMode="auto">
          <a:xfrm>
            <a:off x="179388" y="115888"/>
            <a:ext cx="2636837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b="1">
                <a:solidFill>
                  <a:srgbClr val="000099"/>
                </a:solidFill>
                <a:latin typeface="Arial" charset="0"/>
                <a:cs typeface="Arial" charset="0"/>
              </a:rPr>
              <a:t>15–18</a:t>
            </a:r>
            <a:r>
              <a:rPr lang="pl-PL" altLang="pl-PL" b="1">
                <a:solidFill>
                  <a:srgbClr val="006600"/>
                </a:solidFill>
                <a:latin typeface="Arial" charset="0"/>
                <a:cs typeface="Arial" charset="0"/>
              </a:rPr>
              <a:t> </a:t>
            </a:r>
            <a:r>
              <a:rPr lang="uk-UA" altLang="pl-PL">
                <a:latin typeface="Arial" charset="0"/>
                <a:cs typeface="Arial" charset="0"/>
              </a:rPr>
              <a:t>солюбілізатори</a:t>
            </a:r>
            <a:endParaRPr lang="pl-PL" altLang="pl-PL">
              <a:latin typeface="Arial" charset="0"/>
              <a:cs typeface="Arial" charset="0"/>
            </a:endParaRPr>
          </a:p>
          <a:p>
            <a:r>
              <a:rPr lang="pl-PL" altLang="pl-PL" b="1">
                <a:solidFill>
                  <a:srgbClr val="000099"/>
                </a:solidFill>
                <a:latin typeface="Arial" charset="0"/>
                <a:cs typeface="Arial" charset="0"/>
              </a:rPr>
              <a:t>13–15</a:t>
            </a:r>
            <a:r>
              <a:rPr lang="pl-PL" altLang="pl-PL" b="1">
                <a:solidFill>
                  <a:srgbClr val="006600"/>
                </a:solidFill>
                <a:latin typeface="Arial" charset="0"/>
                <a:cs typeface="Arial" charset="0"/>
              </a:rPr>
              <a:t> </a:t>
            </a:r>
            <a:r>
              <a:rPr lang="uk-UA" altLang="pl-PL">
                <a:latin typeface="Arial" charset="0"/>
                <a:cs typeface="Arial" charset="0"/>
              </a:rPr>
              <a:t>детергенти</a:t>
            </a:r>
            <a:endParaRPr lang="pl-PL" altLang="pl-PL">
              <a:latin typeface="Arial" charset="0"/>
              <a:cs typeface="Arial" charset="0"/>
            </a:endParaRPr>
          </a:p>
          <a:p>
            <a:r>
              <a:rPr lang="pl-PL" altLang="pl-PL" b="1">
                <a:solidFill>
                  <a:srgbClr val="006600"/>
                </a:solidFill>
                <a:latin typeface="Arial" charset="0"/>
                <a:cs typeface="Arial" charset="0"/>
              </a:rPr>
              <a:t> </a:t>
            </a:r>
            <a:r>
              <a:rPr lang="pl-PL" altLang="pl-PL" b="1">
                <a:solidFill>
                  <a:srgbClr val="000099"/>
                </a:solidFill>
                <a:latin typeface="Arial" charset="0"/>
                <a:cs typeface="Arial" charset="0"/>
              </a:rPr>
              <a:t>8–18</a:t>
            </a:r>
            <a:r>
              <a:rPr lang="pl-PL" altLang="pl-PL" b="1">
                <a:solidFill>
                  <a:srgbClr val="006600"/>
                </a:solidFill>
                <a:latin typeface="Arial" charset="0"/>
                <a:cs typeface="Arial" charset="0"/>
              </a:rPr>
              <a:t> </a:t>
            </a:r>
            <a:r>
              <a:rPr lang="pl-PL" altLang="pl-PL" b="1">
                <a:latin typeface="Arial" charset="0"/>
                <a:cs typeface="Arial" charset="0"/>
              </a:rPr>
              <a:t>e</a:t>
            </a:r>
            <a:r>
              <a:rPr lang="uk-UA" altLang="pl-PL" b="1">
                <a:latin typeface="Arial" charset="0"/>
                <a:cs typeface="Arial" charset="0"/>
              </a:rPr>
              <a:t>мульгатори</a:t>
            </a:r>
            <a:r>
              <a:rPr lang="pl-PL" altLang="pl-PL" b="1">
                <a:latin typeface="Arial" charset="0"/>
                <a:cs typeface="Arial" charset="0"/>
              </a:rPr>
              <a:t> O/W</a:t>
            </a:r>
          </a:p>
          <a:p>
            <a:r>
              <a:rPr lang="pl-PL" altLang="pl-PL" b="1">
                <a:solidFill>
                  <a:srgbClr val="006600"/>
                </a:solidFill>
                <a:latin typeface="Arial" charset="0"/>
                <a:cs typeface="Arial" charset="0"/>
              </a:rPr>
              <a:t> 7–9 </a:t>
            </a:r>
            <a:r>
              <a:rPr lang="uk-UA" altLang="pl-PL">
                <a:latin typeface="Arial" charset="0"/>
                <a:cs typeface="Arial" charset="0"/>
              </a:rPr>
              <a:t>зволложувачі</a:t>
            </a:r>
          </a:p>
          <a:p>
            <a:r>
              <a:rPr lang="pl-PL" altLang="pl-PL" b="1">
                <a:solidFill>
                  <a:srgbClr val="006600"/>
                </a:solidFill>
                <a:latin typeface="Arial" charset="0"/>
                <a:cs typeface="Arial" charset="0"/>
              </a:rPr>
              <a:t> 3–6 </a:t>
            </a:r>
            <a:r>
              <a:rPr lang="pl-PL" altLang="pl-PL" b="1">
                <a:latin typeface="Arial" charset="0"/>
                <a:cs typeface="Arial" charset="0"/>
              </a:rPr>
              <a:t>e</a:t>
            </a:r>
            <a:r>
              <a:rPr lang="uk-UA" altLang="pl-PL" b="1">
                <a:latin typeface="Arial" charset="0"/>
                <a:cs typeface="Arial" charset="0"/>
              </a:rPr>
              <a:t>мульгатори</a:t>
            </a:r>
            <a:r>
              <a:rPr lang="pl-PL" altLang="pl-PL" b="1">
                <a:latin typeface="Arial" charset="0"/>
                <a:cs typeface="Arial" charset="0"/>
              </a:rPr>
              <a:t> W/O</a:t>
            </a:r>
          </a:p>
          <a:p>
            <a:r>
              <a:rPr lang="pl-PL" altLang="pl-PL" b="1">
                <a:solidFill>
                  <a:srgbClr val="006600"/>
                </a:solidFill>
                <a:latin typeface="Arial" charset="0"/>
                <a:cs typeface="Arial" charset="0"/>
              </a:rPr>
              <a:t> 1–3 </a:t>
            </a:r>
            <a:r>
              <a:rPr lang="uk-UA" altLang="pl-PL">
                <a:latin typeface="Arial" charset="0"/>
                <a:cs typeface="Arial" charset="0"/>
              </a:rPr>
              <a:t>протипінні засоби</a:t>
            </a:r>
            <a:endParaRPr lang="pl-PL" altLang="pl-PL">
              <a:latin typeface="Arial" charset="0"/>
              <a:cs typeface="Arial" charset="0"/>
            </a:endParaRPr>
          </a:p>
        </p:txBody>
      </p:sp>
      <p:sp>
        <p:nvSpPr>
          <p:cNvPr id="33796" name="Text Box 9"/>
          <p:cNvSpPr txBox="1">
            <a:spLocks noChangeArrowheads="1"/>
          </p:cNvSpPr>
          <p:nvPr/>
        </p:nvSpPr>
        <p:spPr bwMode="auto">
          <a:xfrm>
            <a:off x="250825" y="5805488"/>
            <a:ext cx="36004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uk-UA" altLang="pl-PL" b="1">
                <a:latin typeface="Arial" charset="0"/>
              </a:rPr>
              <a:t>спрощена концепція</a:t>
            </a:r>
            <a:endParaRPr lang="pl-PL" altLang="pl-PL" b="1">
              <a:latin typeface="Arial" charset="0"/>
            </a:endParaRPr>
          </a:p>
          <a:p>
            <a:pPr eaLnBrk="1" hangingPunct="1"/>
            <a:r>
              <a:rPr lang="uk-UA" altLang="pl-PL">
                <a:latin typeface="Arial" charset="0"/>
              </a:rPr>
              <a:t>основний критерій </a:t>
            </a:r>
            <a:r>
              <a:rPr lang="pl-PL" altLang="pl-PL">
                <a:latin typeface="Arial" charset="0"/>
              </a:rPr>
              <a:t>– </a:t>
            </a:r>
            <a:r>
              <a:rPr lang="uk-UA" altLang="pl-PL">
                <a:latin typeface="Arial" charset="0"/>
              </a:rPr>
              <a:t>експеримент</a:t>
            </a:r>
            <a:endParaRPr lang="pl-PL" altLang="pl-PL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Obraz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88" y="188913"/>
            <a:ext cx="8977312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7420</TotalTime>
  <Words>71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Projekt domyślny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ZChO</dc:creator>
  <cp:lastModifiedBy>Certified Windows</cp:lastModifiedBy>
  <cp:revision>630</cp:revision>
  <dcterms:created xsi:type="dcterms:W3CDTF">1601-01-01T00:00:00Z</dcterms:created>
  <dcterms:modified xsi:type="dcterms:W3CDTF">2021-02-28T06:41:24Z</dcterms:modified>
</cp:coreProperties>
</file>