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0" r:id="rId2"/>
    <p:sldId id="402" r:id="rId3"/>
    <p:sldId id="438" r:id="rId4"/>
    <p:sldId id="439" r:id="rId5"/>
    <p:sldId id="443" r:id="rId6"/>
    <p:sldId id="465" r:id="rId7"/>
    <p:sldId id="466" r:id="rId8"/>
    <p:sldId id="444" r:id="rId9"/>
    <p:sldId id="423" r:id="rId10"/>
    <p:sldId id="416" r:id="rId11"/>
    <p:sldId id="40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FF66"/>
    <a:srgbClr val="FF0000"/>
    <a:srgbClr val="0033CC"/>
    <a:srgbClr val="FFFFC5"/>
    <a:srgbClr val="C40000"/>
    <a:srgbClr val="2041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566" autoAdjust="0"/>
  </p:normalViewPr>
  <p:slideViewPr>
    <p:cSldViewPr>
      <p:cViewPr varScale="1">
        <p:scale>
          <a:sx n="69" d="100"/>
          <a:sy n="69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C30D7B-EF89-4319-A87D-29A1A7CD78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9F91-B507-4F32-8177-60762268FE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FAD8-27C7-4D4B-9AE8-55827E3D88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4488-2E99-4831-B684-961AB3381E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2A33-F0B2-4123-9FD8-0683E127FD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7F44-353A-401D-99CF-04873E4D67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45D8-8109-449E-8E16-1F8FC184B9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77F5-CF6B-4355-A60B-899FC4F5A1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426D-96D1-4A92-8368-E9BB14121A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BAE4-969F-4009-9474-CD9BE88EDBE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9E35-6410-4556-9417-FDAD66F70C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AC8F-AE28-43CB-9E07-95ED90EA125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30D8-F5DC-42B6-B57F-D1B86D0E94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4435-FBEC-4CA4-B529-28272003A1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39DAB-069B-4971-84D6-774AA36A9E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6271B76-BF4E-4780-BEB0-E9668B8CC9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683568" y="2060848"/>
            <a:ext cx="3834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uk-UA" altLang="pl-PL" sz="2000" dirty="0" smtClean="0">
                <a:latin typeface="Arial" charset="0"/>
              </a:rPr>
              <a:t>застосування</a:t>
            </a:r>
          </a:p>
          <a:p>
            <a:pPr algn="r"/>
            <a:r>
              <a:rPr lang="uk-UA" altLang="pl-PL" sz="2000" dirty="0" smtClean="0">
                <a:latin typeface="Arial" charset="0"/>
              </a:rPr>
              <a:t>п</a:t>
            </a:r>
            <a:r>
              <a:rPr lang="uk-UA" altLang="pl-PL" sz="2000" dirty="0" smtClean="0">
                <a:latin typeface="Arial" charset="0"/>
              </a:rPr>
              <a:t>оверхнево-активних речовин </a:t>
            </a:r>
            <a:endParaRPr lang="en-US" altLang="pl-PL" sz="2000" dirty="0">
              <a:latin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283521" cy="61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863" y="476250"/>
            <a:ext cx="68357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18"/>
          <p:cNvSpPr>
            <a:spLocks noChangeArrowheads="1"/>
          </p:cNvSpPr>
          <p:nvPr/>
        </p:nvSpPr>
        <p:spPr bwMode="auto">
          <a:xfrm>
            <a:off x="996950" y="1450975"/>
            <a:ext cx="4967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pl-PL" b="1">
                <a:latin typeface="Arial" charset="0"/>
                <a:cs typeface="Arial" charset="0"/>
              </a:rPr>
              <a:t>етоксильовний диетаноламід додеканової к-ти</a:t>
            </a:r>
            <a:endParaRPr lang="ru-RU" altLang="pl-PL" b="1">
              <a:latin typeface="Arial" charset="0"/>
              <a:cs typeface="Arial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651500" y="3933825"/>
          <a:ext cx="2097088" cy="1473200"/>
        </p:xfrm>
        <a:graphic>
          <a:graphicData uri="http://schemas.openxmlformats.org/presentationml/2006/ole">
            <p:oleObj spid="_x0000_s12290" name="Fotografia Photo Editor" r:id="rId4" imgW="2142857" imgH="1504762" progId="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31800" y="2984500"/>
          <a:ext cx="1646238" cy="3344863"/>
        </p:xfrm>
        <a:graphic>
          <a:graphicData uri="http://schemas.openxmlformats.org/presentationml/2006/ole">
            <p:oleObj spid="_x0000_s12291" name="Fotografia Photo Editor" r:id="rId5" imgW="1104762" imgH="2247619" progId="">
              <p:embed/>
            </p:oleObj>
          </a:graphicData>
        </a:graphic>
      </p:graphicFrame>
      <p:pic>
        <p:nvPicPr>
          <p:cNvPr id="12294" name="Picture 4" descr="imagesCAUB2CT6"/>
          <p:cNvPicPr>
            <a:picLocks noChangeAspect="1" noChangeArrowheads="1"/>
          </p:cNvPicPr>
          <p:nvPr/>
        </p:nvPicPr>
        <p:blipFill>
          <a:blip r:embed="rId6" cstate="print">
            <a:lum bright="-2000" contrast="6000"/>
          </a:blip>
          <a:srcRect/>
          <a:stretch>
            <a:fillRect/>
          </a:stretch>
        </p:blipFill>
        <p:spPr bwMode="auto">
          <a:xfrm>
            <a:off x="2092325" y="3754438"/>
            <a:ext cx="6540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43213" y="3933825"/>
            <a:ext cx="161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 altLang="pl-PL" b="1">
                <a:latin typeface="Arial" charset="0"/>
              </a:rPr>
              <a:t> </a:t>
            </a:r>
            <a:r>
              <a:rPr lang="uk-UA" altLang="pl-PL" b="1">
                <a:latin typeface="Arial" charset="0"/>
              </a:rPr>
              <a:t>емульгатори</a:t>
            </a:r>
            <a:endParaRPr lang="pl-PL" altLang="pl-PL" b="1">
              <a:latin typeface="Arial" charset="0"/>
            </a:endParaRP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3654425" y="5229225"/>
            <a:ext cx="269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Tx/>
              <a:buChar char="•"/>
            </a:pPr>
            <a:r>
              <a:rPr lang="pl-PL" altLang="pl-PL" b="1">
                <a:latin typeface="Arial" charset="0"/>
              </a:rPr>
              <a:t> </a:t>
            </a:r>
            <a:r>
              <a:rPr lang="uk-UA" altLang="pl-PL" b="1">
                <a:latin typeface="Arial" charset="0"/>
              </a:rPr>
              <a:t>диспергатори пігментів</a:t>
            </a:r>
            <a:endParaRPr lang="pl-PL" altLang="pl-PL" b="1">
              <a:latin typeface="Arial" charset="0"/>
            </a:endParaRPr>
          </a:p>
        </p:txBody>
      </p:sp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2060575"/>
            <a:ext cx="64039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Прямоугольник 20"/>
          <p:cNvSpPr>
            <a:spLocks noChangeArrowheads="1"/>
          </p:cNvSpPr>
          <p:nvPr/>
        </p:nvSpPr>
        <p:spPr bwMode="auto">
          <a:xfrm>
            <a:off x="2741613" y="2814638"/>
            <a:ext cx="3222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pl-PL" b="1">
                <a:latin typeface="Arial" charset="0"/>
                <a:cs typeface="Arial" charset="0"/>
              </a:rPr>
              <a:t>етоксильований </a:t>
            </a:r>
            <a:r>
              <a:rPr lang="pl-PL" altLang="pl-PL" b="1">
                <a:latin typeface="Arial" charset="0"/>
                <a:cs typeface="Arial" charset="0"/>
              </a:rPr>
              <a:t>д</a:t>
            </a:r>
            <a:r>
              <a:rPr lang="uk-UA" altLang="pl-PL" b="1">
                <a:latin typeface="Arial" charset="0"/>
                <a:cs typeface="Arial" charset="0"/>
              </a:rPr>
              <a:t>одециламін</a:t>
            </a:r>
            <a:endParaRPr lang="ru-RU" altLang="pl-PL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Cetrimonium_brom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50975" y="1700213"/>
            <a:ext cx="6478588" cy="774700"/>
          </a:xfrm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835025" y="2678113"/>
            <a:ext cx="547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цетилтриметиламоній бромід</a:t>
            </a:r>
            <a:r>
              <a:rPr lang="pl-PL" altLang="pl-PL" sz="1800">
                <a:latin typeface="Arial" charset="0"/>
              </a:rPr>
              <a:t> (CTAB)</a:t>
            </a:r>
          </a:p>
          <a:p>
            <a:pPr eaLnBrk="1" hangingPunct="1"/>
            <a:r>
              <a:rPr lang="uk-UA" altLang="pl-PL" sz="1800">
                <a:latin typeface="Arial" charset="0"/>
              </a:rPr>
              <a:t>гексадецилтриметиламоній бромід</a:t>
            </a:r>
            <a:endParaRPr lang="pl-PL" altLang="pl-PL" sz="1800">
              <a:latin typeface="Arial" charset="0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851275" y="3716338"/>
          <a:ext cx="4249738" cy="1997075"/>
        </p:xfrm>
        <a:graphic>
          <a:graphicData uri="http://schemas.openxmlformats.org/presentationml/2006/ole">
            <p:oleObj spid="_x0000_s13314" name="Fotografia Photo Editor" r:id="rId4" imgW="2857899" imgH="1343212" progId="">
              <p:embed/>
            </p:oleObj>
          </a:graphicData>
        </a:graphic>
      </p:graphicFrame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403350" y="4292600"/>
            <a:ext cx="1582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pl-PL" altLang="pl-PL" b="1">
                <a:latin typeface="Arial" charset="0"/>
              </a:rPr>
              <a:t> </a:t>
            </a:r>
            <a:r>
              <a:rPr lang="uk-UA" altLang="pl-PL" b="1">
                <a:latin typeface="Arial" charset="0"/>
              </a:rPr>
              <a:t>диспергатор</a:t>
            </a:r>
            <a:endParaRPr lang="pl-PL" altLang="pl-PL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pl-PL" altLang="pl-PL">
                <a:latin typeface="Arial" charset="0"/>
              </a:rPr>
              <a:t> </a:t>
            </a:r>
            <a:r>
              <a:rPr lang="pl-PL" altLang="pl-PL" b="1">
                <a:latin typeface="Arial" charset="0"/>
              </a:rPr>
              <a:t>б</a:t>
            </a:r>
            <a:r>
              <a:rPr lang="uk-UA" altLang="pl-PL" b="1">
                <a:latin typeface="Arial" charset="0"/>
              </a:rPr>
              <a:t>іоцид</a:t>
            </a:r>
            <a:endParaRPr lang="pl-PL" altLang="pl-PL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" descr="Sodium_dodecylbenzenesulfonat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2625" y="1247775"/>
            <a:ext cx="3448050" cy="1595438"/>
          </a:xfrm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11188" y="606425"/>
            <a:ext cx="402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 b="1">
                <a:latin typeface="Arial" charset="0"/>
              </a:rPr>
              <a:t>L</a:t>
            </a:r>
            <a:r>
              <a:rPr lang="pl-PL" altLang="pl-PL" sz="1800">
                <a:latin typeface="Arial" charset="0"/>
              </a:rPr>
              <a:t>inear </a:t>
            </a:r>
            <a:r>
              <a:rPr lang="pl-PL" altLang="pl-PL" sz="1800" b="1">
                <a:latin typeface="Arial" charset="0"/>
              </a:rPr>
              <a:t>A</a:t>
            </a:r>
            <a:r>
              <a:rPr lang="pl-PL" altLang="pl-PL" sz="1800">
                <a:latin typeface="Arial" charset="0"/>
              </a:rPr>
              <a:t>lkylbenzene</a:t>
            </a:r>
            <a:r>
              <a:rPr lang="pl-PL" altLang="pl-PL" sz="1800" b="1">
                <a:latin typeface="Arial" charset="0"/>
              </a:rPr>
              <a:t>S</a:t>
            </a:r>
            <a:r>
              <a:rPr lang="pl-PL" altLang="pl-PL" sz="1800">
                <a:latin typeface="Arial" charset="0"/>
              </a:rPr>
              <a:t>ulfonate = </a:t>
            </a:r>
            <a:r>
              <a:rPr lang="pl-PL" altLang="pl-PL" sz="1800" b="1">
                <a:latin typeface="Arial" charset="0"/>
              </a:rPr>
              <a:t>LAS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59113" y="1349375"/>
          <a:ext cx="6019800" cy="1258888"/>
        </p:xfrm>
        <a:graphic>
          <a:graphicData uri="http://schemas.openxmlformats.org/presentationml/2006/ole">
            <p:oleObj spid="_x0000_s5122" name="Fotografia Photo Editor" r:id="rId4" imgW="10476190" imgH="2190476" progId="">
              <p:embed/>
            </p:oleObj>
          </a:graphicData>
        </a:graphic>
      </p:graphicFrame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273675" y="1020763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>
                <a:latin typeface="Arial" charset="0"/>
              </a:rPr>
              <a:t>sodium</a:t>
            </a:r>
            <a:r>
              <a:rPr lang="pl-PL" altLang="pl-PL" sz="1800" b="1">
                <a:latin typeface="Arial" charset="0"/>
              </a:rPr>
              <a:t> dodecyl sulfate </a:t>
            </a:r>
            <a:r>
              <a:rPr lang="pl-PL" altLang="pl-PL" sz="1800">
                <a:latin typeface="Arial" charset="0"/>
              </a:rPr>
              <a:t>(SDS)</a:t>
            </a:r>
          </a:p>
        </p:txBody>
      </p:sp>
      <p:pic>
        <p:nvPicPr>
          <p:cNvPr id="5127" name="Picture 6" descr="E:\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997200"/>
            <a:ext cx="1704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814763" y="3121025"/>
            <a:ext cx="176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342900" algn="l"/>
              </a:tabLst>
            </a:pPr>
            <a:r>
              <a:rPr lang="uk-UA" altLang="pl-PL" sz="1800">
                <a:latin typeface="Arial" charset="0"/>
              </a:rPr>
              <a:t>диспергування</a:t>
            </a:r>
            <a:endParaRPr lang="en-US" altLang="pl-PL" sz="1800">
              <a:latin typeface="Arial" charset="0"/>
            </a:endParaRP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684213" y="3484563"/>
          <a:ext cx="4714875" cy="2828925"/>
        </p:xfrm>
        <a:graphic>
          <a:graphicData uri="http://schemas.openxmlformats.org/presentationml/2006/ole">
            <p:oleObj spid="_x0000_s5123" name="Fotografia Photo Editor" r:id="rId6" imgW="5238095" imgH="3142857" progId="">
              <p:embed/>
            </p:oleObj>
          </a:graphicData>
        </a:graphic>
      </p:graphicFrame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827088" y="3716338"/>
            <a:ext cx="1455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342900" algn="l"/>
              </a:tabLst>
            </a:pPr>
            <a:r>
              <a:rPr lang="uk-UA" altLang="pl-PL" sz="1800">
                <a:latin typeface="Arial" charset="0"/>
              </a:rPr>
              <a:t>зволоження</a:t>
            </a:r>
            <a:endParaRPr lang="en-US" altLang="pl-P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400px-Emulsion_Polymerization_Cartoon_3_svg"/>
          <p:cNvPicPr>
            <a:picLocks noChangeAspect="1" noChangeArrowheads="1"/>
          </p:cNvPicPr>
          <p:nvPr/>
        </p:nvPicPr>
        <p:blipFill>
          <a:blip r:embed="rId3" cstate="print">
            <a:lum bright="6000" contrast="26000"/>
          </a:blip>
          <a:srcRect/>
          <a:stretch>
            <a:fillRect/>
          </a:stretch>
        </p:blipFill>
        <p:spPr bwMode="auto">
          <a:xfrm>
            <a:off x="3049588" y="44450"/>
            <a:ext cx="608171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356100" y="5232400"/>
            <a:ext cx="3884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pl-PL" sz="1800">
                <a:latin typeface="Arial" charset="0"/>
              </a:rPr>
              <a:t>емульсійна полімеризація</a:t>
            </a:r>
            <a:endParaRPr lang="pl-PL" altLang="pl-PL" sz="1800">
              <a:latin typeface="Arial" charset="0"/>
            </a:endParaRPr>
          </a:p>
          <a:p>
            <a:r>
              <a:rPr lang="pl-PL" altLang="pl-PL" sz="1800">
                <a:latin typeface="Arial" charset="0"/>
              </a:rPr>
              <a:t>(</a:t>
            </a:r>
            <a:r>
              <a:rPr lang="uk-UA" altLang="pl-PL" sz="1800">
                <a:latin typeface="Arial" charset="0"/>
              </a:rPr>
              <a:t>ПВХ</a:t>
            </a:r>
            <a:r>
              <a:rPr lang="pl-PL" altLang="pl-PL" sz="1800">
                <a:latin typeface="Arial" charset="0"/>
              </a:rPr>
              <a:t>, </a:t>
            </a:r>
            <a:r>
              <a:rPr lang="uk-UA" altLang="pl-PL" sz="1800">
                <a:latin typeface="Arial" charset="0"/>
              </a:rPr>
              <a:t>бутадієн-стирольний каучук</a:t>
            </a:r>
            <a:r>
              <a:rPr lang="pl-PL" altLang="pl-PL" sz="1800">
                <a:latin typeface="Arial" charset="0"/>
              </a:rPr>
              <a:t>)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8575" y="4076700"/>
          <a:ext cx="4248150" cy="2690813"/>
        </p:xfrm>
        <a:graphic>
          <a:graphicData uri="http://schemas.openxmlformats.org/presentationml/2006/ole">
            <p:oleObj spid="_x0000_s6146" name="Fotografia Photo Editor" r:id="rId4" imgW="14356179" imgH="909764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419475" y="4652963"/>
            <a:ext cx="322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диспергування нафтових плям</a:t>
            </a:r>
            <a:endParaRPr lang="pl-PL" altLang="pl-PL">
              <a:latin typeface="Arial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0"/>
          <a:ext cx="2916238" cy="6869113"/>
        </p:xfrm>
        <a:graphic>
          <a:graphicData uri="http://schemas.openxmlformats.org/presentationml/2006/ole">
            <p:oleObj spid="_x0000_s7170" name="Fotografia Photo Editor" r:id="rId3" imgW="1495634" imgH="3524742" progId="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3165475" y="498475"/>
          <a:ext cx="5689600" cy="3883025"/>
        </p:xfrm>
        <a:graphic>
          <a:graphicData uri="http://schemas.openxmlformats.org/presentationml/2006/ole">
            <p:oleObj spid="_x0000_s7171" name="Fotografia Photo Editor" r:id="rId4" imgW="4048690" imgH="276263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0" descr="ExcpoloxamerC001_defa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6000" contrast="28000"/>
          </a:blip>
          <a:srcRect/>
          <a:stretch>
            <a:fillRect/>
          </a:stretch>
        </p:blipFill>
        <p:spPr>
          <a:xfrm>
            <a:off x="1187450" y="2271713"/>
            <a:ext cx="4679950" cy="1744662"/>
          </a:xfrm>
          <a:noFill/>
        </p:spPr>
      </p:pic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611188" y="1844675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кополімер оксиду ети</a:t>
            </a:r>
            <a:r>
              <a:rPr lang="pl-PL" altLang="pl-PL" sz="1800">
                <a:latin typeface="Arial" charset="0"/>
              </a:rPr>
              <a:t>л</a:t>
            </a:r>
            <a:r>
              <a:rPr lang="uk-UA" altLang="pl-PL" sz="1800">
                <a:latin typeface="Arial" charset="0"/>
              </a:rPr>
              <a:t>е</a:t>
            </a:r>
            <a:r>
              <a:rPr lang="pl-PL" altLang="pl-PL" sz="1800">
                <a:latin typeface="Arial" charset="0"/>
              </a:rPr>
              <a:t>н</a:t>
            </a:r>
            <a:r>
              <a:rPr lang="uk-UA" altLang="pl-PL" sz="1800">
                <a:latin typeface="Arial" charset="0"/>
              </a:rPr>
              <a:t>у і оксиду пропілену</a:t>
            </a:r>
            <a:endParaRPr lang="pl-PL" altLang="pl-PL" sz="1800">
              <a:latin typeface="Arial" charset="0"/>
            </a:endParaRPr>
          </a:p>
        </p:txBody>
      </p:sp>
      <p:pic>
        <p:nvPicPr>
          <p:cNvPr id="25604" name="Picture 10" descr="Nonylphenol_Ethoxyla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0" contrast="20000"/>
          </a:blip>
          <a:srcRect/>
          <a:stretch>
            <a:fillRect/>
          </a:stretch>
        </p:blipFill>
        <p:spPr>
          <a:xfrm>
            <a:off x="795338" y="387350"/>
            <a:ext cx="5648325" cy="1223963"/>
          </a:xfrm>
          <a:noFill/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39750" y="519113"/>
            <a:ext cx="311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>
                <a:latin typeface="Arial" charset="0"/>
              </a:rPr>
              <a:t>е</a:t>
            </a:r>
            <a:r>
              <a:rPr lang="uk-UA" altLang="pl-PL">
                <a:latin typeface="Arial" charset="0"/>
              </a:rPr>
              <a:t>токсильований нонілфено</a:t>
            </a:r>
            <a:r>
              <a:rPr lang="pl-PL" altLang="pl-PL">
                <a:latin typeface="Arial" charset="0"/>
              </a:rPr>
              <a:t>л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8525" y="4313238"/>
            <a:ext cx="65420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5697538"/>
            <a:ext cx="6624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5"/>
          <p:cNvSpPr>
            <a:spLocks noChangeArrowheads="1"/>
          </p:cNvSpPr>
          <p:nvPr/>
        </p:nvSpPr>
        <p:spPr bwMode="auto">
          <a:xfrm>
            <a:off x="698500" y="4327525"/>
            <a:ext cx="450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b="1">
                <a:latin typeface="Arial" charset="0"/>
                <a:cs typeface="Arial" charset="0"/>
              </a:rPr>
              <a:t>н</a:t>
            </a:r>
            <a:r>
              <a:rPr lang="uk-UA" altLang="pl-PL" b="1">
                <a:latin typeface="Arial" charset="0"/>
                <a:cs typeface="Arial" charset="0"/>
              </a:rPr>
              <a:t>онаетиленгліколь естер додеканової к-ти</a:t>
            </a:r>
            <a:endParaRPr lang="ru-RU" altLang="pl-PL" b="1">
              <a:latin typeface="Arial" charset="0"/>
              <a:cs typeface="Arial" charset="0"/>
            </a:endParaRPr>
          </a:p>
        </p:txBody>
      </p:sp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6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6551613" y="1701800"/>
            <a:ext cx="1800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6754813" y="665163"/>
            <a:ext cx="14843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k-UA" altLang="pl-PL">
                <a:latin typeface="Arial" charset="0"/>
              </a:rPr>
              <a:t>технічні</a:t>
            </a:r>
            <a:endParaRPr lang="pl-PL" altLang="pl-PL">
              <a:latin typeface="Arial" charset="0"/>
            </a:endParaRPr>
          </a:p>
          <a:p>
            <a:pPr algn="r"/>
            <a:r>
              <a:rPr lang="uk-UA" altLang="pl-PL" b="1">
                <a:latin typeface="Arial" charset="0"/>
              </a:rPr>
              <a:t>емульгатори</a:t>
            </a:r>
            <a:endParaRPr lang="pl-PL" altLang="pl-PL" b="1">
              <a:latin typeface="Arial" charset="0"/>
            </a:endParaRPr>
          </a:p>
          <a:p>
            <a:pPr algn="r"/>
            <a:r>
              <a:rPr lang="uk-UA" altLang="pl-PL">
                <a:latin typeface="Arial" charset="0"/>
              </a:rPr>
              <a:t>детергенти</a:t>
            </a:r>
            <a:endParaRPr lang="pl-PL" altLang="pl-PL">
              <a:latin typeface="Arial" charset="0"/>
            </a:endParaRPr>
          </a:p>
        </p:txBody>
      </p:sp>
      <p:sp>
        <p:nvSpPr>
          <p:cNvPr id="25611" name="Прямоугольник 15"/>
          <p:cNvSpPr>
            <a:spLocks noChangeArrowheads="1"/>
          </p:cNvSpPr>
          <p:nvPr/>
        </p:nvSpPr>
        <p:spPr bwMode="auto">
          <a:xfrm>
            <a:off x="755650" y="5229225"/>
            <a:ext cx="362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>
                <a:latin typeface="Arial" charset="0"/>
                <a:cs typeface="Arial" charset="0"/>
              </a:rPr>
              <a:t>н</a:t>
            </a:r>
            <a:r>
              <a:rPr lang="uk-UA" altLang="pl-PL">
                <a:latin typeface="Arial" charset="0"/>
                <a:cs typeface="Arial" charset="0"/>
              </a:rPr>
              <a:t>онаетиленгліколь етер додеканолу</a:t>
            </a:r>
            <a:endParaRPr lang="ru-RU" altLang="pl-PL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611188" y="1027113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>
                <a:latin typeface="Arial" charset="0"/>
              </a:rPr>
              <a:t>sodium</a:t>
            </a:r>
            <a:r>
              <a:rPr lang="pl-PL" altLang="pl-PL" sz="1800" b="1">
                <a:latin typeface="Arial" charset="0"/>
              </a:rPr>
              <a:t> laur</a:t>
            </a:r>
            <a:r>
              <a:rPr lang="pl-PL" altLang="pl-PL" sz="1800" b="1">
                <a:solidFill>
                  <a:srgbClr val="0000FF"/>
                </a:solidFill>
                <a:latin typeface="Arial" charset="0"/>
              </a:rPr>
              <a:t>eth</a:t>
            </a:r>
            <a:r>
              <a:rPr lang="pl-PL" altLang="pl-PL" sz="1800">
                <a:solidFill>
                  <a:srgbClr val="0000FF"/>
                </a:solidFill>
                <a:latin typeface="Arial" charset="0"/>
              </a:rPr>
              <a:t> </a:t>
            </a:r>
            <a:r>
              <a:rPr lang="pl-PL" altLang="pl-PL" sz="1800">
                <a:latin typeface="Arial" charset="0"/>
              </a:rPr>
              <a:t>sulfate</a:t>
            </a:r>
          </a:p>
          <a:p>
            <a:pPr eaLnBrk="1" hangingPunct="1"/>
            <a:r>
              <a:rPr lang="pl-PL" altLang="pl-PL" sz="1800">
                <a:latin typeface="Arial" charset="0"/>
              </a:rPr>
              <a:t>sodium lauryl ether sulphate (SLES) </a:t>
            </a:r>
          </a:p>
        </p:txBody>
      </p:sp>
      <p:pic>
        <p:nvPicPr>
          <p:cNvPr id="8197" name="Picture 8" descr="25420_0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179388" y="3198813"/>
            <a:ext cx="2989262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4505325" y="630238"/>
          <a:ext cx="4254500" cy="2492375"/>
        </p:xfrm>
        <a:graphic>
          <a:graphicData uri="http://schemas.openxmlformats.org/presentationml/2006/ole">
            <p:oleObj spid="_x0000_s8194" name="Fotografia Photo Editor" r:id="rId4" imgW="12723810" imgH="7457143" progId="">
              <p:embed/>
            </p:oleObj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611188" y="1989138"/>
          <a:ext cx="5600700" cy="1039812"/>
        </p:xfrm>
        <a:graphic>
          <a:graphicData uri="http://schemas.openxmlformats.org/presentationml/2006/ole">
            <p:oleObj spid="_x0000_s8195" name="Fotografia Photo Editor" r:id="rId5" imgW="43571429" imgH="8085714" progId="">
              <p:embed/>
            </p:oleObj>
          </a:graphicData>
        </a:graphic>
      </p:graphicFrame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443663" y="620713"/>
            <a:ext cx="158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Tx/>
              <a:buChar char="•"/>
            </a:pPr>
            <a:r>
              <a:rPr lang="pl-PL" altLang="pl-PL" b="1">
                <a:latin typeface="Arial" charset="0"/>
              </a:rPr>
              <a:t> </a:t>
            </a:r>
            <a:r>
              <a:rPr lang="uk-UA" altLang="pl-PL" b="1">
                <a:latin typeface="Arial" charset="0"/>
              </a:rPr>
              <a:t>диспергатор</a:t>
            </a:r>
            <a:endParaRPr lang="pl-PL" altLang="pl-PL" b="1">
              <a:latin typeface="Arial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2987675" y="4437063"/>
            <a:ext cx="223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uk-UA" altLang="pl-PL" b="1">
                <a:latin typeface="Arial" charset="0"/>
              </a:rPr>
              <a:t>емульсії </a:t>
            </a:r>
            <a:r>
              <a:rPr lang="pl-PL" altLang="pl-PL" b="1">
                <a:latin typeface="Arial" charset="0"/>
              </a:rPr>
              <a:t>п</a:t>
            </a:r>
            <a:r>
              <a:rPr lang="uk-UA" altLang="pl-PL" b="1">
                <a:latin typeface="Arial" charset="0"/>
              </a:rPr>
              <a:t>естицидів</a:t>
            </a:r>
            <a:endParaRPr lang="pl-PL" altLang="pl-PL" b="1">
              <a:latin typeface="Arial" charset="0"/>
            </a:endParaRPr>
          </a:p>
        </p:txBody>
      </p:sp>
      <p:sp>
        <p:nvSpPr>
          <p:cNvPr id="8200" name="Прямоугольник 10"/>
          <p:cNvSpPr>
            <a:spLocks noChangeArrowheads="1"/>
          </p:cNvSpPr>
          <p:nvPr/>
        </p:nvSpPr>
        <p:spPr bwMode="auto">
          <a:xfrm>
            <a:off x="3203575" y="3573463"/>
            <a:ext cx="2519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b="1">
                <a:latin typeface="Arial" charset="0"/>
              </a:rPr>
              <a:t>емульгатор</a:t>
            </a:r>
            <a:r>
              <a:rPr lang="pl-PL" altLang="pl-PL" b="1">
                <a:latin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uk-UA" altLang="pl-PL">
                <a:latin typeface="Arial" charset="0"/>
              </a:rPr>
              <a:t> охолоджувальні рідини</a:t>
            </a:r>
            <a:endParaRPr lang="pl-PL" altLang="pl-PL">
              <a:latin typeface="Arial" charset="0"/>
            </a:endParaRPr>
          </a:p>
        </p:txBody>
      </p:sp>
      <p:pic>
        <p:nvPicPr>
          <p:cNvPr id="8201" name="Picture 3" descr="Gras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005263"/>
            <a:ext cx="27813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3132138" y="6021388"/>
            <a:ext cx="3125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pl-PL">
                <a:latin typeface="Arial" charset="0"/>
              </a:rPr>
              <a:t>зволожування поверхні рослин</a:t>
            </a:r>
            <a:endParaRPr lang="pl-PL" altLang="pl-PL">
              <a:latin typeface="Arial" charset="0"/>
            </a:endParaRPr>
          </a:p>
        </p:txBody>
      </p:sp>
      <p:sp>
        <p:nvSpPr>
          <p:cNvPr id="8203" name="Прямоугольник 10"/>
          <p:cNvSpPr>
            <a:spLocks noChangeArrowheads="1"/>
          </p:cNvSpPr>
          <p:nvPr/>
        </p:nvSpPr>
        <p:spPr bwMode="auto">
          <a:xfrm>
            <a:off x="3203575" y="2852738"/>
            <a:ext cx="1512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b="1">
                <a:latin typeface="Arial" charset="0"/>
              </a:rPr>
              <a:t>стійка піна</a:t>
            </a:r>
          </a:p>
          <a:p>
            <a:pPr eaLnBrk="1" hangingPunct="1">
              <a:buFontTx/>
              <a:buChar char="•"/>
            </a:pPr>
            <a:r>
              <a:rPr lang="uk-UA" altLang="pl-PL">
                <a:latin typeface="Arial" charset="0"/>
              </a:rPr>
              <a:t> ша</a:t>
            </a:r>
            <a:r>
              <a:rPr lang="pl-PL" altLang="pl-PL">
                <a:latin typeface="Arial" charset="0"/>
              </a:rPr>
              <a:t>м</a:t>
            </a:r>
            <a:r>
              <a:rPr lang="uk-UA" altLang="pl-PL">
                <a:latin typeface="Arial" charset="0"/>
              </a:rPr>
              <a:t>пуні</a:t>
            </a:r>
            <a:endParaRPr lang="pl-PL" altLang="pl-P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3" cstate="print">
            <a:lum bright="-40000" contrast="80000"/>
          </a:blip>
          <a:srcRect r="2437"/>
          <a:stretch>
            <a:fillRect/>
          </a:stretch>
        </p:blipFill>
        <p:spPr bwMode="auto">
          <a:xfrm>
            <a:off x="539750" y="765175"/>
            <a:ext cx="7058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1258888" y="2852738"/>
            <a:ext cx="4641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>
                <a:latin typeface="Arial" charset="0"/>
              </a:rPr>
              <a:t>1,4-</a:t>
            </a:r>
            <a:r>
              <a:rPr lang="uk-UA" altLang="pl-PL">
                <a:latin typeface="Arial" charset="0"/>
              </a:rPr>
              <a:t>діоксан утворюється в кислому </a:t>
            </a:r>
            <a:r>
              <a:rPr lang="pl-PL" altLang="pl-PL">
                <a:latin typeface="Arial" charset="0"/>
              </a:rPr>
              <a:t>с</a:t>
            </a:r>
            <a:r>
              <a:rPr lang="uk-UA" altLang="pl-PL">
                <a:latin typeface="Arial" charset="0"/>
              </a:rPr>
              <a:t>ередовищі</a:t>
            </a:r>
            <a:endParaRPr lang="pl-PL" altLang="pl-PL">
              <a:latin typeface="Arial" charset="0"/>
            </a:endParaRPr>
          </a:p>
          <a:p>
            <a:pPr lvl="2" eaLnBrk="1" hangingPunct="1">
              <a:buFontTx/>
              <a:buChar char="•"/>
            </a:pPr>
            <a:r>
              <a:rPr lang="pl-PL" altLang="pl-PL">
                <a:latin typeface="Arial" charset="0"/>
              </a:rPr>
              <a:t> HCl</a:t>
            </a:r>
            <a:r>
              <a:rPr lang="uk-UA" altLang="pl-PL">
                <a:latin typeface="Arial" charset="0"/>
              </a:rPr>
              <a:t> = каталізато</a:t>
            </a:r>
            <a:r>
              <a:rPr lang="pl-PL" altLang="pl-PL">
                <a:latin typeface="Arial" charset="0"/>
              </a:rPr>
              <a:t>р</a:t>
            </a:r>
            <a:r>
              <a:rPr lang="uk-UA" altLang="pl-PL">
                <a:latin typeface="Arial" charset="0"/>
              </a:rPr>
              <a:t> технічний</a:t>
            </a:r>
            <a:endParaRPr lang="pl-PL" altLang="pl-PL">
              <a:latin typeface="Arial" charset="0"/>
            </a:endParaRPr>
          </a:p>
        </p:txBody>
      </p: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6877050" y="2852738"/>
          <a:ext cx="1325563" cy="3527425"/>
        </p:xfrm>
        <a:graphic>
          <a:graphicData uri="http://schemas.openxmlformats.org/presentationml/2006/ole">
            <p:oleObj spid="_x0000_s9218" name="Fotografia Photo Editor" r:id="rId4" imgW="1467055" imgH="39057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untitled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611188" y="404813"/>
            <a:ext cx="33131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3"/>
          <p:cNvSpPr>
            <a:spLocks noChangeArrowheads="1"/>
          </p:cNvSpPr>
          <p:nvPr/>
        </p:nvSpPr>
        <p:spPr bwMode="auto">
          <a:xfrm rot="-5820000">
            <a:off x="4628356" y="1139032"/>
            <a:ext cx="155575" cy="1277938"/>
          </a:xfrm>
          <a:prstGeom prst="downArrow">
            <a:avLst>
              <a:gd name="adj1" fmla="val 50000"/>
              <a:gd name="adj2" fmla="val 205357"/>
            </a:avLst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10245" name="Picture 7" descr="200712111213530_pig%20skin%20glove"/>
          <p:cNvPicPr>
            <a:picLocks noChangeAspect="1" noChangeArrowheads="1"/>
          </p:cNvPicPr>
          <p:nvPr/>
        </p:nvPicPr>
        <p:blipFill>
          <a:blip r:embed="rId4" cstate="print">
            <a:lum bright="-12000" contrast="28000"/>
          </a:blip>
          <a:srcRect/>
          <a:stretch>
            <a:fillRect/>
          </a:stretch>
        </p:blipFill>
        <p:spPr bwMode="auto">
          <a:xfrm>
            <a:off x="5724525" y="476250"/>
            <a:ext cx="2663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w-twojej-szafie-futro_22400_5"/>
          <p:cNvPicPr>
            <a:picLocks noChangeAspect="1" noChangeArrowheads="1"/>
          </p:cNvPicPr>
          <p:nvPr/>
        </p:nvPicPr>
        <p:blipFill>
          <a:blip r:embed="rId5" cstate="print">
            <a:lum bright="-14000" contrast="24000"/>
          </a:blip>
          <a:srcRect/>
          <a:stretch>
            <a:fillRect/>
          </a:stretch>
        </p:blipFill>
        <p:spPr bwMode="auto">
          <a:xfrm>
            <a:off x="5580063" y="2276475"/>
            <a:ext cx="33147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3059113" y="3860800"/>
          <a:ext cx="2368550" cy="2852738"/>
        </p:xfrm>
        <a:graphic>
          <a:graphicData uri="http://schemas.openxmlformats.org/presentationml/2006/ole">
            <p:oleObj spid="_x0000_s10242" name="Fotografia Photo Editor" r:id="rId6" imgW="2952381" imgH="3734321" progId="">
              <p:embed/>
            </p:oleObj>
          </a:graphicData>
        </a:graphic>
      </p:graphicFrame>
      <p:sp>
        <p:nvSpPr>
          <p:cNvPr id="10247" name="AutoShape 11"/>
          <p:cNvSpPr>
            <a:spLocks noChangeArrowheads="1"/>
          </p:cNvSpPr>
          <p:nvPr/>
        </p:nvSpPr>
        <p:spPr bwMode="auto">
          <a:xfrm rot="-3780000">
            <a:off x="4476750" y="2228850"/>
            <a:ext cx="173038" cy="1277938"/>
          </a:xfrm>
          <a:prstGeom prst="downArrow">
            <a:avLst>
              <a:gd name="adj1" fmla="val 50000"/>
              <a:gd name="adj2" fmla="val 184633"/>
            </a:avLst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8" name="AutoShape 12"/>
          <p:cNvSpPr>
            <a:spLocks noChangeArrowheads="1"/>
          </p:cNvSpPr>
          <p:nvPr/>
        </p:nvSpPr>
        <p:spPr bwMode="auto">
          <a:xfrm rot="-1380000">
            <a:off x="3348038" y="2997200"/>
            <a:ext cx="144462" cy="1277938"/>
          </a:xfrm>
          <a:prstGeom prst="downArrow">
            <a:avLst>
              <a:gd name="adj1" fmla="val 50000"/>
              <a:gd name="adj2" fmla="val 221155"/>
            </a:avLst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900113" y="4005263"/>
            <a:ext cx="1871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гідрофобізація</a:t>
            </a:r>
            <a:endParaRPr lang="pl-PL" altLang="pl-PL">
              <a:latin typeface="Arial" charset="0"/>
            </a:endParaRPr>
          </a:p>
          <a:p>
            <a:pPr>
              <a:buFontTx/>
              <a:buChar char="•"/>
            </a:pP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пластифікація</a:t>
            </a:r>
            <a:endParaRPr lang="pl-PL" altLang="pl-P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571625" y="107156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 b="1">
                <a:latin typeface="Arial" charset="0"/>
              </a:rPr>
              <a:t>cocamidopropylbetaine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611188" y="3008313"/>
            <a:ext cx="13652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ocamidopropyl_betaine2"/>
          <p:cNvPicPr>
            <a:picLocks noChangeAspect="1" noChangeArrowheads="1"/>
          </p:cNvPicPr>
          <p:nvPr/>
        </p:nvPicPr>
        <p:blipFill>
          <a:blip r:embed="rId4" cstate="print">
            <a:lum bright="-6000" contrast="40000"/>
          </a:blip>
          <a:srcRect/>
          <a:stretch>
            <a:fillRect/>
          </a:stretch>
        </p:blipFill>
        <p:spPr bwMode="auto">
          <a:xfrm>
            <a:off x="1116013" y="509588"/>
            <a:ext cx="66944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295400" y="509588"/>
            <a:ext cx="2808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b="1">
                <a:latin typeface="Arial" charset="0"/>
              </a:rPr>
              <a:t>кокамідопропілбетаїн</a:t>
            </a:r>
            <a:endParaRPr lang="pl-PL" altLang="pl-PL" b="1">
              <a:latin typeface="Arial" charset="0"/>
            </a:endParaRPr>
          </a:p>
        </p:txBody>
      </p:sp>
      <p:sp>
        <p:nvSpPr>
          <p:cNvPr id="11271" name="Прямоугольник 10"/>
          <p:cNvSpPr>
            <a:spLocks noChangeArrowheads="1"/>
          </p:cNvSpPr>
          <p:nvPr/>
        </p:nvSpPr>
        <p:spPr bwMode="auto">
          <a:xfrm>
            <a:off x="4140200" y="5229225"/>
            <a:ext cx="338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висока стійкість </a:t>
            </a:r>
            <a:r>
              <a:rPr lang="pl-PL" altLang="pl-PL">
                <a:latin typeface="Arial" charset="0"/>
              </a:rPr>
              <a:t>/ Ca,Mg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стійка піна</a:t>
            </a:r>
            <a:endParaRPr lang="pl-PL" altLang="pl-PL">
              <a:latin typeface="Arial" charset="0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59125"/>
            <a:ext cx="55006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12"/>
          <p:cNvSpPr>
            <a:spLocks noChangeArrowheads="1"/>
          </p:cNvSpPr>
          <p:nvPr/>
        </p:nvSpPr>
        <p:spPr bwMode="auto">
          <a:xfrm>
            <a:off x="3779838" y="4221163"/>
            <a:ext cx="4518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b="1">
                <a:latin typeface="Arial" charset="0"/>
                <a:cs typeface="Arial" charset="0"/>
              </a:rPr>
              <a:t>N</a:t>
            </a:r>
            <a:r>
              <a:rPr lang="en-US" altLang="pl-PL" b="1">
                <a:latin typeface="Arial" charset="0"/>
                <a:cs typeface="Arial" charset="0"/>
              </a:rPr>
              <a:t>-</a:t>
            </a:r>
            <a:r>
              <a:rPr lang="uk-UA" altLang="pl-PL" b="1">
                <a:latin typeface="Arial" charset="0"/>
                <a:cs typeface="Arial" charset="0"/>
              </a:rPr>
              <a:t>доде</a:t>
            </a:r>
            <a:r>
              <a:rPr lang="pl-PL" altLang="pl-PL" b="1">
                <a:latin typeface="Arial" charset="0"/>
                <a:cs typeface="Arial" charset="0"/>
              </a:rPr>
              <a:t>ц</a:t>
            </a:r>
            <a:r>
              <a:rPr lang="uk-UA" altLang="pl-PL" b="1">
                <a:latin typeface="Arial" charset="0"/>
                <a:cs typeface="Arial" charset="0"/>
              </a:rPr>
              <a:t>иламінодіоцтова к-та</a:t>
            </a:r>
            <a:r>
              <a:rPr lang="en-US" altLang="pl-PL">
                <a:latin typeface="Arial" charset="0"/>
                <a:cs typeface="Arial" charset="0"/>
              </a:rPr>
              <a:t>, </a:t>
            </a:r>
            <a:r>
              <a:rPr lang="uk-UA" altLang="pl-PL">
                <a:latin typeface="Arial" charset="0"/>
                <a:cs typeface="Arial" charset="0"/>
              </a:rPr>
              <a:t>натрієва сіль</a:t>
            </a:r>
            <a:endParaRPr lang="ru-RU" altLang="pl-PL">
              <a:latin typeface="Arial" charset="0"/>
              <a:cs typeface="Arial" charset="0"/>
            </a:endParaRPr>
          </a:p>
        </p:txBody>
      </p:sp>
      <p:pic>
        <p:nvPicPr>
          <p:cNvPr id="11274" name="Obraz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981450"/>
            <a:ext cx="127158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11188" y="1563688"/>
          <a:ext cx="4918075" cy="1319212"/>
        </p:xfrm>
        <a:graphic>
          <a:graphicData uri="http://schemas.openxmlformats.org/presentationml/2006/ole">
            <p:oleObj spid="_x0000_s11266" name="Fotografia Photo Editor" r:id="rId7" imgW="3019048" imgH="809738" progId="">
              <p:embed/>
            </p:oleObj>
          </a:graphicData>
        </a:graphic>
      </p:graphicFrame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5651500" y="222408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>
                <a:latin typeface="Arial" charset="0"/>
              </a:rPr>
              <a:t>cocamide 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7420</TotalTime>
  <Words>143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Projekt domyślny</vt:lpstr>
      <vt:lpstr>Fotografia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ZChO</dc:creator>
  <cp:lastModifiedBy>Certified Windows</cp:lastModifiedBy>
  <cp:revision>631</cp:revision>
  <dcterms:created xsi:type="dcterms:W3CDTF">1601-01-01T00:00:00Z</dcterms:created>
  <dcterms:modified xsi:type="dcterms:W3CDTF">2021-02-28T06:52:19Z</dcterms:modified>
</cp:coreProperties>
</file>