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7" r:id="rId2"/>
    <p:sldId id="463" r:id="rId3"/>
    <p:sldId id="455" r:id="rId4"/>
    <p:sldId id="456" r:id="rId5"/>
    <p:sldId id="457" r:id="rId6"/>
    <p:sldId id="458" r:id="rId7"/>
    <p:sldId id="459" r:id="rId8"/>
    <p:sldId id="464" r:id="rId9"/>
    <p:sldId id="465" r:id="rId10"/>
    <p:sldId id="466" r:id="rId11"/>
    <p:sldId id="467" r:id="rId12"/>
    <p:sldId id="468" r:id="rId13"/>
    <p:sldId id="469" r:id="rId14"/>
    <p:sldId id="447" r:id="rId15"/>
    <p:sldId id="44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FFFF66"/>
    <a:srgbClr val="FF0000"/>
    <a:srgbClr val="0033CC"/>
    <a:srgbClr val="FFFFC5"/>
    <a:srgbClr val="C40000"/>
    <a:srgbClr val="2041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566" autoAdjust="0"/>
  </p:normalViewPr>
  <p:slideViewPr>
    <p:cSldViewPr>
      <p:cViewPr varScale="1">
        <p:scale>
          <a:sx n="69" d="100"/>
          <a:sy n="69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6A27ABD-7646-4C9B-9DA3-4F60443705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A3A04-22BE-48F6-AA0F-2FCD663FA56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58ED4-A768-4925-BB3B-8C631A746EF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A375-559B-48BF-9691-5579AAF647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071FD-68FF-4C84-9D57-AEDF1B69C1A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ADF0-F19A-4B57-ACD5-6F8B354184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27224-4D33-43BD-AF6D-4086841AF6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24F41-CF7D-4E6E-9A12-F82C33B84EF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D037-EE82-4F05-9B63-660598FA1DD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52264-EC6C-4415-8A4C-FBA86BA6BBE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33A11-FAC1-4C88-B3AD-226F4BA7F85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9C95-5C2F-4670-A2BA-8FF8738DC6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8007-F861-45E5-98B4-E5D7195590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1ACC-F51A-479D-8DAB-8B34FE0112B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6A124A7-1CCC-4537-9E83-7BA9DF5A6D6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r="704"/>
          <a:stretch>
            <a:fillRect/>
          </a:stretch>
        </p:blipFill>
        <p:spPr bwMode="auto">
          <a:xfrm>
            <a:off x="1854" y="0"/>
            <a:ext cx="91421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79912" y="2348880"/>
            <a:ext cx="1812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pl-PL" sz="2000" b="1" dirty="0" smtClean="0">
                <a:latin typeface="Arial" charset="0"/>
              </a:rPr>
              <a:t>емульгатори</a:t>
            </a:r>
            <a:endParaRPr lang="pl-PL" altLang="pl-PL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2" cstate="print"/>
          <a:srcRect t="7385"/>
          <a:stretch>
            <a:fillRect/>
          </a:stretch>
        </p:blipFill>
        <p:spPr bwMode="auto">
          <a:xfrm>
            <a:off x="750888" y="0"/>
            <a:ext cx="8393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0" y="2109788"/>
            <a:ext cx="187166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pl-PL" sz="1800" b="1" dirty="0">
                <a:latin typeface="Arial" pitchFamily="34" charset="0"/>
              </a:rPr>
              <a:t>об</a:t>
            </a:r>
            <a:r>
              <a:rPr lang="pl-PL" altLang="pl-PL" sz="1800" b="1" dirty="0">
                <a:latin typeface="Arial" pitchFamily="34" charset="0"/>
              </a:rPr>
              <a:t>’</a:t>
            </a:r>
            <a:r>
              <a:rPr lang="uk-UA" altLang="pl-PL" sz="1800" b="1" dirty="0" err="1">
                <a:latin typeface="Arial" pitchFamily="34" charset="0"/>
              </a:rPr>
              <a:t>єм</a:t>
            </a:r>
            <a:r>
              <a:rPr lang="uk-UA" altLang="pl-PL" sz="1800" b="1" dirty="0">
                <a:latin typeface="Arial" pitchFamily="34" charset="0"/>
              </a:rPr>
              <a:t> буханця</a:t>
            </a:r>
            <a:endParaRPr lang="pl-PL" altLang="pl-PL" sz="18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9"/>
          <p:cNvSpPr txBox="1">
            <a:spLocks noChangeArrowheads="1"/>
          </p:cNvSpPr>
          <p:nvPr/>
        </p:nvSpPr>
        <p:spPr bwMode="auto">
          <a:xfrm>
            <a:off x="4067175" y="836613"/>
            <a:ext cx="417671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pl-PL" sz="1800">
                <a:latin typeface="Arial" charset="0"/>
              </a:rPr>
              <a:t>шоколад молочний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шоколад чорний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борошно пшеничне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сухе знежирене молоко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яєчний порошок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цукор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сіль кухонна харчова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зневоднений молочний жир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какао порошок знежирений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пастеризоване молоко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рослинні жири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какао-масло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солодовий екстракт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декстроза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дріжджі</a:t>
            </a:r>
          </a:p>
          <a:p>
            <a:pPr eaLnBrk="1" hangingPunct="1"/>
            <a:r>
              <a:rPr lang="ru-RU" altLang="pl-PL" sz="1800" b="1">
                <a:solidFill>
                  <a:srgbClr val="000099"/>
                </a:solidFill>
                <a:latin typeface="Arial" charset="0"/>
              </a:rPr>
              <a:t>моногліцериди жирних кислот</a:t>
            </a:r>
          </a:p>
          <a:p>
            <a:pPr eaLnBrk="1" hangingPunct="1"/>
            <a:r>
              <a:rPr lang="ru-RU" altLang="pl-PL" sz="1800" b="1">
                <a:solidFill>
                  <a:srgbClr val="000099"/>
                </a:solidFill>
                <a:latin typeface="Arial" charset="0"/>
              </a:rPr>
              <a:t>дигліцериди жирних кислот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ароматизатор</a:t>
            </a:r>
            <a:endParaRPr lang="pl-PL" altLang="pl-PL" sz="1800">
              <a:latin typeface="Arial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0350"/>
            <a:ext cx="2360612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323850" y="333375"/>
            <a:ext cx="835183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pl-PL" sz="1800">
                <a:latin typeface="Arial" charset="0"/>
              </a:rPr>
              <a:t>вода, авокадо (14%), цибуля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солодкий зелений перець, томати, 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маскарпоне (вершки, молоко, регулятор кислотності: лимонна кислота), 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рафінована рапсове масло 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модифікований кукурудзяний крохмаль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цукор, зелений перець чилі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солодкий червоний перець, сіль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перець халапеньо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регулятор кислотності: молочна кислота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антиокислювач: аскорбінова кислота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концентрат лимонного соку, спеції</a:t>
            </a:r>
          </a:p>
          <a:p>
            <a:pPr eaLnBrk="1" hangingPunct="1"/>
            <a:r>
              <a:rPr lang="ru-RU" altLang="pl-PL" sz="1800" b="1">
                <a:solidFill>
                  <a:srgbClr val="000099"/>
                </a:solidFill>
                <a:latin typeface="Arial" charset="0"/>
              </a:rPr>
              <a:t>моногліцериди і діацетил-винної кислоти </a:t>
            </a:r>
          </a:p>
          <a:p>
            <a:pPr eaLnBrk="1" hangingPunct="1"/>
            <a:r>
              <a:rPr lang="ru-RU" altLang="pl-PL" sz="1800" b="1">
                <a:solidFill>
                  <a:srgbClr val="000099"/>
                </a:solidFill>
                <a:latin typeface="Arial" charset="0"/>
              </a:rPr>
              <a:t>моно- і дигліцериди жирних кислот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стабілізатори: ксантанова камедь, 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гуарова камедь;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барвник: каротини;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кінза,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антиокислювач: лимонна кислота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петрушка, 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барвник: мідні комплекси хлорофілів і хлорофілін</a:t>
            </a:r>
          </a:p>
          <a:p>
            <a:pPr eaLnBrk="1" hangingPunct="1"/>
            <a:r>
              <a:rPr lang="ru-RU" altLang="pl-PL" sz="1800">
                <a:latin typeface="Arial" charset="0"/>
              </a:rPr>
              <a:t>часниковий порошок</a:t>
            </a:r>
            <a:endParaRPr lang="pl-PL" altLang="pl-PL" sz="1800">
              <a:latin typeface="Arial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138" y="1096963"/>
            <a:ext cx="3148012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az 1"/>
          <p:cNvPicPr>
            <a:picLocks noChangeAspect="1"/>
          </p:cNvPicPr>
          <p:nvPr/>
        </p:nvPicPr>
        <p:blipFill>
          <a:blip r:embed="rId2" cstate="print">
            <a:lum bright="-22000" contrast="36000"/>
          </a:blip>
          <a:srcRect/>
          <a:stretch>
            <a:fillRect/>
          </a:stretch>
        </p:blipFill>
        <p:spPr bwMode="auto">
          <a:xfrm>
            <a:off x="0" y="1258888"/>
            <a:ext cx="9144000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1187450" y="176213"/>
            <a:ext cx="73453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700" b="1">
                <a:latin typeface="Arial" charset="0"/>
              </a:rPr>
              <a:t>морозиво</a:t>
            </a:r>
            <a:r>
              <a:rPr lang="pl-PL" altLang="pl-PL" sz="1700">
                <a:latin typeface="Arial" charset="0"/>
              </a:rPr>
              <a:t>:</a:t>
            </a:r>
            <a:r>
              <a:rPr lang="uk-UA" altLang="pl-PL" sz="1700">
                <a:latin typeface="Arial" charset="0"/>
              </a:rPr>
              <a:t>  </a:t>
            </a:r>
            <a:r>
              <a:rPr lang="pl-PL" altLang="pl-PL" sz="1700">
                <a:latin typeface="Arial" charset="0"/>
              </a:rPr>
              <a:t>б</a:t>
            </a:r>
            <a:r>
              <a:rPr lang="uk-UA" altLang="pl-PL" sz="1700">
                <a:latin typeface="Arial" charset="0"/>
              </a:rPr>
              <a:t>азовий емульг</a:t>
            </a:r>
            <a:r>
              <a:rPr lang="pl-PL" altLang="pl-PL" sz="1700">
                <a:latin typeface="Arial" charset="0"/>
              </a:rPr>
              <a:t>а</a:t>
            </a:r>
            <a:r>
              <a:rPr lang="uk-UA" altLang="pl-PL" sz="1700">
                <a:latin typeface="Arial" charset="0"/>
              </a:rPr>
              <a:t>тор</a:t>
            </a:r>
            <a:r>
              <a:rPr lang="pl-PL" altLang="pl-PL" sz="1700">
                <a:latin typeface="Arial" charset="0"/>
              </a:rPr>
              <a:t> </a:t>
            </a:r>
            <a:r>
              <a:rPr lang="uk-UA" altLang="pl-PL" sz="1700">
                <a:latin typeface="Arial" charset="0"/>
              </a:rPr>
              <a:t>(казеїн)  </a:t>
            </a:r>
            <a:r>
              <a:rPr lang="pl-PL" altLang="pl-PL" sz="1700">
                <a:latin typeface="Arial" charset="0"/>
              </a:rPr>
              <a:t>+ </a:t>
            </a:r>
            <a:r>
              <a:rPr lang="uk-UA" altLang="pl-PL" sz="1700" b="1">
                <a:latin typeface="Arial" charset="0"/>
              </a:rPr>
              <a:t>м</a:t>
            </a:r>
            <a:r>
              <a:rPr lang="pl-PL" altLang="pl-PL" sz="1700" b="1">
                <a:latin typeface="Arial" charset="0"/>
              </a:rPr>
              <a:t>o</a:t>
            </a:r>
            <a:r>
              <a:rPr lang="uk-UA" altLang="pl-PL" sz="1700" b="1">
                <a:latin typeface="Arial" charset="0"/>
              </a:rPr>
              <a:t>ногліцериди</a:t>
            </a:r>
            <a:r>
              <a:rPr lang="pl-PL" altLang="pl-PL" sz="1700" b="1">
                <a:latin typeface="Arial" charset="0"/>
              </a:rPr>
              <a:t> 0,15%</a:t>
            </a:r>
            <a:r>
              <a:rPr lang="pl-PL" altLang="pl-PL" sz="1700"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uk-UA" altLang="pl-PL" sz="1700" b="1">
                <a:latin typeface="Arial" charset="0"/>
              </a:rPr>
              <a:t> кремова консистенція</a:t>
            </a:r>
            <a:endParaRPr lang="pl-PL" altLang="pl-PL" sz="1700" b="1">
              <a:latin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uk-UA" altLang="pl-PL" sz="1700" b="1">
                <a:latin typeface="Arial" charset="0"/>
              </a:rPr>
              <a:t> стійкість проти заморожування/розморожування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6"/>
          <p:cNvGraphicFramePr>
            <a:graphicFrameLocks noChangeAspect="1"/>
          </p:cNvGraphicFramePr>
          <p:nvPr>
            <p:ph/>
          </p:nvPr>
        </p:nvGraphicFramePr>
        <p:xfrm>
          <a:off x="539750" y="476250"/>
          <a:ext cx="7993063" cy="5287963"/>
        </p:xfrm>
        <a:graphic>
          <a:graphicData uri="http://schemas.openxmlformats.org/presentationml/2006/ole">
            <p:oleObj spid="_x0000_s14338" name="Fotografia Photo Editor" r:id="rId3" imgW="6047619" imgH="4001058" progId="MSPhotoEd.3">
              <p:embed/>
            </p:oleObj>
          </a:graphicData>
        </a:graphic>
      </p:graphicFrame>
      <p:sp>
        <p:nvSpPr>
          <p:cNvPr id="14339" name="Text Box 18"/>
          <p:cNvSpPr txBox="1">
            <a:spLocks noChangeArrowheads="1"/>
          </p:cNvSpPr>
          <p:nvPr/>
        </p:nvSpPr>
        <p:spPr bwMode="auto">
          <a:xfrm>
            <a:off x="1763713" y="836613"/>
            <a:ext cx="1020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pl-PL">
                <a:solidFill>
                  <a:srgbClr val="009900"/>
                </a:solidFill>
                <a:latin typeface="Arial" charset="0"/>
              </a:rPr>
              <a:t>неіонний</a:t>
            </a:r>
            <a:endParaRPr lang="pl-PL" altLang="pl-PL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40" name="Text Box 19"/>
          <p:cNvSpPr txBox="1">
            <a:spLocks noChangeArrowheads="1"/>
          </p:cNvSpPr>
          <p:nvPr/>
        </p:nvSpPr>
        <p:spPr bwMode="auto">
          <a:xfrm>
            <a:off x="2284413" y="5876925"/>
            <a:ext cx="522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pl-PL">
                <a:latin typeface="Arial" charset="0"/>
              </a:rPr>
              <a:t>рідинна хроматогра</a:t>
            </a:r>
            <a:r>
              <a:rPr lang="pl-PL" altLang="pl-PL">
                <a:latin typeface="Arial" charset="0"/>
              </a:rPr>
              <a:t>ф</a:t>
            </a:r>
            <a:r>
              <a:rPr lang="uk-UA" altLang="pl-PL">
                <a:latin typeface="Arial" charset="0"/>
              </a:rPr>
              <a:t>ія:</a:t>
            </a:r>
            <a:r>
              <a:rPr lang="pl-PL" altLang="pl-PL">
                <a:latin typeface="Arial" charset="0"/>
              </a:rPr>
              <a:t> </a:t>
            </a:r>
            <a:r>
              <a:rPr lang="uk-UA" altLang="pl-PL">
                <a:latin typeface="Arial" charset="0"/>
              </a:rPr>
              <a:t>розділення за гідрофобністю</a:t>
            </a:r>
            <a:endParaRPr lang="pl-PL" altLang="pl-P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6"/>
          <p:cNvGraphicFramePr>
            <a:graphicFrameLocks noChangeAspect="1"/>
          </p:cNvGraphicFramePr>
          <p:nvPr>
            <p:ph/>
          </p:nvPr>
        </p:nvGraphicFramePr>
        <p:xfrm>
          <a:off x="539750" y="188913"/>
          <a:ext cx="8229600" cy="5256212"/>
        </p:xfrm>
        <a:graphic>
          <a:graphicData uri="http://schemas.openxmlformats.org/presentationml/2006/ole">
            <p:oleObj spid="_x0000_s15362" name="Fotografia Photo Editor" r:id="rId3" imgW="4982270" imgH="3180952" progId="MSPhotoEd.3">
              <p:embed/>
            </p:oleObj>
          </a:graphicData>
        </a:graphic>
      </p:graphicFrame>
      <p:sp>
        <p:nvSpPr>
          <p:cNvPr id="15363" name="Text Box 19"/>
          <p:cNvSpPr txBox="1">
            <a:spLocks noChangeArrowheads="1"/>
          </p:cNvSpPr>
          <p:nvPr/>
        </p:nvSpPr>
        <p:spPr bwMode="auto">
          <a:xfrm>
            <a:off x="1619250" y="5734050"/>
            <a:ext cx="479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pl-PL">
                <a:latin typeface="Arial" charset="0"/>
              </a:rPr>
              <a:t>мас-спектрометрія:</a:t>
            </a:r>
            <a:r>
              <a:rPr lang="pl-PL" altLang="pl-PL">
                <a:latin typeface="Arial" charset="0"/>
              </a:rPr>
              <a:t> </a:t>
            </a:r>
            <a:r>
              <a:rPr lang="uk-UA" altLang="pl-PL">
                <a:latin typeface="Arial" charset="0"/>
              </a:rPr>
              <a:t>розділення за гідрофобністю</a:t>
            </a:r>
            <a:endParaRPr lang="pl-PL" altLang="pl-P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q10_emulsion_cryo_si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781300"/>
            <a:ext cx="5364162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835150" y="58054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pl-PL" sz="1800" b="1" dirty="0">
                <a:latin typeface="Arial" charset="0"/>
              </a:rPr>
              <a:t>емульсії</a:t>
            </a:r>
            <a:endParaRPr lang="pl-PL" altLang="pl-PL" sz="1800" b="1" dirty="0">
              <a:latin typeface="Arial" charset="0"/>
            </a:endParaRPr>
          </a:p>
        </p:txBody>
      </p:sp>
      <p:pic>
        <p:nvPicPr>
          <p:cNvPr id="26628" name="Picture 7" descr="Illustration-of-the-4-emulsion-systems-W-O-O-W-W-O-W-and-O-W-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929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620713"/>
            <a:ext cx="62039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Prostokąt 2"/>
          <p:cNvSpPr>
            <a:spLocks noChangeArrowheads="1"/>
          </p:cNvSpPr>
          <p:nvPr/>
        </p:nvSpPr>
        <p:spPr bwMode="auto">
          <a:xfrm>
            <a:off x="3533775" y="1009650"/>
            <a:ext cx="36004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pl-PL" sz="1400">
                <a:latin typeface="Arial" charset="0"/>
                <a:cs typeface="Arial" charset="0"/>
              </a:rPr>
              <a:t>молоко: розподіл краплин за розмірами</a:t>
            </a:r>
          </a:p>
          <a:p>
            <a:r>
              <a:rPr lang="uk-UA" altLang="pl-PL" sz="1400">
                <a:latin typeface="Arial" charset="0"/>
                <a:cs typeface="Arial" charset="0"/>
              </a:rPr>
              <a:t>дифракція лазерного променя</a:t>
            </a: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2843213" y="5589588"/>
            <a:ext cx="208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b="1">
                <a:latin typeface="Arial" charset="0"/>
              </a:rPr>
              <a:t>казеїн       жир</a:t>
            </a:r>
            <a:endParaRPr lang="pl-PL" altLang="pl-PL" b="1">
              <a:latin typeface="Arial" charset="0"/>
            </a:endParaRPr>
          </a:p>
        </p:txBody>
      </p:sp>
      <p:sp>
        <p:nvSpPr>
          <p:cNvPr id="27653" name="Prostokąt 2"/>
          <p:cNvSpPr>
            <a:spLocks noChangeArrowheads="1"/>
          </p:cNvSpPr>
          <p:nvPr/>
        </p:nvSpPr>
        <p:spPr bwMode="auto">
          <a:xfrm>
            <a:off x="4891088" y="3141663"/>
            <a:ext cx="2305050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pl-PL" sz="1400">
                <a:solidFill>
                  <a:srgbClr val="0033CC"/>
                </a:solidFill>
                <a:latin typeface="Arial" charset="0"/>
                <a:cs typeface="Arial" charset="0"/>
              </a:rPr>
              <a:t>full-fat (3.6% fat)</a:t>
            </a:r>
            <a:endParaRPr lang="uk-UA" altLang="pl-PL" sz="140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r>
              <a:rPr lang="en-US" altLang="pl-PL" sz="1400">
                <a:solidFill>
                  <a:srgbClr val="FF0000"/>
                </a:solidFill>
                <a:latin typeface="Arial" charset="0"/>
                <a:cs typeface="Arial" charset="0"/>
              </a:rPr>
              <a:t>semi-skimmed (1.7% fat)</a:t>
            </a:r>
            <a:r>
              <a:rPr lang="en-US" altLang="pl-PL" sz="1400">
                <a:latin typeface="Arial" charset="0"/>
                <a:cs typeface="Arial" charset="0"/>
              </a:rPr>
              <a:t> </a:t>
            </a:r>
            <a:endParaRPr lang="uk-UA" altLang="pl-PL" sz="1400">
              <a:latin typeface="Arial" charset="0"/>
              <a:cs typeface="Arial" charset="0"/>
            </a:endParaRPr>
          </a:p>
          <a:p>
            <a:r>
              <a:rPr lang="en-US" altLang="pl-PL" sz="1400">
                <a:solidFill>
                  <a:srgbClr val="006600"/>
                </a:solidFill>
                <a:latin typeface="Arial" charset="0"/>
                <a:cs typeface="Arial" charset="0"/>
              </a:rPr>
              <a:t>skimmed milk (0.1% fat)</a:t>
            </a:r>
            <a:r>
              <a:rPr lang="en-US" altLang="pl-PL" sz="140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65138"/>
            <a:ext cx="806450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Prostokąt 2"/>
          <p:cNvSpPr>
            <a:spLocks noChangeArrowheads="1"/>
          </p:cNvSpPr>
          <p:nvPr/>
        </p:nvSpPr>
        <p:spPr bwMode="auto">
          <a:xfrm>
            <a:off x="3563938" y="1412875"/>
            <a:ext cx="4321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pl-PL">
                <a:latin typeface="Arial" charset="0"/>
              </a:rPr>
              <a:t>диспергування порошкового молока у воді</a:t>
            </a:r>
            <a:endParaRPr lang="en-US" altLang="pl-PL">
              <a:latin typeface="Arial" charset="0"/>
            </a:endParaRPr>
          </a:p>
          <a:p>
            <a:r>
              <a:rPr lang="en-US" altLang="pl-PL"/>
              <a:t>5%</a:t>
            </a:r>
            <a:r>
              <a:rPr lang="uk-UA" altLang="pl-PL">
                <a:latin typeface="Arial" charset="0"/>
              </a:rPr>
              <a:t> </a:t>
            </a:r>
            <a:r>
              <a:rPr lang="en-US" altLang="pl-PL"/>
              <a:t>w/v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342312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334375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8334375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141663"/>
            <a:ext cx="88392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2268538" y="4724400"/>
            <a:ext cx="338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 b="1">
                <a:latin typeface="Arial" charset="0"/>
              </a:rPr>
              <a:t>гліцерил</a:t>
            </a:r>
            <a:r>
              <a:rPr lang="pl-PL" altLang="pl-PL" sz="1800" b="1">
                <a:latin typeface="Arial" charset="0"/>
              </a:rPr>
              <a:t> </a:t>
            </a:r>
            <a:r>
              <a:rPr lang="uk-UA" altLang="pl-PL" sz="1800" b="1">
                <a:latin typeface="Arial" charset="0"/>
              </a:rPr>
              <a:t>гідроксистеарат</a:t>
            </a:r>
            <a:endParaRPr lang="pl-PL" altLang="pl-PL" sz="1800" b="1">
              <a:latin typeface="Arial" charset="0"/>
            </a:endParaRPr>
          </a:p>
        </p:txBody>
      </p:sp>
      <p:pic>
        <p:nvPicPr>
          <p:cNvPr id="3076" name="Picture 3" descr="I:\800px-GlycMonoStear-PlainSV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1989138"/>
            <a:ext cx="875506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3255963" y="3248025"/>
            <a:ext cx="304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 b="1">
                <a:latin typeface="Arial" charset="0"/>
              </a:rPr>
              <a:t>гліцерил</a:t>
            </a:r>
            <a:r>
              <a:rPr lang="pl-PL" altLang="pl-PL" sz="1800" b="1">
                <a:latin typeface="Arial" charset="0"/>
              </a:rPr>
              <a:t> </a:t>
            </a:r>
            <a:r>
              <a:rPr lang="uk-UA" altLang="pl-PL" sz="1800" b="1">
                <a:latin typeface="Arial" charset="0"/>
              </a:rPr>
              <a:t>моносте</a:t>
            </a:r>
            <a:r>
              <a:rPr lang="pl-PL" altLang="pl-PL" sz="1800" b="1">
                <a:latin typeface="Arial" charset="0"/>
              </a:rPr>
              <a:t>а</a:t>
            </a:r>
            <a:r>
              <a:rPr lang="uk-UA" altLang="pl-PL" sz="1800" b="1">
                <a:latin typeface="Arial" charset="0"/>
              </a:rPr>
              <a:t>рат</a:t>
            </a:r>
            <a:endParaRPr lang="pl-PL" altLang="pl-PL" sz="1800" b="1">
              <a:latin typeface="Arial" charset="0"/>
            </a:endParaRPr>
          </a:p>
        </p:txBody>
      </p:sp>
      <p:pic>
        <p:nvPicPr>
          <p:cNvPr id="3078" name="Obraz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400050"/>
            <a:ext cx="64801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3563938" y="1628775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800" b="1">
                <a:latin typeface="Arial" charset="0"/>
              </a:rPr>
              <a:t>г</a:t>
            </a:r>
            <a:r>
              <a:rPr lang="uk-UA" altLang="pl-PL" sz="1800" b="1">
                <a:latin typeface="Arial" charset="0"/>
              </a:rPr>
              <a:t>ліцерил монолаурат</a:t>
            </a:r>
            <a:endParaRPr lang="pl-PL" altLang="pl-PL" sz="1800" b="1">
              <a:latin typeface="Arial" charset="0"/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611188" y="5516563"/>
            <a:ext cx="7704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pl-PL" altLang="pl-PL" sz="1800" b="1">
                <a:latin typeface="Arial" charset="0"/>
              </a:rPr>
              <a:t>у</a:t>
            </a:r>
            <a:r>
              <a:rPr lang="uk-UA" altLang="pl-PL" sz="1800" b="1">
                <a:latin typeface="Arial" charset="0"/>
              </a:rPr>
              <a:t>творюються під час ферментативного травлення жирів</a:t>
            </a:r>
            <a:endParaRPr lang="pl-PL" altLang="pl-PL" sz="1800" b="1">
              <a:latin typeface="Arial" charset="0"/>
            </a:endParaRPr>
          </a:p>
          <a:p>
            <a:pPr marL="285750" indent="-285750" eaLnBrk="1" hangingPunct="1"/>
            <a:r>
              <a:rPr lang="uk-UA" altLang="pl-PL" sz="1800">
                <a:latin typeface="Arial" charset="0"/>
              </a:rPr>
              <a:t>в крові</a:t>
            </a:r>
            <a:r>
              <a:rPr lang="pl-PL" altLang="pl-PL" sz="1800">
                <a:latin typeface="Arial" charset="0"/>
              </a:rPr>
              <a:t> </a:t>
            </a:r>
            <a:r>
              <a:rPr lang="uk-UA" altLang="pl-PL" sz="1800">
                <a:latin typeface="Arial" charset="0"/>
              </a:rPr>
              <a:t>повертаються до тригліцеридів</a:t>
            </a:r>
            <a:endParaRPr lang="pl-PL" altLang="pl-PL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/>
          <p:cNvPicPr>
            <a:picLocks noChangeAspect="1"/>
          </p:cNvPicPr>
          <p:nvPr/>
        </p:nvPicPr>
        <p:blipFill>
          <a:blip r:embed="rId2" cstate="print">
            <a:lum bright="-6000" contrast="20000"/>
          </a:blip>
          <a:srcRect/>
          <a:stretch>
            <a:fillRect/>
          </a:stretch>
        </p:blipFill>
        <p:spPr bwMode="auto">
          <a:xfrm>
            <a:off x="179388" y="333375"/>
            <a:ext cx="85566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755650" y="692150"/>
            <a:ext cx="35290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pl-PL" sz="1800">
                <a:latin typeface="Arial" charset="0"/>
              </a:rPr>
              <a:t>синтез</a:t>
            </a:r>
            <a:r>
              <a:rPr lang="pl-PL" altLang="pl-PL" sz="1800">
                <a:latin typeface="Arial" charset="0"/>
              </a:rPr>
              <a:t>: </a:t>
            </a:r>
            <a:r>
              <a:rPr lang="uk-UA" altLang="pl-PL" sz="1800" b="1">
                <a:latin typeface="Arial" charset="0"/>
              </a:rPr>
              <a:t>трансестерифікація</a:t>
            </a:r>
            <a:r>
              <a:rPr lang="pl-PL" altLang="pl-PL" sz="1800">
                <a:latin typeface="Arial" charset="0"/>
              </a:rPr>
              <a:t> </a:t>
            </a:r>
          </a:p>
          <a:p>
            <a:pPr eaLnBrk="1" hangingPunct="1"/>
            <a:r>
              <a:rPr lang="uk-UA" altLang="pl-PL" sz="1800">
                <a:latin typeface="Arial" charset="0"/>
              </a:rPr>
              <a:t>сировина</a:t>
            </a:r>
            <a:r>
              <a:rPr lang="pl-PL" altLang="pl-PL" sz="1800">
                <a:latin typeface="Arial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pl-PL" altLang="pl-PL" sz="1800">
                <a:latin typeface="Arial" charset="0"/>
              </a:rPr>
              <a:t> </a:t>
            </a:r>
            <a:r>
              <a:rPr lang="pl-PL" altLang="pl-PL" sz="1800" b="1">
                <a:latin typeface="Arial" charset="0"/>
              </a:rPr>
              <a:t>o</a:t>
            </a:r>
            <a:r>
              <a:rPr lang="uk-UA" altLang="pl-PL" sz="1800" b="1">
                <a:latin typeface="Arial" charset="0"/>
              </a:rPr>
              <a:t>лія</a:t>
            </a:r>
            <a:r>
              <a:rPr lang="pl-PL" altLang="pl-PL" sz="1800" b="1">
                <a:latin typeface="Arial" charset="0"/>
              </a:rPr>
              <a:t> </a:t>
            </a:r>
            <a:r>
              <a:rPr lang="uk-UA" altLang="pl-PL" sz="1800" b="1">
                <a:latin typeface="Arial" charset="0"/>
              </a:rPr>
              <a:t>соєва</a:t>
            </a:r>
            <a:r>
              <a:rPr lang="pl-PL" altLang="pl-PL" sz="1800" b="1">
                <a:latin typeface="Arial" charset="0"/>
              </a:rPr>
              <a:t>, пa</a:t>
            </a:r>
            <a:r>
              <a:rPr lang="uk-UA" altLang="pl-PL" sz="1800" b="1">
                <a:latin typeface="Arial" charset="0"/>
              </a:rPr>
              <a:t>льмова</a:t>
            </a:r>
            <a:endParaRPr lang="pl-PL" altLang="pl-PL" sz="1800" b="1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uk-UA" altLang="pl-PL" sz="1800" b="1">
                <a:latin typeface="Arial" charset="0"/>
              </a:rPr>
              <a:t> жир</a:t>
            </a:r>
            <a:r>
              <a:rPr lang="pl-PL" altLang="pl-PL" sz="1800" b="1">
                <a:latin typeface="Arial" charset="0"/>
              </a:rPr>
              <a:t> </a:t>
            </a:r>
            <a:r>
              <a:rPr lang="uk-UA" altLang="pl-PL" sz="1800" b="1">
                <a:latin typeface="Arial" charset="0"/>
              </a:rPr>
              <a:t>свинячий</a:t>
            </a:r>
            <a:r>
              <a:rPr lang="pl-PL" altLang="pl-PL" sz="1800" b="1">
                <a:latin typeface="Arial" charset="0"/>
              </a:rPr>
              <a:t>, </a:t>
            </a:r>
            <a:r>
              <a:rPr lang="uk-UA" altLang="pl-PL" sz="1800" b="1">
                <a:latin typeface="Arial" charset="0"/>
              </a:rPr>
              <a:t>яловичий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8027988" y="4313238"/>
            <a:ext cx="9096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b="1">
                <a:solidFill>
                  <a:srgbClr val="0000FF"/>
                </a:solidFill>
                <a:latin typeface="Arial" charset="0"/>
              </a:rPr>
              <a:t>45-55%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8027988" y="2601913"/>
            <a:ext cx="1008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b="1">
                <a:solidFill>
                  <a:srgbClr val="0000FF"/>
                </a:solidFill>
                <a:latin typeface="Arial" charset="0"/>
              </a:rPr>
              <a:t>38-45%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8027988" y="785813"/>
            <a:ext cx="86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b="1">
                <a:solidFill>
                  <a:srgbClr val="0000FF"/>
                </a:solidFill>
                <a:latin typeface="Arial" charset="0"/>
              </a:rPr>
              <a:t>8-12%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8027988" y="5611813"/>
            <a:ext cx="768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b="1">
                <a:solidFill>
                  <a:srgbClr val="0000FF"/>
                </a:solidFill>
                <a:latin typeface="Arial" charset="0"/>
              </a:rPr>
              <a:t>1-7%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827088" y="4941888"/>
            <a:ext cx="30241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uk-UA" altLang="pl-PL" sz="1700">
                <a:latin typeface="Arial" charset="0"/>
              </a:rPr>
              <a:t> температура</a:t>
            </a:r>
            <a:r>
              <a:rPr lang="pl-PL" altLang="pl-PL" sz="1700">
                <a:latin typeface="Arial" charset="0"/>
              </a:rPr>
              <a:t>:  200-250 ⁰C</a:t>
            </a:r>
          </a:p>
          <a:p>
            <a:pPr eaLnBrk="1" hangingPunct="1">
              <a:buFontTx/>
              <a:buChar char="•"/>
            </a:pPr>
            <a:r>
              <a:rPr lang="pl-PL" altLang="pl-PL" sz="1700">
                <a:latin typeface="Arial" charset="0"/>
              </a:rPr>
              <a:t> </a:t>
            </a:r>
            <a:r>
              <a:rPr lang="uk-UA" altLang="pl-PL" sz="1700">
                <a:latin typeface="Arial" charset="0"/>
              </a:rPr>
              <a:t>каталізатор</a:t>
            </a:r>
            <a:r>
              <a:rPr lang="pl-PL" altLang="pl-PL" sz="1700">
                <a:latin typeface="Arial" charset="0"/>
              </a:rPr>
              <a:t> KOH</a:t>
            </a:r>
          </a:p>
          <a:p>
            <a:pPr eaLnBrk="1" hangingPunct="1">
              <a:buFontTx/>
              <a:buChar char="•"/>
            </a:pPr>
            <a:r>
              <a:rPr lang="pl-PL" altLang="pl-PL" sz="1700">
                <a:latin typeface="Arial" charset="0"/>
              </a:rPr>
              <a:t> 0,5 – 4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7420</TotalTime>
  <Words>273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Wingdings</vt:lpstr>
      <vt:lpstr>Projekt domyślny</vt:lpstr>
      <vt:lpstr>Fotografia Microsoft Photo Editor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ZChO</dc:creator>
  <cp:lastModifiedBy>Certified Windows</cp:lastModifiedBy>
  <cp:revision>627</cp:revision>
  <dcterms:created xsi:type="dcterms:W3CDTF">1601-01-01T00:00:00Z</dcterms:created>
  <dcterms:modified xsi:type="dcterms:W3CDTF">2021-02-28T07:03:02Z</dcterms:modified>
</cp:coreProperties>
</file>