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73" r:id="rId13"/>
    <p:sldId id="27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D7E0A-D19E-47EE-AC09-74B03EE03426}" type="datetimeFigureOut">
              <a:rPr lang="uk-UA" smtClean="0"/>
              <a:t>18.02.2021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240C6-69E2-47DE-B092-C1EEC2E5914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336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93-E435-4BE4-9268-2C68BA9CB8A8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215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B941-6BA6-4A4C-8090-BC42A245DCF9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630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D5E2-978B-4F9C-AAB3-4745D43F4F16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729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15A4-9007-4753-B9E3-ACDCF574FDC2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19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71EA-0821-46A1-9EEC-FADE0451E2BA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826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2C18-6500-4A31-A381-F517BFD1E31D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73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4AAA-E307-4C95-8423-5CD622BE7763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97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E75B-B60A-40B4-BB1A-61840A92E6A0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08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EF2-143C-4EC0-81F8-C77D8A5F8517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204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F527-D936-45F3-A4F5-2157818A2A1C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229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EA91-41AD-41F6-8A83-E374A5AFE941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763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22BDC42-FE28-4816-98B1-840ABD1B9386}" type="datetime1">
              <a:rPr lang="uk-UA" smtClean="0"/>
              <a:t>18.02.2021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51884CD9-E09E-4DE6-8644-D3CEB01DC0C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911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872" y="306370"/>
            <a:ext cx="9418320" cy="4041648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Поняття про забруднення довкілля. Природне і техногенне забруднення. Класифікація техногенних забруднень</a:t>
            </a:r>
            <a:endParaRPr lang="uk-UA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1</a:t>
            </a:fld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Тема 1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6454" y="212437"/>
            <a:ext cx="9092092" cy="5145664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buNone/>
            </a:pPr>
            <a:r>
              <a:rPr lang="uk-UA" dirty="0"/>
              <a:t>Розвиток автомобільного транспорту призвів до забруднення атмосфери міст і транспортних комунікацій важкими металами і токсичними вуглеводнями, а постійне зростання масштабів морських перевезень викликало майже повсюдне забруднення морів і океанів нафтою і нафтопродуктами.</a:t>
            </a:r>
          </a:p>
          <a:p>
            <a:pPr marL="0" indent="360000" algn="just">
              <a:buNone/>
            </a:pPr>
            <a:r>
              <a:rPr lang="uk-UA" dirty="0" smtClean="0"/>
              <a:t>Масове </a:t>
            </a:r>
            <a:r>
              <a:rPr lang="uk-UA" dirty="0"/>
              <a:t>застосування мінеральних добрив і хімічних засобів захисту рослин призвело до появи отрутохімікатів в атмосфері, ґрунтах і природних водах, забрудненню біогенними елементами водойм, водотоків і сільськогосподарської продукції (нітрати, пестициди і т. п.). При гірських розробках на поверхню землі витягаються мільйони тонн різноманітних, найчастіше фітотоксичних гірських порід, що утворюють терикони і відвали, що пилять і горять.</a:t>
            </a:r>
          </a:p>
          <a:p>
            <a:pPr marL="0" indent="360000" algn="just">
              <a:buNone/>
            </a:pPr>
            <a:r>
              <a:rPr lang="uk-UA" dirty="0" smtClean="0"/>
              <a:t>В </a:t>
            </a:r>
            <a:r>
              <a:rPr lang="uk-UA" dirty="0"/>
              <a:t>процесі експлуатації хімічних заводів і теплових електростанцій також утворюються величезні кількості твердих відходів (недогарок, шлаки, золи і т. п.), що складуються на великих площах, вчиняючи негативний вплив на атмосферу, поверхневі і підземні води, ґрунтовий покров (пилування, виділення газів і т. п.).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10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3" y="4875789"/>
            <a:ext cx="3307736" cy="18901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29" y="4875789"/>
            <a:ext cx="2861825" cy="18901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65" y="4875789"/>
            <a:ext cx="3348239" cy="189013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4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053" y="361726"/>
            <a:ext cx="9084763" cy="5810474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uk-UA" dirty="0">
                <a:solidFill>
                  <a:schemeClr val="accent1"/>
                </a:solidFill>
              </a:rPr>
              <a:t>Забруднювач — будь-який фізичний чинник, хімічна речовина або біологічний вид (головним чином мікроорганізми), який потрапляє в навколишнє середовище або виникає в ньому в кількості, більшій за звичайну, і викликає забруднення середовища.</a:t>
            </a:r>
          </a:p>
          <a:p>
            <a:pPr marL="0" indent="360000" algn="just">
              <a:buNone/>
            </a:pPr>
            <a:r>
              <a:rPr lang="uk-UA" dirty="0" smtClean="0">
                <a:solidFill>
                  <a:schemeClr val="accent1"/>
                </a:solidFill>
              </a:rPr>
              <a:t>Забруднювачі </a:t>
            </a:r>
            <a:r>
              <a:rPr lang="uk-UA" dirty="0">
                <a:solidFill>
                  <a:schemeClr val="accent1"/>
                </a:solidFill>
              </a:rPr>
              <a:t>бувають природні й антропогенні, а також первинні (безпосередньо з джерела забруднення) і вторинні (внаслідок розкладу первинних або хімічних реакцій). Ще виділяють забруднювачі стійкі (ті, що не розкладаються), які акумулюються в трофічних ланцюгах.</a:t>
            </a:r>
          </a:p>
          <a:p>
            <a:pPr marL="0" indent="360000" algn="just">
              <a:buNone/>
            </a:pPr>
            <a:r>
              <a:rPr lang="uk-UA" dirty="0" smtClean="0">
                <a:solidFill>
                  <a:schemeClr val="accent1"/>
                </a:solidFill>
              </a:rPr>
              <a:t>Проникнення </a:t>
            </a:r>
            <a:r>
              <a:rPr lang="uk-UA" dirty="0">
                <a:solidFill>
                  <a:schemeClr val="accent1"/>
                </a:solidFill>
              </a:rPr>
              <a:t>різних забруднювачів у природне середовище може мати небажані наслідки, зокрема:</a:t>
            </a:r>
          </a:p>
          <a:p>
            <a:pPr algn="just"/>
            <a:r>
              <a:rPr lang="uk-UA" dirty="0" smtClean="0">
                <a:solidFill>
                  <a:schemeClr val="accent1"/>
                </a:solidFill>
              </a:rPr>
              <a:t> </a:t>
            </a:r>
            <a:r>
              <a:rPr lang="uk-UA" dirty="0">
                <a:solidFill>
                  <a:schemeClr val="accent1"/>
                </a:solidFill>
              </a:rPr>
              <a:t>завдання шкоди рослинності і тваринному світу (зниження продуктивності лісів і культурних рослин, вимирання тварин</a:t>
            </a:r>
            <a:r>
              <a:rPr lang="uk-UA" dirty="0" smtClean="0">
                <a:solidFill>
                  <a:schemeClr val="accent1"/>
                </a:solidFill>
              </a:rPr>
              <a:t>);- </a:t>
            </a:r>
            <a:r>
              <a:rPr lang="uk-UA" dirty="0">
                <a:solidFill>
                  <a:schemeClr val="accent1"/>
                </a:solidFill>
              </a:rPr>
              <a:t>порушення стійкості природних біогеоценозів;</a:t>
            </a:r>
          </a:p>
          <a:p>
            <a:pPr algn="just"/>
            <a:r>
              <a:rPr lang="uk-UA" dirty="0" smtClean="0">
                <a:solidFill>
                  <a:schemeClr val="accent1"/>
                </a:solidFill>
              </a:rPr>
              <a:t> </a:t>
            </a:r>
            <a:r>
              <a:rPr lang="uk-UA" dirty="0">
                <a:solidFill>
                  <a:schemeClr val="accent1"/>
                </a:solidFill>
              </a:rPr>
              <a:t>завдання шкоди майну (корозія металів, руйнування архітектурних споруд та ін.);</a:t>
            </a:r>
          </a:p>
          <a:p>
            <a:pPr algn="just"/>
            <a:r>
              <a:rPr lang="uk-UA" dirty="0" smtClean="0">
                <a:solidFill>
                  <a:schemeClr val="accent1"/>
                </a:solidFill>
              </a:rPr>
              <a:t>шкода </a:t>
            </a:r>
            <a:r>
              <a:rPr lang="uk-UA" dirty="0">
                <a:solidFill>
                  <a:schemeClr val="accent1"/>
                </a:solidFill>
              </a:rPr>
              <a:t>здоров'ю людини тощо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43263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72219"/>
              </p:ext>
            </p:extLst>
          </p:nvPr>
        </p:nvGraphicFramePr>
        <p:xfrm>
          <a:off x="995317" y="923330"/>
          <a:ext cx="9829800" cy="5666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192">
                  <a:extLst>
                    <a:ext uri="{9D8B030D-6E8A-4147-A177-3AD203B41FA5}">
                      <a16:colId xmlns:a16="http://schemas.microsoft.com/office/drawing/2014/main" xmlns="" val="2967329744"/>
                    </a:ext>
                  </a:extLst>
                </a:gridCol>
                <a:gridCol w="7952608">
                  <a:extLst>
                    <a:ext uri="{9D8B030D-6E8A-4147-A177-3AD203B41FA5}">
                      <a16:colId xmlns:a16="http://schemas.microsoft.com/office/drawing/2014/main" xmlns="" val="924717497"/>
                    </a:ext>
                  </a:extLst>
                </a:gridCol>
              </a:tblGrid>
              <a:tr h="40040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Забруднювач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Вплив на здоров'я людини (у значних концентраціях)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extLst>
                  <a:ext uri="{0D108BD9-81ED-4DB2-BD59-A6C34878D82A}">
                    <a16:rowId xmlns:a16="http://schemas.microsoft.com/office/drawing/2014/main" xmlns="" val="1829730822"/>
                  </a:ext>
                </a:extLst>
              </a:tr>
              <a:tr h="1273307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Оксид</a:t>
                      </a:r>
                    </a:p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карбону</a:t>
                      </a:r>
                    </a:p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(СО)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Досить агресивний газ, що сполучається з гемоглобіном крові й утворює карбоксигемоглобін, що може призвести до (залежно від концентрації): погіршення гостроти зору та здатності оцінювати тривалість інтервалів часу; змін у роботі серця та легенів; головного болю, сонливості, порушення дихання і навіть смерті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extLst>
                  <a:ext uri="{0D108BD9-81ED-4DB2-BD59-A6C34878D82A}">
                    <a16:rowId xmlns:a16="http://schemas.microsoft.com/office/drawing/2014/main" xmlns="" val="218271241"/>
                  </a:ext>
                </a:extLst>
              </a:tr>
              <a:tr h="1127799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Оксиди сульфуру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Подразнюють слизові оболонки очей та ротової порожнини, а також викликають респіраторні симптоми: утруднене дихання, кашель з виділенням мокротиння, задишку; хронічну обструктивну легеневу недостатність, смертність від респіраторних та серцево-судинних хвороб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extLst>
                  <a:ext uri="{0D108BD9-81ED-4DB2-BD59-A6C34878D82A}">
                    <a16:rowId xmlns:a16="http://schemas.microsoft.com/office/drawing/2014/main" xmlns="" val="2065268968"/>
                  </a:ext>
                </a:extLst>
              </a:tr>
              <a:tr h="691274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Оксиди нітрогену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Викликають хронічну обструктивну легеневу недостатність, посилення респіраторних симптомів: кашель, головний біль, блювоту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extLst>
                  <a:ext uri="{0D108BD9-81ED-4DB2-BD59-A6C34878D82A}">
                    <a16:rowId xmlns:a16="http://schemas.microsoft.com/office/drawing/2014/main" xmlns="" val="1319957771"/>
                  </a:ext>
                </a:extLst>
              </a:tr>
              <a:tr h="63515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Вуглеводні (бензин, метан, пентан, гексан)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Мають наркотичну дію, викликають головний біль, запаморочення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extLst>
                  <a:ext uri="{0D108BD9-81ED-4DB2-BD59-A6C34878D82A}">
                    <a16:rowId xmlns:a16="http://schemas.microsoft.com/office/drawing/2014/main" xmlns="" val="99753185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Формальдегід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Викликає подразнення очей, носа і горла, нудоту, рак носової порожнини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extLst>
                  <a:ext uri="{0D108BD9-81ED-4DB2-BD59-A6C34878D82A}">
                    <a16:rowId xmlns:a16="http://schemas.microsoft.com/office/drawing/2014/main" xmlns="" val="306509066"/>
                  </a:ext>
                </a:extLst>
              </a:tr>
              <a:tr h="545766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Свинець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Викликає головний біль, анемію, нервові розлади, пологові дефекти, затримку розвитку, дибілізм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extLst>
                  <a:ext uri="{0D108BD9-81ED-4DB2-BD59-A6C34878D82A}">
                    <a16:rowId xmlns:a16="http://schemas.microsoft.com/office/drawing/2014/main" xmlns="" val="693380645"/>
                  </a:ext>
                </a:extLst>
              </a:tr>
              <a:tr h="545766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Ртуть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Викликає ураження центральної та вегетативної нервової системи, печінки, нирок, органів травлення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8" marR="52358" marT="52358" marB="52358" anchor="ctr"/>
                </a:tc>
                <a:extLst>
                  <a:ext uri="{0D108BD9-81ED-4DB2-BD59-A6C34878D82A}">
                    <a16:rowId xmlns:a16="http://schemas.microsoft.com/office/drawing/2014/main" xmlns="" val="293742269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12</a:t>
            </a:fld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2682108" y="193964"/>
            <a:ext cx="64562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Основні забруднювачі біосфери та їхній вплив на здоров'я людини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552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18259"/>
              </p:ext>
            </p:extLst>
          </p:nvPr>
        </p:nvGraphicFramePr>
        <p:xfrm>
          <a:off x="1659226" y="372600"/>
          <a:ext cx="8594724" cy="3920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247">
                  <a:extLst>
                    <a:ext uri="{9D8B030D-6E8A-4147-A177-3AD203B41FA5}">
                      <a16:colId xmlns:a16="http://schemas.microsoft.com/office/drawing/2014/main" xmlns="" val="2349274297"/>
                    </a:ext>
                  </a:extLst>
                </a:gridCol>
                <a:gridCol w="6171477">
                  <a:extLst>
                    <a:ext uri="{9D8B030D-6E8A-4147-A177-3AD203B41FA5}">
                      <a16:colId xmlns:a16="http://schemas.microsoft.com/office/drawing/2014/main" xmlns="" val="3773505973"/>
                    </a:ext>
                  </a:extLst>
                </a:gridCol>
              </a:tblGrid>
              <a:tr h="875348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Кадмій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</a:rPr>
                        <a:t>Викликає ушкодження нирок, анемію, хворобу легенів, високий кров'яний тиск; можливі також онкологічні захворювання, ушкодження плоду</a:t>
                      </a:r>
                      <a:endParaRPr lang="uk-U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769860"/>
                  </a:ext>
                </a:extLst>
              </a:tr>
              <a:tr h="64706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Пестициди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Викликають рак, ушкодження печінки, ембріонів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xmlns="" val="2628269381"/>
                  </a:ext>
                </a:extLst>
              </a:tr>
              <a:tr h="875348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Нітрати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Викликають утруднення дихання, підвищують дитячу смертність, при хімічних перетвореннях породжують канцерогенні сполуки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xmlns="" val="3713094354"/>
                  </a:ext>
                </a:extLst>
              </a:tr>
              <a:tr h="64706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Радіонукліди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Призводять до онкологічних захворювань, генетичних мутацій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xmlns="" val="2050088815"/>
                  </a:ext>
                </a:extLst>
              </a:tr>
              <a:tr h="875348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Тверді завислі частки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Викликають бронхіти, ослаблюють легеневу функцію, вірогідне скорочення середньої тривалості життя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xmlns="" val="367255029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13</a:t>
            </a:fld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99" y="4424218"/>
            <a:ext cx="3124671" cy="234170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88" y="4424218"/>
            <a:ext cx="4236464" cy="23252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0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Природне і антропогенне забруднення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algn="just">
              <a:buNone/>
            </a:pPr>
            <a:r>
              <a:rPr lang="uk-UA" dirty="0"/>
              <a:t>Розрізняють природне забруднення, яке виникає внаслідок потужних природних процесів (виверження вулканів, лісові пожежі, вивітрювання тощо) без будь-якого впливу людини, і антропогенне, яке є результатом діяльності людини й інколи за масштабами впливу переважає природне.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14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594780"/>
            <a:ext cx="4524375" cy="25853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43" y="3594780"/>
            <a:ext cx="4157447" cy="25853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Класифікація техногенних забруднень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308" y="1820863"/>
            <a:ext cx="8595360" cy="4351337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buNone/>
            </a:pPr>
            <a:r>
              <a:rPr lang="uk-UA" dirty="0"/>
              <a:t>Втручання людини в природні процеси в біосфері, котре викликає небажані для екосистем антропогенні зміни, можна згрупувати за наступними видами забруднень:</a:t>
            </a:r>
          </a:p>
          <a:p>
            <a:pPr algn="just"/>
            <a:r>
              <a:rPr lang="uk-UA" dirty="0" smtClean="0"/>
              <a:t>Інгредієнтне </a:t>
            </a:r>
            <a:r>
              <a:rPr lang="uk-UA" dirty="0"/>
              <a:t>забруднення </a:t>
            </a:r>
            <a:r>
              <a:rPr lang="uk-UA" dirty="0" smtClean="0"/>
              <a:t>— </a:t>
            </a:r>
            <a:r>
              <a:rPr lang="uk-UA" dirty="0"/>
              <a:t>забруднення сукупністю речовин, кількісно або якісно ворожих природним біогеоценозам (інгредієнт - складова частина складної сполуки або суміші);</a:t>
            </a:r>
          </a:p>
          <a:p>
            <a:pPr algn="just"/>
            <a:r>
              <a:rPr lang="uk-UA" dirty="0" smtClean="0"/>
              <a:t>Параметричне </a:t>
            </a:r>
            <a:r>
              <a:rPr lang="uk-UA" dirty="0"/>
              <a:t>забруднення пов'язане зі зміною якісних параметрів навколишнього середовища (параметр навколишнього середовища - одна з його властивостей, наприклад, рівень шуму, радіації, освітленості);</a:t>
            </a:r>
          </a:p>
          <a:p>
            <a:pPr algn="just"/>
            <a:r>
              <a:rPr lang="uk-UA" dirty="0" smtClean="0"/>
              <a:t>Біоценотичне </a:t>
            </a:r>
            <a:r>
              <a:rPr lang="uk-UA" dirty="0"/>
              <a:t>забруднення полягає у впливі на склад та структуру популяції живих організмів;</a:t>
            </a:r>
          </a:p>
          <a:p>
            <a:pPr algn="just"/>
            <a:r>
              <a:rPr lang="uk-UA" dirty="0" smtClean="0"/>
              <a:t>Стаціально-деструкційне </a:t>
            </a:r>
            <a:r>
              <a:rPr lang="uk-UA" dirty="0"/>
              <a:t>забруднення (стація — місце існування популяції, деструкція </a:t>
            </a:r>
            <a:r>
              <a:rPr lang="uk-UA" dirty="0" smtClean="0"/>
              <a:t>— руйнування</a:t>
            </a:r>
            <a:r>
              <a:rPr lang="uk-UA" dirty="0"/>
              <a:t>) викликає зміну ландшафтів та екологічних систем в процесі природокористування.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8913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16</a:t>
            </a:fld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0" y="464999"/>
            <a:ext cx="8266544" cy="5707201"/>
          </a:xfrm>
          <a:effectLst/>
        </p:spPr>
      </p:pic>
    </p:spTree>
    <p:extLst>
      <p:ext uri="{BB962C8B-B14F-4D97-AF65-F5344CB8AC3E}">
        <p14:creationId xmlns:p14="http://schemas.microsoft.com/office/powerpoint/2010/main" val="19934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471053"/>
            <a:ext cx="9692640" cy="795395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1154547"/>
            <a:ext cx="10640291" cy="4840864"/>
          </a:xfrm>
        </p:spPr>
        <p:txBody>
          <a:bodyPr/>
          <a:lstStyle/>
          <a:p>
            <a:pPr marL="0" indent="360000" algn="just">
              <a:buNone/>
            </a:pPr>
            <a:r>
              <a:rPr lang="uk-UA" dirty="0" smtClean="0"/>
              <a:t>Кожна людина має право жити в екологічно чистому середовищі</a:t>
            </a:r>
            <a:r>
              <a:rPr lang="en-US" dirty="0" smtClean="0"/>
              <a:t>, </a:t>
            </a:r>
            <a:r>
              <a:rPr lang="uk-UA" dirty="0" smtClean="0"/>
              <a:t>вживати екологічно чисті продукти. Екологічний стан може покращитись тільки тоді</a:t>
            </a:r>
            <a:r>
              <a:rPr lang="en-US" dirty="0" smtClean="0"/>
              <a:t>, </a:t>
            </a:r>
            <a:r>
              <a:rPr lang="uk-UA" dirty="0" smtClean="0"/>
              <a:t>коли людина буде свідомо робити вибір.</a:t>
            </a:r>
          </a:p>
          <a:p>
            <a:pPr marL="0" indent="360000" algn="just">
              <a:buNone/>
            </a:pPr>
            <a:r>
              <a:rPr lang="uk-UA" dirty="0" smtClean="0"/>
              <a:t>Це можливо за умови раціонального використання ресурсів та свідомого вибору товару</a:t>
            </a:r>
            <a:r>
              <a:rPr lang="en-US" dirty="0" smtClean="0"/>
              <a:t>, </a:t>
            </a:r>
            <a:r>
              <a:rPr lang="uk-UA" dirty="0" smtClean="0"/>
              <a:t>що забезпечить покращення екологічного стану. А отже</a:t>
            </a:r>
            <a:r>
              <a:rPr lang="en-US" dirty="0" smtClean="0"/>
              <a:t>, </a:t>
            </a:r>
            <a:r>
              <a:rPr lang="uk-UA" dirty="0" smtClean="0"/>
              <a:t>здоровою людина може бути в екологічно чистому середовищі. Відомо</a:t>
            </a:r>
            <a:r>
              <a:rPr lang="en-US" dirty="0" smtClean="0"/>
              <a:t>, </a:t>
            </a:r>
            <a:r>
              <a:rPr lang="uk-UA" dirty="0" smtClean="0"/>
              <a:t>у хворій природі не може бути здорової людини. Настав час замислитися який буде наш дім</a:t>
            </a:r>
            <a:r>
              <a:rPr lang="en-US" dirty="0" smtClean="0"/>
              <a:t>, </a:t>
            </a:r>
            <a:r>
              <a:rPr lang="uk-UA" dirty="0" smtClean="0"/>
              <a:t>наша планета. </a:t>
            </a:r>
          </a:p>
          <a:p>
            <a:pPr marL="0" indent="360000" algn="just">
              <a:buNone/>
            </a:pPr>
            <a:r>
              <a:rPr lang="uk-UA" dirty="0" smtClean="0"/>
              <a:t>Все у наших руках !!!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17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04" y="3988283"/>
            <a:ext cx="3736975" cy="269062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1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8800"/>
            <a:ext cx="9233850" cy="435133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accent1"/>
                </a:solidFill>
              </a:rPr>
              <a:t>Чому ця тема актуальна?</a:t>
            </a:r>
          </a:p>
          <a:p>
            <a:pPr marL="0" indent="360000" algn="just">
              <a:buNone/>
            </a:pPr>
            <a:r>
              <a:rPr lang="uk-UA" dirty="0"/>
              <a:t>Через те, що існує величезна маса відходів від виробництв, транспорту, екологія </a:t>
            </a:r>
            <a:r>
              <a:rPr lang="uk-UA" dirty="0" smtClean="0"/>
              <a:t>світу </a:t>
            </a:r>
            <a:r>
              <a:rPr lang="uk-UA" dirty="0"/>
              <a:t>дуже страждає і знаходиться у </a:t>
            </a:r>
            <a:r>
              <a:rPr lang="uk-UA" dirty="0" smtClean="0"/>
              <a:t>жахливому становищі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solidFill>
                  <a:schemeClr val="accent1"/>
                </a:solidFill>
              </a:rPr>
              <a:t>Яка </a:t>
            </a:r>
            <a:r>
              <a:rPr lang="uk-UA" dirty="0">
                <a:solidFill>
                  <a:schemeClr val="accent1"/>
                </a:solidFill>
              </a:rPr>
              <a:t>мета </a:t>
            </a:r>
            <a:r>
              <a:rPr lang="uk-UA" dirty="0" smtClean="0">
                <a:solidFill>
                  <a:schemeClr val="accent1"/>
                </a:solidFill>
              </a:rPr>
              <a:t>цієї </a:t>
            </a:r>
            <a:r>
              <a:rPr lang="uk-UA" dirty="0">
                <a:solidFill>
                  <a:schemeClr val="accent1"/>
                </a:solidFill>
              </a:rPr>
              <a:t>теми?</a:t>
            </a:r>
          </a:p>
          <a:p>
            <a:pPr marL="0" indent="360000" algn="just">
              <a:buNone/>
            </a:pPr>
            <a:r>
              <a:rPr lang="uk-UA" dirty="0"/>
              <a:t>Визначити, що саме забруднює навколишнє середовище, </a:t>
            </a:r>
            <a:r>
              <a:rPr lang="uk-UA" dirty="0" smtClean="0"/>
              <a:t>які є види забруднення, </a:t>
            </a:r>
            <a:r>
              <a:rPr lang="uk-UA" dirty="0"/>
              <a:t>зробити висновок.</a:t>
            </a:r>
            <a:endParaRPr lang="ru-RU" dirty="0"/>
          </a:p>
          <a:p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8501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97124"/>
          </a:xfrm>
        </p:spPr>
        <p:txBody>
          <a:bodyPr/>
          <a:lstStyle/>
          <a:p>
            <a:pPr algn="ctr"/>
            <a:r>
              <a:rPr lang="uk-UA" dirty="0" smtClean="0"/>
              <a:t>Що таке забруднення довкілля?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944" y="1397124"/>
            <a:ext cx="9295291" cy="4351337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uk-UA" dirty="0"/>
              <a:t>Забруднення довкілля — процес зміни складу і властивостей однієї або декількох сфер Землі внаслідок діяльності людини. Приводить до погіршення якості атмосфери, гідросфери, літосфери та </a:t>
            </a:r>
            <a:r>
              <a:rPr lang="uk-UA" dirty="0" smtClean="0"/>
              <a:t>біосфери. Зміна </a:t>
            </a:r>
            <a:r>
              <a:rPr lang="uk-UA" dirty="0"/>
              <a:t>кількісних та якісних характеристик довкілля внаслідок надходження до нього або утворення в ньому не характерних хімічних, фізичних чи біологічних чинників, що негативно впливають на стан навколишнього природного середовища та життєдіяльність </a:t>
            </a:r>
            <a:r>
              <a:rPr lang="uk-UA" dirty="0" smtClean="0"/>
              <a:t>людини.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6" y="3585789"/>
            <a:ext cx="4507344" cy="30072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789" y="83378"/>
            <a:ext cx="9692640" cy="787524"/>
          </a:xfrm>
        </p:spPr>
        <p:txBody>
          <a:bodyPr/>
          <a:lstStyle/>
          <a:p>
            <a:pPr algn="ctr"/>
            <a:r>
              <a:rPr lang="uk-UA" dirty="0" smtClean="0"/>
              <a:t>Класифікація забруднень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818" y="796761"/>
            <a:ext cx="10831022" cy="3433494"/>
          </a:xfrm>
        </p:spPr>
        <p:txBody>
          <a:bodyPr>
            <a:normAutofit lnSpcReduction="10000"/>
          </a:bodyPr>
          <a:lstStyle/>
          <a:p>
            <a:pPr marL="0" indent="360000" algn="just">
              <a:buNone/>
            </a:pPr>
            <a:r>
              <a:rPr lang="uk-UA" dirty="0" smtClean="0"/>
              <a:t>За </a:t>
            </a:r>
            <a:r>
              <a:rPr lang="uk-UA" dirty="0"/>
              <a:t>просторовим поширенням (розміру охоплюючих територій) забруднення поділяють на:</a:t>
            </a:r>
          </a:p>
          <a:p>
            <a:pPr algn="just"/>
            <a:r>
              <a:rPr lang="uk-UA" u="sng" dirty="0" smtClean="0"/>
              <a:t>Локальні </a:t>
            </a:r>
            <a:r>
              <a:rPr lang="uk-UA" u="sng" dirty="0"/>
              <a:t>забруднення </a:t>
            </a:r>
            <a:r>
              <a:rPr lang="uk-UA" dirty="0"/>
              <a:t>характерні для міст, значних промислових підприємств, районів видобутку тих або інших корисних копалин, значних тваринницьких комплексів.</a:t>
            </a:r>
          </a:p>
          <a:p>
            <a:pPr algn="just"/>
            <a:r>
              <a:rPr lang="uk-UA" u="sng" dirty="0"/>
              <a:t>Регіональні забруднення </a:t>
            </a:r>
            <a:r>
              <a:rPr lang="uk-UA" dirty="0"/>
              <a:t>охоплюють значні території й акваторії, що підлягають впливу значних промислових районів.</a:t>
            </a:r>
          </a:p>
          <a:p>
            <a:pPr algn="just"/>
            <a:r>
              <a:rPr lang="uk-UA" u="sng" dirty="0"/>
              <a:t>Глобальні забруднення </a:t>
            </a:r>
            <a:r>
              <a:rPr lang="uk-UA" dirty="0"/>
              <a:t>частіше всього викликаються атмосферними викидами, поширюються на великі відстані від місця свого виникнення і створюють несприятливий вплив на крупні регіони, а іноді і на всю планету.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4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70" y="4108613"/>
            <a:ext cx="4724109" cy="26573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51" y="591124"/>
            <a:ext cx="7735931" cy="5772731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uk-UA" dirty="0"/>
              <a:t>За силою та характером дії на навколишнє середовище забруднення бувають:</a:t>
            </a:r>
          </a:p>
          <a:p>
            <a:pPr algn="just"/>
            <a:r>
              <a:rPr lang="uk-UA" dirty="0" smtClean="0"/>
              <a:t>фонові</a:t>
            </a:r>
            <a:r>
              <a:rPr lang="uk-UA" dirty="0"/>
              <a:t>;</a:t>
            </a:r>
          </a:p>
          <a:p>
            <a:pPr algn="just"/>
            <a:r>
              <a:rPr lang="uk-UA" dirty="0"/>
              <a:t>імпактні (від англ. імпект — удар; синонім — залпові);</a:t>
            </a:r>
          </a:p>
          <a:p>
            <a:pPr algn="just"/>
            <a:r>
              <a:rPr lang="uk-UA" dirty="0"/>
              <a:t>постійні (перманентні);</a:t>
            </a:r>
          </a:p>
          <a:p>
            <a:pPr algn="just"/>
            <a:r>
              <a:rPr lang="uk-UA" dirty="0"/>
              <a:t>катастрофічні</a:t>
            </a:r>
            <a:r>
              <a:rPr lang="uk-UA" dirty="0" smtClean="0"/>
              <a:t>.</a:t>
            </a:r>
          </a:p>
          <a:p>
            <a:pPr marL="0" indent="360000" algn="just">
              <a:buNone/>
            </a:pPr>
            <a:r>
              <a:rPr lang="uk-UA" dirty="0"/>
              <a:t>За джерелами виникнення забруднення поділяють на:</a:t>
            </a:r>
          </a:p>
          <a:p>
            <a:pPr algn="just"/>
            <a:r>
              <a:rPr lang="uk-UA" dirty="0" smtClean="0"/>
              <a:t>промислові </a:t>
            </a:r>
            <a:r>
              <a:rPr lang="uk-UA" dirty="0"/>
              <a:t>(наприклад, </a:t>
            </a:r>
            <a:r>
              <a:rPr lang="en-US" dirty="0"/>
              <a:t>S</a:t>
            </a:r>
            <a:r>
              <a:rPr lang="uk-UA" dirty="0"/>
              <a:t>О2);</a:t>
            </a:r>
          </a:p>
          <a:p>
            <a:pPr algn="just"/>
            <a:r>
              <a:rPr lang="uk-UA" dirty="0"/>
              <a:t>транспортні (наприклад, альдегіди вихлопів автотранспорту);</a:t>
            </a:r>
          </a:p>
          <a:p>
            <a:pPr algn="just"/>
            <a:r>
              <a:rPr lang="uk-UA" dirty="0"/>
              <a:t>сільськогосподарські (наприклад, пестициди);</a:t>
            </a:r>
          </a:p>
          <a:p>
            <a:pPr algn="just"/>
            <a:r>
              <a:rPr lang="uk-UA" dirty="0"/>
              <a:t>побутові (наприклад, синтетичні </a:t>
            </a:r>
            <a:r>
              <a:rPr lang="uk-UA" dirty="0" smtClean="0"/>
              <a:t>мийні засоби).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5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49" y="295561"/>
            <a:ext cx="3757551" cy="24883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48" y="3278906"/>
            <a:ext cx="3757551" cy="28732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0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4440" y="198870"/>
            <a:ext cx="7518400" cy="6548582"/>
          </a:xfrm>
        </p:spPr>
        <p:txBody>
          <a:bodyPr>
            <a:normAutofit/>
          </a:bodyPr>
          <a:lstStyle/>
          <a:p>
            <a:pPr marL="0" indent="360000">
              <a:buNone/>
            </a:pPr>
            <a:r>
              <a:rPr lang="uk-UA" dirty="0"/>
              <a:t>За типом походження:</a:t>
            </a:r>
          </a:p>
          <a:p>
            <a:pPr algn="just"/>
            <a:r>
              <a:rPr lang="uk-UA" dirty="0" smtClean="0"/>
              <a:t>Фізичні </a:t>
            </a:r>
            <a:r>
              <a:rPr lang="uk-UA" dirty="0"/>
              <a:t>забруднення </a:t>
            </a:r>
            <a:r>
              <a:rPr lang="uk-UA" dirty="0" smtClean="0"/>
              <a:t>— </a:t>
            </a:r>
            <a:r>
              <a:rPr lang="uk-UA" dirty="0"/>
              <a:t>це зміни теплових, електричних, радіаційних, світлових полів у природному середовищі, шуми, вібрації, гравітаційні сили, спричинені людиною.</a:t>
            </a:r>
          </a:p>
          <a:p>
            <a:pPr algn="just"/>
            <a:r>
              <a:rPr lang="uk-UA" dirty="0" smtClean="0"/>
              <a:t>Механічні забруднення </a:t>
            </a:r>
            <a:r>
              <a:rPr lang="uk-UA" dirty="0"/>
              <a:t>— </a:t>
            </a:r>
            <a:r>
              <a:rPr lang="uk-UA" dirty="0" smtClean="0"/>
              <a:t>це різні тверді частки та предмети (викинуті як непридатні, спрацьовані, вилучені з вжитку).</a:t>
            </a:r>
          </a:p>
          <a:p>
            <a:pPr algn="just"/>
            <a:r>
              <a:rPr lang="uk-UA" dirty="0" smtClean="0"/>
              <a:t>Хімічні </a:t>
            </a:r>
            <a:r>
              <a:rPr lang="uk-UA" dirty="0"/>
              <a:t>забруднення — тверді, газоподібні й рідкі речовини, хімічні елементи й сполуки штучного походження, які </a:t>
            </a:r>
            <a:r>
              <a:rPr lang="uk-UA" dirty="0" smtClean="0"/>
              <a:t>надходять </a:t>
            </a:r>
            <a:r>
              <a:rPr lang="uk-UA" dirty="0"/>
              <a:t>у біосферу, порушуючи встановлені природою процеси кругообігу речовин і енергії.</a:t>
            </a:r>
          </a:p>
          <a:p>
            <a:pPr algn="just"/>
            <a:r>
              <a:rPr lang="uk-UA" dirty="0"/>
              <a:t>Біологічні забруднення — різні організми, що з'явилися завдяки життєдіяльності </a:t>
            </a:r>
            <a:r>
              <a:rPr lang="uk-UA" dirty="0" smtClean="0"/>
              <a:t>людства</a:t>
            </a:r>
            <a:r>
              <a:rPr lang="en-US" dirty="0" smtClean="0"/>
              <a:t>, </a:t>
            </a:r>
            <a:r>
              <a:rPr lang="uk-UA" dirty="0" smtClean="0"/>
              <a:t>а саме: </a:t>
            </a:r>
            <a:r>
              <a:rPr lang="uk-UA" dirty="0"/>
              <a:t>бактеріологічна зброя, нові віруси (збудники СНІДу, хвороби легіонерів, епідемій, інших хвороб, а також катастрофічне розмноження рослин чи тварин, переселених з одного середовища в інше людиною чи випадково.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6</a:t>
            </a:fld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5" y="83140"/>
            <a:ext cx="3302849" cy="219406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5" y="2468725"/>
            <a:ext cx="3312985" cy="214399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5" y="4804232"/>
            <a:ext cx="3312985" cy="194321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444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27" y="73314"/>
            <a:ext cx="8635559" cy="64710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19462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65" y="129309"/>
            <a:ext cx="7126099" cy="5089236"/>
          </a:xfrm>
        </p:spPr>
        <p:txBody>
          <a:bodyPr>
            <a:normAutofit lnSpcReduction="10000"/>
          </a:bodyPr>
          <a:lstStyle/>
          <a:p>
            <a:pPr marL="0" indent="360000" algn="just">
              <a:buNone/>
            </a:pPr>
            <a:r>
              <a:rPr lang="uk-UA" dirty="0"/>
              <a:t>Безпосередньо об'єктами забруднення (акцепторами забруднених речовин) є основні компоненти екотопу (місце існування біотичного угруповання</a:t>
            </a:r>
            <a:r>
              <a:rPr lang="uk-UA" dirty="0" smtClean="0"/>
              <a:t>):</a:t>
            </a:r>
          </a:p>
          <a:p>
            <a:pPr algn="just"/>
            <a:r>
              <a:rPr lang="uk-UA" dirty="0" smtClean="0"/>
              <a:t>атмосфера</a:t>
            </a:r>
            <a:r>
              <a:rPr lang="uk-UA" dirty="0"/>
              <a:t>,</a:t>
            </a:r>
          </a:p>
          <a:p>
            <a:pPr algn="just"/>
            <a:r>
              <a:rPr lang="uk-UA" dirty="0"/>
              <a:t>вода,</a:t>
            </a:r>
          </a:p>
          <a:p>
            <a:pPr algn="just"/>
            <a:r>
              <a:rPr lang="uk-UA" dirty="0"/>
              <a:t>ґрунт.</a:t>
            </a:r>
          </a:p>
          <a:p>
            <a:pPr marL="0" indent="360000" algn="just">
              <a:buNone/>
            </a:pPr>
            <a:r>
              <a:rPr lang="uk-UA" dirty="0"/>
              <a:t>Опосередкованими об'єктами забруднення (жертвами забруднення) є складові біогеоценозу:</a:t>
            </a:r>
          </a:p>
          <a:p>
            <a:pPr algn="just"/>
            <a:r>
              <a:rPr lang="uk-UA" dirty="0" smtClean="0"/>
              <a:t>рослини</a:t>
            </a:r>
            <a:r>
              <a:rPr lang="uk-UA" dirty="0"/>
              <a:t>,</a:t>
            </a:r>
          </a:p>
          <a:p>
            <a:pPr algn="just"/>
            <a:r>
              <a:rPr lang="uk-UA" dirty="0"/>
              <a:t>тварини,</a:t>
            </a:r>
          </a:p>
          <a:p>
            <a:pPr algn="just"/>
            <a:r>
              <a:rPr lang="uk-UA" dirty="0"/>
              <a:t>гриби,</a:t>
            </a:r>
          </a:p>
          <a:p>
            <a:pPr algn="just"/>
            <a:r>
              <a:rPr lang="uk-UA" dirty="0"/>
              <a:t>мікроорганізми.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8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2" y="129309"/>
            <a:ext cx="3350491" cy="205401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2" y="2586156"/>
            <a:ext cx="3350491" cy="19525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50" y="4972267"/>
            <a:ext cx="2686429" cy="179365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9" y="4975233"/>
            <a:ext cx="3581384" cy="17906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5" y="4941564"/>
            <a:ext cx="3350491" cy="182436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5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забруднень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360000" algn="just">
              <a:buNone/>
            </a:pPr>
            <a:r>
              <a:rPr lang="uk-UA" dirty="0">
                <a:solidFill>
                  <a:schemeClr val="accent1"/>
                </a:solidFill>
              </a:rPr>
              <a:t>Джерела забруднення дуже різноманітні: серед них не тільки промислові підприємства і паливно-енергетичний комплекс, але і побутові відходи, відходи тваринництва, транспорту, а також хімічні речовини, які людина цілеспрямовано вводить до екосистеми для захисту корисних продуцентів і консументів від шкідників, хвороб і бур'янів.</a:t>
            </a:r>
          </a:p>
          <a:p>
            <a:pPr marL="0" indent="360000" algn="just">
              <a:buNone/>
            </a:pPr>
            <a:r>
              <a:rPr lang="uk-UA" dirty="0" smtClean="0">
                <a:solidFill>
                  <a:schemeClr val="accent1"/>
                </a:solidFill>
              </a:rPr>
              <a:t>Серед </a:t>
            </a:r>
            <a:r>
              <a:rPr lang="uk-UA" dirty="0">
                <a:solidFill>
                  <a:schemeClr val="accent1"/>
                </a:solidFill>
              </a:rPr>
              <a:t>інгредієнтів забруднення — тисячі хімічних сполук, особливо важкі метали та оксиди, токсичні речовини та аерозолі. Різні джерела викидів можуть бути однаковими за складом і характером забруднюючих речовин.</a:t>
            </a:r>
          </a:p>
          <a:p>
            <a:pPr marL="0" indent="360000" algn="just">
              <a:buNone/>
            </a:pPr>
            <a:r>
              <a:rPr lang="uk-UA" dirty="0" smtClean="0">
                <a:solidFill>
                  <a:schemeClr val="accent1"/>
                </a:solidFill>
              </a:rPr>
              <a:t>Так </a:t>
            </a:r>
            <a:r>
              <a:rPr lang="uk-UA" dirty="0">
                <a:solidFill>
                  <a:schemeClr val="accent1"/>
                </a:solidFill>
              </a:rPr>
              <a:t>вуглеводні надходять у атмосферу і при спалюванні палива, і від нафтопереробної промисловості, і від газовидобувної промисловості.</a:t>
            </a:r>
          </a:p>
          <a:p>
            <a:pPr marL="0" indent="360000" algn="just">
              <a:buNone/>
            </a:pPr>
            <a:r>
              <a:rPr lang="uk-UA" dirty="0" smtClean="0">
                <a:solidFill>
                  <a:schemeClr val="accent1"/>
                </a:solidFill>
              </a:rPr>
              <a:t>Джерела </a:t>
            </a:r>
            <a:r>
              <a:rPr lang="uk-UA" dirty="0">
                <a:solidFill>
                  <a:schemeClr val="accent1"/>
                </a:solidFill>
              </a:rPr>
              <a:t>забруднюючих речовин різноманітні, також багаточисельні види відходів і характер їхнього впливу на компоненти біосфери. Біосфера забруднюється твердими відходами, газовими викидами і стічними водами металургійних, металообробних і машинобудівних заводів. Величезної шкоди завдають водяним ресурсам стічні води целюлозно-паперової, харчової, деревообробної, нафтохімічної промисловості.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884CD9-E09E-4DE6-8644-D3CEB01DC0CE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34166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276</TotalTime>
  <Words>1421</Words>
  <Application>Microsoft Office PowerPoint</Application>
  <PresentationFormat>Произвольный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View</vt:lpstr>
      <vt:lpstr>Поняття про забруднення довкілля. Природне і техногенне забруднення. Класифікація техногенних забруднень</vt:lpstr>
      <vt:lpstr>Мета</vt:lpstr>
      <vt:lpstr>Що таке забруднення довкілля?</vt:lpstr>
      <vt:lpstr>Класифікація забруднень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 забруднень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Природне і антропогенне забруднення</vt:lpstr>
      <vt:lpstr>Класифікація техногенних забруднень </vt:lpstr>
      <vt:lpstr>Презентация PowerPoint</vt:lpstr>
      <vt:lpstr>Висновок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Вікторія Червонецька</dc:creator>
  <cp:lastModifiedBy>user</cp:lastModifiedBy>
  <cp:revision>34</cp:revision>
  <dcterms:created xsi:type="dcterms:W3CDTF">2020-02-24T13:53:20Z</dcterms:created>
  <dcterms:modified xsi:type="dcterms:W3CDTF">2021-02-18T07:55:32Z</dcterms:modified>
</cp:coreProperties>
</file>