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>
        <p:scale>
          <a:sx n="90" d="100"/>
          <a:sy n="90" d="100"/>
        </p:scale>
        <p:origin x="-1234" y="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Джерела забруднень</c:v>
                </c:pt>
              </c:strCache>
            </c:strRef>
          </c:tx>
          <c:explosion val="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Автотранспорт</c:v>
                </c:pt>
                <c:pt idx="1">
                  <c:v>Теплоенергетика</c:v>
                </c:pt>
                <c:pt idx="2">
                  <c:v>Важка промисловість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uk-UA"/>
          </a:p>
        </c:txPr>
      </c:legendEntry>
      <c:layout>
        <c:manualLayout>
          <c:xMode val="edge"/>
          <c:yMode val="edge"/>
          <c:x val="7.7991473169647815E-2"/>
          <c:y val="4.4680220716216718E-2"/>
          <c:w val="0.85107182535273862"/>
          <c:h val="0.217166691623636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C94A-8140-456B-ABCB-13ADEC2B1F3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2BFE-1B04-4E72-96A7-3247FA7D1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2BFE-1B04-4E72-96A7-3247FA7D1D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53ED82-8F67-42D4-94A1-7881778A74E1}" type="datetime1">
              <a:rPr lang="ru-RU" smtClean="0"/>
              <a:t>18.02.2021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B9D9-EF8B-456A-A025-643FAAACB9D7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CE52-F69F-4867-A369-7EB341678A15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826B-AEA9-40F2-B3ED-ED9125FD2C13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88FF-8D29-4310-8530-F77FC16A6F32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606-FF00-4705-8584-0B3EC5F47EC3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D319-17F2-4F7E-B2CC-F476C5D7928C}" type="datetime1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DD92-3148-490D-A369-4368DDDEF59E}" type="datetime1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4F79-B610-4F66-A414-474C01A09AEA}" type="datetime1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E76D-0AAF-40C8-9D8E-B12C0EDC3E78}" type="datetime1">
              <a:rPr lang="ru-RU" smtClean="0"/>
              <a:t>18.02.2021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B9CB-9157-4FCB-B5AE-049BDF4983E8}" type="datetime1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FE3F04-D4AC-4629-816D-C24DACAB3508}" type="datetime1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5" y="1628800"/>
            <a:ext cx="3744416" cy="40324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effectLst/>
              </a:rPr>
              <a:t>Методи</a:t>
            </a:r>
            <a:r>
              <a:rPr lang="ru-RU" sz="2800" b="1" dirty="0">
                <a:effectLst/>
              </a:rPr>
              <a:t> і </a:t>
            </a:r>
            <a:r>
              <a:rPr lang="ru-RU" sz="2800" b="1" dirty="0" err="1">
                <a:effectLst/>
              </a:rPr>
              <a:t>системи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очищення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повітря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від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газоподібних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домішок</a:t>
            </a:r>
            <a:r>
              <a:rPr lang="ru-RU" sz="2800" b="1" dirty="0">
                <a:effectLst/>
              </a:rPr>
              <a:t>. </a:t>
            </a:r>
            <a:r>
              <a:rPr lang="ru-RU" sz="2800" b="1" dirty="0" err="1">
                <a:effectLst/>
              </a:rPr>
              <a:t>Специфіка</a:t>
            </a:r>
            <a:r>
              <a:rPr lang="ru-RU" sz="2800" b="1" dirty="0">
                <a:effectLst/>
              </a:rPr>
              <a:t> і </a:t>
            </a:r>
            <a:r>
              <a:rPr lang="ru-RU" sz="2800" b="1" dirty="0" err="1">
                <a:effectLst/>
              </a:rPr>
              <a:t>ефективність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застосування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3563888" cy="504056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Тема 10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33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34016"/>
            <a:ext cx="41433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5256584" cy="54683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Інерційні </a:t>
            </a:r>
            <a:r>
              <a:rPr lang="uk-UA" sz="2800" dirty="0" err="1" smtClean="0"/>
              <a:t>пиловловювачі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609" y="1199094"/>
            <a:ext cx="3923928" cy="439248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i="1" dirty="0" err="1"/>
              <a:t>Інерційні</a:t>
            </a:r>
            <a:r>
              <a:rPr lang="ru-RU" i="1" dirty="0"/>
              <a:t> </a:t>
            </a:r>
            <a:r>
              <a:rPr lang="ru-RU" i="1" dirty="0" err="1"/>
              <a:t>пиловловлювачі</a:t>
            </a:r>
            <a:r>
              <a:rPr lang="ru-RU" dirty="0"/>
              <a:t> </a:t>
            </a:r>
            <a:r>
              <a:rPr lang="ru-RU" dirty="0" err="1"/>
              <a:t>застосовують</a:t>
            </a:r>
            <a:r>
              <a:rPr lang="ru-RU" dirty="0"/>
              <a:t> для грубого </a:t>
            </a:r>
            <a:r>
              <a:rPr lang="ru-RU" dirty="0" err="1"/>
              <a:t>очищення</a:t>
            </a:r>
            <a:r>
              <a:rPr lang="ru-RU" dirty="0"/>
              <a:t> сухих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пилу </a:t>
            </a:r>
            <a:r>
              <a:rPr lang="ru-RU" dirty="0" err="1"/>
              <a:t>розміром</a:t>
            </a:r>
            <a:r>
              <a:rPr lang="ru-RU" dirty="0"/>
              <a:t> 30…100 мкм. 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інерційних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інерційних</a:t>
            </a:r>
            <a:r>
              <a:rPr lang="ru-RU" dirty="0"/>
              <a:t> сил.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апараті</a:t>
            </a:r>
            <a:r>
              <a:rPr lang="ru-RU" dirty="0"/>
              <a:t> за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газу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перепону</a:t>
            </a:r>
            <a:r>
              <a:rPr lang="ru-RU" dirty="0"/>
              <a:t>, то </a:t>
            </a:r>
            <a:r>
              <a:rPr lang="ru-RU" dirty="0" err="1"/>
              <a:t>газовий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огинає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а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 за </a:t>
            </a:r>
            <a:r>
              <a:rPr lang="ru-RU" dirty="0" err="1"/>
              <a:t>інерцією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Наштовхуючись</a:t>
            </a:r>
            <a:r>
              <a:rPr lang="ru-RU" dirty="0"/>
              <a:t> на </a:t>
            </a:r>
            <a:r>
              <a:rPr lang="ru-RU" dirty="0" err="1"/>
              <a:t>перепону</a:t>
            </a:r>
            <a:r>
              <a:rPr lang="ru-RU" dirty="0"/>
              <a:t>, вони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і </a:t>
            </a:r>
            <a:r>
              <a:rPr lang="ru-RU" dirty="0" err="1"/>
              <a:t>випадають</a:t>
            </a:r>
            <a:r>
              <a:rPr lang="ru-RU" dirty="0"/>
              <a:t> з </a:t>
            </a:r>
            <a:r>
              <a:rPr lang="ru-RU" dirty="0" err="1"/>
              <a:t>течії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5672546"/>
            <a:ext cx="723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1.3</a:t>
            </a:r>
            <a:r>
              <a:rPr lang="ru-RU" dirty="0"/>
              <a:t>.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інерційних</a:t>
            </a:r>
            <a:r>
              <a:rPr lang="ru-RU" dirty="0"/>
              <a:t> </a:t>
            </a:r>
            <a:r>
              <a:rPr lang="ru-RU" dirty="0" err="1"/>
              <a:t>пиловловлювачів</a:t>
            </a:r>
            <a:r>
              <a:rPr lang="ru-RU" dirty="0"/>
              <a:t>:</a:t>
            </a:r>
          </a:p>
          <a:p>
            <a:r>
              <a:rPr lang="ru-RU" dirty="0"/>
              <a:t>1 – перегородка; 2 – центральна труба; 3 – </a:t>
            </a:r>
            <a:r>
              <a:rPr lang="ru-RU" dirty="0" err="1"/>
              <a:t>боковий</a:t>
            </a:r>
            <a:r>
              <a:rPr lang="ru-RU" dirty="0"/>
              <a:t> штуцер;</a:t>
            </a:r>
          </a:p>
          <a:p>
            <a:r>
              <a:rPr lang="ru-RU" dirty="0"/>
              <a:t>4 – </a:t>
            </a:r>
            <a:r>
              <a:rPr lang="ru-RU" dirty="0" err="1"/>
              <a:t>горизонтальні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2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3071"/>
            <a:ext cx="4206133" cy="32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840878" cy="60113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Циклонні сепаратори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50132"/>
            <a:ext cx="4176464" cy="4968552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засобів</a:t>
            </a:r>
            <a:r>
              <a:rPr lang="ru-RU" dirty="0">
                <a:solidFill>
                  <a:schemeClr val="tx1"/>
                </a:solidFill>
              </a:rPr>
              <a:t> сухого </a:t>
            </a:r>
            <a:r>
              <a:rPr lang="ru-RU" dirty="0" err="1">
                <a:solidFill>
                  <a:schemeClr val="tx1"/>
                </a:solidFill>
              </a:rPr>
              <a:t>інерційного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пилу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поширені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циклони</a:t>
            </a:r>
            <a:r>
              <a:rPr lang="ru-RU" i="1" dirty="0">
                <a:solidFill>
                  <a:schemeClr val="tx1"/>
                </a:solidFill>
              </a:rPr>
              <a:t> (</a:t>
            </a:r>
            <a:r>
              <a:rPr lang="ru-RU" i="1" dirty="0" err="1">
                <a:solidFill>
                  <a:schemeClr val="tx1"/>
                </a:solidFill>
              </a:rPr>
              <a:t>циклонні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сепаратори</a:t>
            </a:r>
            <a:r>
              <a:rPr lang="ru-RU" i="1" dirty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виділення</a:t>
            </a:r>
            <a:r>
              <a:rPr lang="ru-RU" dirty="0">
                <a:solidFill>
                  <a:schemeClr val="tx1"/>
                </a:solidFill>
              </a:rPr>
              <a:t> з газового потоку </a:t>
            </a:r>
            <a:r>
              <a:rPr lang="ru-RU" dirty="0" err="1">
                <a:solidFill>
                  <a:schemeClr val="tx1"/>
                </a:solidFill>
              </a:rPr>
              <a:t>частинок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порівняно</a:t>
            </a:r>
            <a:r>
              <a:rPr lang="ru-RU" dirty="0">
                <a:solidFill>
                  <a:schemeClr val="tx1"/>
                </a:solidFill>
              </a:rPr>
              <a:t> великого </a:t>
            </a:r>
            <a:r>
              <a:rPr lang="ru-RU" dirty="0" err="1">
                <a:solidFill>
                  <a:schemeClr val="tx1"/>
                </a:solidFill>
              </a:rPr>
              <a:t>розміру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якостей</a:t>
            </a:r>
            <a:r>
              <a:rPr lang="ru-RU" dirty="0">
                <a:solidFill>
                  <a:schemeClr val="tx1"/>
                </a:solidFill>
              </a:rPr>
              <a:t> пилу і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дисперсного складу та </a:t>
            </a:r>
            <a:r>
              <a:rPr lang="ru-RU" dirty="0" err="1">
                <a:solidFill>
                  <a:schemeClr val="tx1"/>
                </a:solidFill>
              </a:rPr>
              <a:t>вимог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газу </a:t>
            </a:r>
            <a:r>
              <a:rPr lang="ru-RU" dirty="0" err="1">
                <a:solidFill>
                  <a:schemeClr val="tx1"/>
                </a:solidFill>
              </a:rPr>
              <a:t>циклони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застосовуються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першого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ступеня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сполучені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пиловловлювачами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Вони </a:t>
            </a:r>
            <a:r>
              <a:rPr lang="ru-RU" dirty="0" err="1">
                <a:solidFill>
                  <a:schemeClr val="tx1"/>
                </a:solidFill>
              </a:rPr>
              <a:t>ефективно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вловлюють</a:t>
            </a:r>
            <a:r>
              <a:rPr lang="ru-RU" dirty="0">
                <a:solidFill>
                  <a:schemeClr val="tx1"/>
                </a:solidFill>
              </a:rPr>
              <a:t> з газу </a:t>
            </a:r>
            <a:r>
              <a:rPr lang="ru-RU" dirty="0" err="1">
                <a:solidFill>
                  <a:schemeClr val="tx1"/>
                </a:solidFill>
              </a:rPr>
              <a:t>частинки</a:t>
            </a:r>
            <a:r>
              <a:rPr lang="ru-RU" dirty="0">
                <a:solidFill>
                  <a:schemeClr val="tx1"/>
                </a:solidFill>
              </a:rPr>
              <a:t> пилу </a:t>
            </a:r>
            <a:r>
              <a:rPr lang="ru-RU" dirty="0" err="1">
                <a:solidFill>
                  <a:schemeClr val="tx1"/>
                </a:solidFill>
              </a:rPr>
              <a:t>діаметром</a:t>
            </a:r>
            <a:r>
              <a:rPr lang="ru-RU" dirty="0">
                <a:solidFill>
                  <a:schemeClr val="tx1"/>
                </a:solidFill>
              </a:rPr>
              <a:t> 25 мкм і </a:t>
            </a:r>
            <a:r>
              <a:rPr lang="ru-RU" dirty="0" err="1">
                <a:solidFill>
                  <a:schemeClr val="tx1"/>
                </a:solidFill>
              </a:rPr>
              <a:t>більші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недоліком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циклонів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значне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абразивне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спрацювання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пилом</a:t>
            </a:r>
            <a:r>
              <a:rPr lang="ru-RU" dirty="0">
                <a:solidFill>
                  <a:schemeClr val="tx1"/>
                </a:solidFill>
              </a:rPr>
              <a:t>. Тому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вкривають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синтетичними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стійкими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стирання</a:t>
            </a:r>
            <a:r>
              <a:rPr lang="ru-RU" dirty="0">
                <a:solidFill>
                  <a:schemeClr val="tx1"/>
                </a:solidFill>
              </a:rPr>
              <a:t> сплавами, а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підвищує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вартість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конструкції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1879476" cy="239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2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921793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675" y="1030424"/>
            <a:ext cx="4048325" cy="7200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Циклон типу УЦ-38: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6104" y="3657747"/>
            <a:ext cx="3564396" cy="320025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 – патрубок </a:t>
            </a:r>
            <a:r>
              <a:rPr lang="ru-RU" dirty="0" err="1">
                <a:solidFill>
                  <a:schemeClr val="tx1"/>
                </a:solidFill>
              </a:rPr>
              <a:t>подачі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забрудненого</a:t>
            </a:r>
            <a:r>
              <a:rPr lang="ru-RU" dirty="0">
                <a:solidFill>
                  <a:schemeClr val="tx1"/>
                </a:solidFill>
              </a:rPr>
              <a:t> газу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 – патрубок для </a:t>
            </a:r>
            <a:r>
              <a:rPr lang="ru-RU" dirty="0" err="1">
                <a:solidFill>
                  <a:schemeClr val="tx1"/>
                </a:solidFill>
              </a:rPr>
              <a:t>видалення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очищеного</a:t>
            </a:r>
            <a:r>
              <a:rPr lang="ru-RU" dirty="0">
                <a:solidFill>
                  <a:schemeClr val="tx1"/>
                </a:solidFill>
              </a:rPr>
              <a:t> газу;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кришка</a:t>
            </a:r>
            <a:r>
              <a:rPr lang="ru-RU" dirty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>
                <a:solidFill>
                  <a:schemeClr val="tx1"/>
                </a:solidFill>
              </a:rPr>
              <a:t>– центральна </a:t>
            </a:r>
            <a:r>
              <a:rPr lang="ru-RU" dirty="0" smtClean="0">
                <a:solidFill>
                  <a:schemeClr val="tx1"/>
                </a:solidFill>
              </a:rPr>
              <a:t>труба;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циліндр</a:t>
            </a:r>
            <a:r>
              <a:rPr lang="ru-RU" dirty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6 </a:t>
            </a:r>
            <a:r>
              <a:rPr lang="ru-RU" dirty="0">
                <a:solidFill>
                  <a:schemeClr val="tx1"/>
                </a:solidFill>
              </a:rPr>
              <a:t>– опора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7 – конус.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30985"/>
            <a:ext cx="3600400" cy="29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4752528" cy="100811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Фільтрування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18002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>
                <a:solidFill>
                  <a:schemeClr val="tx1"/>
                </a:solidFill>
              </a:rPr>
              <a:t>Фільтрування</a:t>
            </a:r>
            <a:r>
              <a:rPr lang="ru-RU" dirty="0">
                <a:solidFill>
                  <a:schemeClr val="tx1"/>
                </a:solidFill>
              </a:rPr>
              <a:t> – </a:t>
            </a:r>
            <a:r>
              <a:rPr lang="ru-RU" dirty="0" err="1">
                <a:solidFill>
                  <a:schemeClr val="tx1"/>
                </a:solidFill>
              </a:rPr>
              <a:t>процес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розділення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неоднорідних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сумішей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пористих</a:t>
            </a:r>
            <a:r>
              <a:rPr lang="ru-RU" dirty="0">
                <a:solidFill>
                  <a:schemeClr val="tx1"/>
                </a:solidFill>
              </a:rPr>
              <a:t> перегородок </a:t>
            </a:r>
            <a:r>
              <a:rPr lang="ru-RU" dirty="0" err="1">
                <a:solidFill>
                  <a:schemeClr val="tx1"/>
                </a:solidFill>
              </a:rPr>
              <a:t>різної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щільності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товщини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затримують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дисперсну</a:t>
            </a:r>
            <a:r>
              <a:rPr lang="ru-RU" dirty="0">
                <a:solidFill>
                  <a:schemeClr val="tx1"/>
                </a:solidFill>
              </a:rPr>
              <a:t> фазу і </a:t>
            </a:r>
            <a:r>
              <a:rPr lang="ru-RU" dirty="0" err="1">
                <a:solidFill>
                  <a:schemeClr val="tx1"/>
                </a:solidFill>
              </a:rPr>
              <a:t>пропускають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суцільну</a:t>
            </a:r>
            <a:r>
              <a:rPr lang="ru-RU" dirty="0">
                <a:solidFill>
                  <a:schemeClr val="tx1"/>
                </a:solidFill>
              </a:rPr>
              <a:t> фазу. 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називаються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фільтрами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Основним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елементом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фільтрів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фільтрувальні</a:t>
            </a:r>
            <a:r>
              <a:rPr lang="ru-RU" dirty="0">
                <a:solidFill>
                  <a:schemeClr val="tx1"/>
                </a:solidFill>
              </a:rPr>
              <a:t> перегородки;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них </a:t>
            </a:r>
            <a:r>
              <a:rPr lang="ru-RU" dirty="0" err="1">
                <a:solidFill>
                  <a:schemeClr val="tx1"/>
                </a:solidFill>
              </a:rPr>
              <a:t>залежить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фільтра</a:t>
            </a:r>
            <a:r>
              <a:rPr lang="ru-RU" dirty="0">
                <a:solidFill>
                  <a:schemeClr val="tx1"/>
                </a:solidFill>
              </a:rPr>
              <a:t> та чистота </a:t>
            </a:r>
            <a:r>
              <a:rPr lang="ru-RU" dirty="0" err="1">
                <a:solidFill>
                  <a:schemeClr val="tx1"/>
                </a:solidFill>
              </a:rPr>
              <a:t>фільтрату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0" y="3356992"/>
            <a:ext cx="7969894" cy="30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3168470" cy="7451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Фільтри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3600400" cy="554461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Рис. </a:t>
            </a:r>
            <a:r>
              <a:rPr lang="ru-RU" dirty="0" smtClean="0">
                <a:solidFill>
                  <a:schemeClr val="tx1"/>
                </a:solidFill>
              </a:rPr>
              <a:t>1.5</a:t>
            </a:r>
            <a:r>
              <a:rPr lang="ru-RU" dirty="0">
                <a:solidFill>
                  <a:schemeClr val="tx1"/>
                </a:solidFill>
              </a:rPr>
              <a:t>. Конструктивна схема зернистого </a:t>
            </a:r>
            <a:r>
              <a:rPr lang="ru-RU" dirty="0" err="1">
                <a:solidFill>
                  <a:schemeClr val="tx1"/>
                </a:solidFill>
              </a:rPr>
              <a:t>фільтра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нерухомим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фільтрувальним</a:t>
            </a:r>
            <a:r>
              <a:rPr lang="ru-RU" dirty="0">
                <a:solidFill>
                  <a:schemeClr val="tx1"/>
                </a:solidFill>
              </a:rPr>
              <a:t> шаром: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– корпус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2 - </a:t>
            </a:r>
            <a:r>
              <a:rPr lang="ru-RU" dirty="0" err="1">
                <a:solidFill>
                  <a:schemeClr val="tx1"/>
                </a:solidFill>
              </a:rPr>
              <a:t>насипні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фільтрувальні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шари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вібратор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пружини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– бункер для пилу,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вхідний</a:t>
            </a:r>
            <a:r>
              <a:rPr lang="ru-RU" dirty="0">
                <a:solidFill>
                  <a:schemeClr val="tx1"/>
                </a:solidFill>
              </a:rPr>
              <a:t> патрубок </a:t>
            </a:r>
            <a:r>
              <a:rPr lang="ru-RU" dirty="0" err="1">
                <a:solidFill>
                  <a:schemeClr val="tx1"/>
                </a:solidFill>
              </a:rPr>
              <a:t>запиленого</a:t>
            </a:r>
            <a:r>
              <a:rPr lang="ru-RU" dirty="0">
                <a:solidFill>
                  <a:schemeClr val="tx1"/>
                </a:solidFill>
              </a:rPr>
              <a:t> газу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7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продувний</a:t>
            </a:r>
            <a:r>
              <a:rPr lang="ru-RU" dirty="0">
                <a:solidFill>
                  <a:schemeClr val="tx1"/>
                </a:solidFill>
              </a:rPr>
              <a:t> патрубок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8 </a:t>
            </a:r>
            <a:r>
              <a:rPr lang="ru-RU" dirty="0">
                <a:solidFill>
                  <a:schemeClr val="tx1"/>
                </a:solidFill>
              </a:rPr>
              <a:t>– камера </a:t>
            </a:r>
            <a:r>
              <a:rPr lang="ru-RU" dirty="0" err="1">
                <a:solidFill>
                  <a:schemeClr val="tx1"/>
                </a:solidFill>
              </a:rPr>
              <a:t>очищеного</a:t>
            </a:r>
            <a:r>
              <a:rPr lang="ru-RU" dirty="0">
                <a:solidFill>
                  <a:schemeClr val="tx1"/>
                </a:solidFill>
              </a:rPr>
              <a:t> газу,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9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вихідний</a:t>
            </a:r>
            <a:r>
              <a:rPr lang="ru-RU" dirty="0">
                <a:solidFill>
                  <a:schemeClr val="tx1"/>
                </a:solidFill>
              </a:rPr>
              <a:t> патрубок для </a:t>
            </a:r>
            <a:r>
              <a:rPr lang="ru-RU" dirty="0" err="1">
                <a:solidFill>
                  <a:schemeClr val="tx1"/>
                </a:solidFill>
              </a:rPr>
              <a:t>очищеного</a:t>
            </a:r>
            <a:r>
              <a:rPr lang="ru-RU" dirty="0">
                <a:solidFill>
                  <a:schemeClr val="tx1"/>
                </a:solidFill>
              </a:rPr>
              <a:t> газу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80" y="2836981"/>
            <a:ext cx="3617703" cy="356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91" y="692696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4680520" cy="96117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Скрубери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093165"/>
            <a:ext cx="3715683" cy="547873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i="1" dirty="0" err="1">
                <a:solidFill>
                  <a:schemeClr val="tx1"/>
                </a:solidFill>
              </a:rPr>
              <a:t>С</a:t>
            </a:r>
            <a:r>
              <a:rPr lang="ru-RU" i="1" dirty="0" err="1" smtClean="0">
                <a:solidFill>
                  <a:schemeClr val="tx1"/>
                </a:solidFill>
              </a:rPr>
              <a:t>крубери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циліндричні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башти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металу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цегли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залізобетону.Скрубери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працюють</a:t>
            </a:r>
            <a:r>
              <a:rPr lang="ru-RU" dirty="0">
                <a:solidFill>
                  <a:schemeClr val="tx1"/>
                </a:solidFill>
              </a:rPr>
              <a:t> за принципом </a:t>
            </a:r>
            <a:r>
              <a:rPr lang="ru-RU" dirty="0" err="1">
                <a:solidFill>
                  <a:schemeClr val="tx1"/>
                </a:solidFill>
              </a:rPr>
              <a:t>протитечії</a:t>
            </a:r>
            <a:r>
              <a:rPr lang="ru-RU" dirty="0">
                <a:solidFill>
                  <a:schemeClr val="tx1"/>
                </a:solidFill>
              </a:rPr>
              <a:t>: газ </a:t>
            </a:r>
            <a:r>
              <a:rPr lang="ru-RU" dirty="0" err="1">
                <a:solidFill>
                  <a:schemeClr val="tx1"/>
                </a:solidFill>
              </a:rPr>
              <a:t>рухається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знизу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вгору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поглинальна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рідина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найчастіше</a:t>
            </a:r>
            <a:r>
              <a:rPr lang="ru-RU" dirty="0">
                <a:solidFill>
                  <a:schemeClr val="tx1"/>
                </a:solidFill>
              </a:rPr>
              <a:t> вода) </a:t>
            </a:r>
            <a:r>
              <a:rPr lang="ru-RU" dirty="0" err="1">
                <a:solidFill>
                  <a:schemeClr val="tx1"/>
                </a:solidFill>
              </a:rPr>
              <a:t>розпилюється</a:t>
            </a:r>
            <a:r>
              <a:rPr lang="ru-RU" dirty="0">
                <a:solidFill>
                  <a:schemeClr val="tx1"/>
                </a:solidFill>
              </a:rPr>
              <a:t> форсунками </a:t>
            </a:r>
            <a:r>
              <a:rPr lang="ru-RU" dirty="0" err="1">
                <a:solidFill>
                  <a:schemeClr val="tx1"/>
                </a:solidFill>
              </a:rPr>
              <a:t>згори</a:t>
            </a:r>
            <a:r>
              <a:rPr lang="ru-RU" dirty="0">
                <a:solidFill>
                  <a:schemeClr val="tx1"/>
                </a:solidFill>
              </a:rPr>
              <a:t> вниз. </a:t>
            </a:r>
            <a:r>
              <a:rPr lang="ru-RU" dirty="0" err="1" smtClean="0">
                <a:solidFill>
                  <a:schemeClr val="tx1"/>
                </a:solidFill>
              </a:rPr>
              <a:t>Ефективність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досягає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96–98 </a:t>
            </a:r>
            <a:r>
              <a:rPr lang="ru-RU" dirty="0" smtClean="0">
                <a:solidFill>
                  <a:schemeClr val="tx1"/>
                </a:solidFill>
              </a:rPr>
              <a:t>%.). </a:t>
            </a:r>
            <a:r>
              <a:rPr lang="ru-RU" dirty="0" err="1">
                <a:solidFill>
                  <a:schemeClr val="tx1"/>
                </a:solidFill>
              </a:rPr>
              <a:t>Скрубери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застосовувати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холодних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гарячих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токсичних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(кислот, хлору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видаляються</a:t>
            </a:r>
            <a:r>
              <a:rPr lang="ru-RU" dirty="0">
                <a:solidFill>
                  <a:schemeClr val="tx1"/>
                </a:solidFill>
              </a:rPr>
              <a:t> в атмосферу разом з </a:t>
            </a:r>
            <a:r>
              <a:rPr lang="ru-RU" dirty="0" err="1">
                <a:solidFill>
                  <a:schemeClr val="tx1"/>
                </a:solidFill>
              </a:rPr>
              <a:t>очищеним</a:t>
            </a:r>
            <a:r>
              <a:rPr lang="ru-RU" dirty="0">
                <a:solidFill>
                  <a:schemeClr val="tx1"/>
                </a:solidFill>
              </a:rPr>
              <a:t> газом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туману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168352" cy="46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531" y="889185"/>
            <a:ext cx="6120680" cy="864096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Фізико-хімічні методи. </a:t>
            </a:r>
            <a:r>
              <a:rPr lang="uk-UA" sz="3200" dirty="0" smtClean="0">
                <a:solidFill>
                  <a:schemeClr val="tx1"/>
                </a:solidFill>
              </a:rPr>
              <a:t>Абсорбція та адсорбція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80743" cy="47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405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24854" cy="457120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Абсорбція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Текст 5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064896" cy="352839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>
                <a:solidFill>
                  <a:schemeClr val="tx1"/>
                </a:solidFill>
              </a:rPr>
              <a:t>Абсорбція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осадження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забруднювальних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пропускання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очищуваного</a:t>
            </a:r>
            <a:r>
              <a:rPr lang="ru-RU" dirty="0">
                <a:solidFill>
                  <a:schemeClr val="tx1"/>
                </a:solidFill>
              </a:rPr>
              <a:t> газу </a:t>
            </a:r>
            <a:r>
              <a:rPr lang="ru-RU" dirty="0" err="1">
                <a:solidFill>
                  <a:schemeClr val="tx1"/>
                </a:solidFill>
              </a:rPr>
              <a:t>крізь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поглинач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 для такого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називають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абсорберами</a:t>
            </a:r>
            <a:r>
              <a:rPr lang="ru-RU" dirty="0">
                <a:solidFill>
                  <a:schemeClr val="tx1"/>
                </a:solidFill>
              </a:rPr>
              <a:t>. В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очищуваний</a:t>
            </a:r>
            <a:r>
              <a:rPr lang="ru-RU" dirty="0">
                <a:solidFill>
                  <a:schemeClr val="tx1"/>
                </a:solidFill>
              </a:rPr>
              <a:t> газ і </a:t>
            </a:r>
            <a:r>
              <a:rPr lang="ru-RU" dirty="0" err="1">
                <a:solidFill>
                  <a:schemeClr val="tx1"/>
                </a:solidFill>
              </a:rPr>
              <a:t>абсорбувальна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руха­ються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назустріч</a:t>
            </a:r>
            <a:r>
              <a:rPr lang="ru-RU" dirty="0">
                <a:solidFill>
                  <a:schemeClr val="tx1"/>
                </a:solidFill>
              </a:rPr>
              <a:t> один одному. </a:t>
            </a:r>
            <a:r>
              <a:rPr lang="ru-RU" dirty="0" err="1">
                <a:solidFill>
                  <a:schemeClr val="tx1"/>
                </a:solidFill>
              </a:rPr>
              <a:t>Контактування</a:t>
            </a:r>
            <a:r>
              <a:rPr lang="ru-RU" dirty="0">
                <a:solidFill>
                  <a:schemeClr val="tx1"/>
                </a:solidFill>
              </a:rPr>
              <a:t> газу з </a:t>
            </a:r>
            <a:r>
              <a:rPr lang="ru-RU" dirty="0" err="1">
                <a:solidFill>
                  <a:schemeClr val="tx1"/>
                </a:solidFill>
              </a:rPr>
              <a:t>рідиною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відбувається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змоченій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поверхні</a:t>
            </a:r>
            <a:r>
              <a:rPr lang="ru-RU" dirty="0">
                <a:solidFill>
                  <a:schemeClr val="tx1"/>
                </a:solidFill>
              </a:rPr>
              <a:t> насадки, по </a:t>
            </a:r>
            <a:r>
              <a:rPr lang="ru-RU" dirty="0" err="1">
                <a:solidFill>
                  <a:schemeClr val="tx1"/>
                </a:solidFill>
              </a:rPr>
              <a:t>якій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стікає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зрошувальна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рідина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Абсорбцію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повітря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відхідних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токсичні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забруднення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кислотні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тумани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оксиди</a:t>
            </a:r>
            <a:r>
              <a:rPr lang="ru-RU" dirty="0">
                <a:solidFill>
                  <a:schemeClr val="tx1"/>
                </a:solidFill>
              </a:rPr>
              <a:t> карбону (</a:t>
            </a:r>
            <a:r>
              <a:rPr lang="en-US" dirty="0">
                <a:solidFill>
                  <a:schemeClr val="tx1"/>
                </a:solidFill>
              </a:rPr>
              <a:t>II) </a:t>
            </a:r>
            <a:r>
              <a:rPr lang="ru-RU" dirty="0">
                <a:solidFill>
                  <a:schemeClr val="tx1"/>
                </a:solidFill>
              </a:rPr>
              <a:t>і (</a:t>
            </a:r>
            <a:r>
              <a:rPr lang="en-US" dirty="0">
                <a:solidFill>
                  <a:schemeClr val="tx1"/>
                </a:solidFill>
              </a:rPr>
              <a:t>IV), </a:t>
            </a:r>
            <a:r>
              <a:rPr lang="ru-RU" dirty="0" err="1">
                <a:solidFill>
                  <a:schemeClr val="tx1"/>
                </a:solidFill>
              </a:rPr>
              <a:t>ціанідну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ацетатну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кислоти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сірчистий</a:t>
            </a:r>
            <a:r>
              <a:rPr lang="ru-RU" dirty="0">
                <a:solidFill>
                  <a:schemeClr val="tx1"/>
                </a:solidFill>
              </a:rPr>
              <a:t> газ, </a:t>
            </a:r>
            <a:r>
              <a:rPr lang="ru-RU" dirty="0" err="1">
                <a:solidFill>
                  <a:schemeClr val="tx1"/>
                </a:solidFill>
              </a:rPr>
              <a:t>оксиди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нітрогену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розчинники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 Як </a:t>
            </a:r>
            <a:r>
              <a:rPr lang="ru-RU" dirty="0" err="1">
                <a:solidFill>
                  <a:schemeClr val="tx1"/>
                </a:solidFill>
              </a:rPr>
              <a:t>поглинач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суспензії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оксиди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магнію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кальцію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вапняк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458112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СаО</a:t>
            </a:r>
            <a:r>
              <a:rPr lang="ru-RU" dirty="0"/>
              <a:t> + СО</a:t>
            </a:r>
            <a:r>
              <a:rPr lang="ru-RU" baseline="-25000" dirty="0"/>
              <a:t>2</a:t>
            </a:r>
            <a:r>
              <a:rPr lang="ru-RU" dirty="0"/>
              <a:t> → СаСО</a:t>
            </a:r>
            <a:r>
              <a:rPr lang="ru-RU" baseline="-25000" dirty="0"/>
              <a:t>3</a:t>
            </a:r>
            <a:r>
              <a:rPr lang="ru-RU" dirty="0"/>
              <a:t>;</a:t>
            </a:r>
          </a:p>
          <a:p>
            <a:r>
              <a:rPr lang="ru-RU" dirty="0"/>
              <a:t>Мg0 + SО</a:t>
            </a:r>
            <a:r>
              <a:rPr lang="ru-RU" baseline="-25000" dirty="0"/>
              <a:t>2</a:t>
            </a:r>
            <a:r>
              <a:rPr lang="ru-RU" dirty="0"/>
              <a:t> → МgSО</a:t>
            </a:r>
            <a:r>
              <a:rPr lang="ru-RU" baseline="-25000" dirty="0"/>
              <a:t>3</a:t>
            </a:r>
            <a:r>
              <a:rPr lang="ru-RU" dirty="0"/>
              <a:t>;</a:t>
            </a:r>
          </a:p>
          <a:p>
            <a:r>
              <a:rPr lang="ru-RU" dirty="0" err="1"/>
              <a:t>СаО</a:t>
            </a:r>
            <a:r>
              <a:rPr lang="ru-RU" dirty="0"/>
              <a:t> + SО</a:t>
            </a:r>
            <a:r>
              <a:rPr lang="ru-RU" baseline="-25000" dirty="0"/>
              <a:t>2</a:t>
            </a:r>
            <a:r>
              <a:rPr lang="ru-RU" dirty="0"/>
              <a:t> → СаSО</a:t>
            </a:r>
            <a:r>
              <a:rPr lang="ru-RU" baseline="-25000" dirty="0"/>
              <a:t>3</a:t>
            </a:r>
            <a:r>
              <a:rPr lang="ru-RU" dirty="0"/>
              <a:t>;</a:t>
            </a:r>
          </a:p>
          <a:p>
            <a:r>
              <a:rPr lang="ru-RU" dirty="0"/>
              <a:t>СаСО</a:t>
            </a:r>
            <a:r>
              <a:rPr lang="ru-RU" baseline="-25000" dirty="0"/>
              <a:t>3</a:t>
            </a:r>
            <a:r>
              <a:rPr lang="ru-RU" dirty="0"/>
              <a:t> + 2НС1 → СаС1</a:t>
            </a:r>
            <a:r>
              <a:rPr lang="ru-RU" baseline="-25000" dirty="0"/>
              <a:t>2</a:t>
            </a:r>
            <a:r>
              <a:rPr lang="ru-RU" dirty="0"/>
              <a:t> + Н</a:t>
            </a:r>
            <a:r>
              <a:rPr lang="ru-RU" baseline="-25000" dirty="0"/>
              <a:t>2</a:t>
            </a:r>
            <a:r>
              <a:rPr lang="ru-RU" dirty="0"/>
              <a:t>О + СО</a:t>
            </a:r>
            <a:r>
              <a:rPr lang="ru-RU" baseline="-25000" dirty="0"/>
              <a:t>2</a:t>
            </a:r>
            <a:r>
              <a:rPr lang="ru-RU" dirty="0"/>
              <a:t> ↑.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5146" y="260648"/>
            <a:ext cx="6736594" cy="74515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Адсорбція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4437112"/>
            <a:ext cx="8352928" cy="213285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>
                <a:solidFill>
                  <a:schemeClr val="tx1"/>
                </a:solidFill>
              </a:rPr>
              <a:t>Адсорбційний</a:t>
            </a:r>
            <a:r>
              <a:rPr lang="ru-RU" i="1" dirty="0">
                <a:solidFill>
                  <a:schemeClr val="tx1"/>
                </a:solidFill>
              </a:rPr>
              <a:t> метод 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поглинання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газоподібних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поверхні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об'ємі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мікропор</a:t>
            </a:r>
            <a:r>
              <a:rPr lang="ru-RU" dirty="0">
                <a:solidFill>
                  <a:schemeClr val="tx1"/>
                </a:solidFill>
              </a:rPr>
              <a:t> твердого </a:t>
            </a:r>
            <a:r>
              <a:rPr lang="ru-RU" dirty="0" err="1" smtClean="0">
                <a:solidFill>
                  <a:schemeClr val="tx1"/>
                </a:solidFill>
              </a:rPr>
              <a:t>тіла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Тверду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речовину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 smtClean="0">
                <a:solidFill>
                  <a:schemeClr val="tx1"/>
                </a:solidFill>
              </a:rPr>
              <a:t>поверхні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об'ємі</a:t>
            </a:r>
            <a:r>
              <a:rPr lang="ru-RU" dirty="0">
                <a:solidFill>
                  <a:schemeClr val="tx1"/>
                </a:solidFill>
              </a:rPr>
              <a:t> пор </a:t>
            </a:r>
            <a:r>
              <a:rPr lang="ru-RU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концентрування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очищуваних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називають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адсорбентом. 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Забруднювальні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речови­ни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перебувають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газовій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рідкій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фазі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називають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адсорбтивом</a:t>
            </a:r>
            <a:r>
              <a:rPr lang="ru-RU" i="1" dirty="0">
                <a:solidFill>
                  <a:schemeClr val="tx1"/>
                </a:solidFill>
              </a:rPr>
              <a:t>, </a:t>
            </a: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переходу в </a:t>
            </a:r>
            <a:r>
              <a:rPr lang="ru-RU" dirty="0" err="1">
                <a:solidFill>
                  <a:schemeClr val="tx1"/>
                </a:solidFill>
              </a:rPr>
              <a:t>адсорбований</a:t>
            </a:r>
            <a:r>
              <a:rPr lang="ru-RU" dirty="0">
                <a:solidFill>
                  <a:schemeClr val="tx1"/>
                </a:solidFill>
              </a:rPr>
              <a:t> стан – </a:t>
            </a:r>
            <a:r>
              <a:rPr lang="ru-RU" i="1" dirty="0" err="1">
                <a:solidFill>
                  <a:schemeClr val="tx1"/>
                </a:solidFill>
              </a:rPr>
              <a:t>адсорбатом</a:t>
            </a:r>
            <a:r>
              <a:rPr lang="ru-RU" i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GlumGlamorousBudgie-mobil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1017859"/>
            <a:ext cx="5112568" cy="326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8572" y="620688"/>
            <a:ext cx="4541899" cy="295232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 Для </a:t>
            </a:r>
            <a:r>
              <a:rPr lang="ru-RU" dirty="0" err="1">
                <a:solidFill>
                  <a:schemeClr val="tx1"/>
                </a:solidFill>
              </a:rPr>
              <a:t>адсорбційного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активоване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вугілля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силікагелі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цеоліти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глинисті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мінерали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пористе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тощо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Апарати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методу, </a:t>
            </a:r>
            <a:r>
              <a:rPr lang="ru-RU" dirty="0" err="1">
                <a:solidFill>
                  <a:schemeClr val="tx1"/>
                </a:solidFill>
              </a:rPr>
              <a:t>називаються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адсорберами</a:t>
            </a:r>
            <a:r>
              <a:rPr lang="ru-RU" dirty="0">
                <a:solidFill>
                  <a:schemeClr val="tx1"/>
                </a:solidFill>
              </a:rPr>
              <a:t>. На </a:t>
            </a:r>
            <a:r>
              <a:rPr lang="ru-RU" dirty="0" err="1">
                <a:solidFill>
                  <a:schemeClr val="tx1"/>
                </a:solidFill>
              </a:rPr>
              <a:t>практиці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адсорбери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нерухомим</a:t>
            </a:r>
            <a:r>
              <a:rPr lang="ru-RU" dirty="0">
                <a:solidFill>
                  <a:schemeClr val="tx1"/>
                </a:solidFill>
              </a:rPr>
              <a:t> шаром адсорбенту, з </a:t>
            </a:r>
            <a:r>
              <a:rPr lang="ru-RU" dirty="0" err="1">
                <a:solidFill>
                  <a:schemeClr val="tx1"/>
                </a:solidFill>
              </a:rPr>
              <a:t>рухомим</a:t>
            </a:r>
            <a:r>
              <a:rPr lang="ru-RU" dirty="0">
                <a:solidFill>
                  <a:schemeClr val="tx1"/>
                </a:solidFill>
              </a:rPr>
              <a:t> шаром адсорбенту та з </a:t>
            </a:r>
            <a:r>
              <a:rPr lang="ru-RU" dirty="0" err="1">
                <a:solidFill>
                  <a:schemeClr val="tx1"/>
                </a:solidFill>
              </a:rPr>
              <a:t>киплячим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шаром.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552" y="-13276856"/>
            <a:ext cx="8415567" cy="59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3" y="332656"/>
            <a:ext cx="386747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1683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877" y="3228302"/>
            <a:ext cx="4808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Конструктивна схема адсорбера з </a:t>
            </a:r>
            <a:r>
              <a:rPr lang="ru-RU" dirty="0" err="1"/>
              <a:t>киплячим</a:t>
            </a:r>
            <a:r>
              <a:rPr lang="ru-RU" dirty="0"/>
              <a:t> шаром.</a:t>
            </a:r>
          </a:p>
          <a:p>
            <a:r>
              <a:rPr lang="ru-RU" dirty="0"/>
              <a:t>1 – </a:t>
            </a:r>
            <a:r>
              <a:rPr lang="ru-RU" dirty="0" err="1"/>
              <a:t>циліндричний</a:t>
            </a:r>
            <a:r>
              <a:rPr lang="ru-RU" dirty="0"/>
              <a:t> корпус з конусом </a:t>
            </a:r>
            <a:r>
              <a:rPr lang="ru-RU" dirty="0" err="1"/>
              <a:t>унизу</a:t>
            </a:r>
            <a:r>
              <a:rPr lang="ru-RU" dirty="0"/>
              <a:t>;</a:t>
            </a:r>
          </a:p>
          <a:p>
            <a:r>
              <a:rPr lang="ru-RU" dirty="0"/>
              <a:t>2 – </a:t>
            </a:r>
            <a:r>
              <a:rPr lang="ru-RU" dirty="0" err="1"/>
              <a:t>розподільча</a:t>
            </a:r>
            <a:r>
              <a:rPr lang="ru-RU" dirty="0"/>
              <a:t> </a:t>
            </a:r>
            <a:r>
              <a:rPr lang="ru-RU" dirty="0" err="1"/>
              <a:t>решітка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патрубок для </a:t>
            </a:r>
            <a:r>
              <a:rPr lang="ru-RU" dirty="0" err="1"/>
              <a:t>введення</a:t>
            </a:r>
            <a:r>
              <a:rPr lang="ru-RU" dirty="0"/>
              <a:t> адсорбенту;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</a:t>
            </a:r>
            <a:r>
              <a:rPr lang="ru-RU" dirty="0" err="1"/>
              <a:t>циклонний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– </a:t>
            </a:r>
            <a:r>
              <a:rPr lang="ru-RU" dirty="0" err="1"/>
              <a:t>киплячий</a:t>
            </a:r>
            <a:r>
              <a:rPr lang="ru-RU" dirty="0"/>
              <a:t> шар адсорбенту;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патрубок для </a:t>
            </a:r>
            <a:r>
              <a:rPr lang="ru-RU" dirty="0" err="1"/>
              <a:t>виведення</a:t>
            </a:r>
            <a:r>
              <a:rPr lang="ru-RU" dirty="0"/>
              <a:t> адсорбенту;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– штуцер для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забрудненого</a:t>
            </a:r>
            <a:r>
              <a:rPr lang="ru-RU" dirty="0"/>
              <a:t> газу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4104456" cy="96117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Зміст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1. Вступ.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2. Механічні методи очищення повітря.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 Фізико-хімічні методи.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4. Хімічні методи.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5. Висновок.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480838" cy="6731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Термічне знешкодження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44816" cy="4032448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i="1" dirty="0" err="1">
                <a:solidFill>
                  <a:schemeClr val="tx1"/>
                </a:solidFill>
              </a:rPr>
              <a:t>Термічне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знешкодження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ґрунтується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високотемпературному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спалюванні</a:t>
            </a:r>
            <a:r>
              <a:rPr lang="ru-RU" dirty="0">
                <a:solidFill>
                  <a:schemeClr val="tx1"/>
                </a:solidFill>
              </a:rPr>
              <a:t> горючих </a:t>
            </a:r>
            <a:r>
              <a:rPr lang="ru-RU" dirty="0" err="1">
                <a:solidFill>
                  <a:schemeClr val="tx1"/>
                </a:solidFill>
              </a:rPr>
              <a:t>домішок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окисненні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знешкоджуваних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компонентів</a:t>
            </a:r>
            <a:r>
              <a:rPr lang="ru-RU" dirty="0">
                <a:solidFill>
                  <a:schemeClr val="tx1"/>
                </a:solidFill>
              </a:rPr>
              <a:t> киснем. </a:t>
            </a:r>
            <a:endParaRPr lang="ru-RU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Перевагою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знешкодження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невеликі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розміри</a:t>
            </a:r>
            <a:r>
              <a:rPr lang="ru-RU" dirty="0">
                <a:solidFill>
                  <a:schemeClr val="tx1"/>
                </a:solidFill>
              </a:rPr>
              <a:t> установок 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простота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обслуговування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можливість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автоматизації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висока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знешкодження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низьких</a:t>
            </a:r>
            <a:r>
              <a:rPr lang="ru-RU" dirty="0">
                <a:solidFill>
                  <a:schemeClr val="tx1"/>
                </a:solidFill>
              </a:rPr>
              <a:t> затратах </a:t>
            </a:r>
            <a:r>
              <a:rPr lang="ru-RU" dirty="0" err="1">
                <a:solidFill>
                  <a:schemeClr val="tx1"/>
                </a:solidFill>
              </a:rPr>
              <a:t>коштів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0" y="5373216"/>
            <a:ext cx="8200706" cy="12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50" y="476672"/>
            <a:ext cx="5671001" cy="60113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Каталітичне окиснення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5040560" cy="4443189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багатьох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випадках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відхідних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каталітичні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процеси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окиснення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розкладання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вихлопні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автомобільні</a:t>
            </a:r>
            <a:r>
              <a:rPr lang="ru-RU" dirty="0">
                <a:solidFill>
                  <a:schemeClr val="tx1"/>
                </a:solidFill>
              </a:rPr>
              <a:t> гази </a:t>
            </a:r>
            <a:r>
              <a:rPr lang="ru-RU" dirty="0" err="1">
                <a:solidFill>
                  <a:schemeClr val="tx1"/>
                </a:solidFill>
              </a:rPr>
              <a:t>очищають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оксиду карбону (</a:t>
            </a:r>
            <a:r>
              <a:rPr lang="en-US" dirty="0">
                <a:solidFill>
                  <a:schemeClr val="tx1"/>
                </a:solidFill>
              </a:rPr>
              <a:t>II) </a:t>
            </a:r>
            <a:r>
              <a:rPr lang="ru-RU" dirty="0">
                <a:solidFill>
                  <a:schemeClr val="tx1"/>
                </a:solidFill>
              </a:rPr>
              <a:t>шляхом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окиснення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вуглекислого</a:t>
            </a:r>
            <a:r>
              <a:rPr lang="ru-RU" dirty="0">
                <a:solidFill>
                  <a:schemeClr val="tx1"/>
                </a:solidFill>
              </a:rPr>
              <a:t> газу на </a:t>
            </a:r>
            <a:r>
              <a:rPr lang="ru-RU" dirty="0" err="1">
                <a:solidFill>
                  <a:schemeClr val="tx1"/>
                </a:solidFill>
              </a:rPr>
              <a:t>купрум-мангановому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каталізаторі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являє</a:t>
            </a:r>
            <a:r>
              <a:rPr lang="ru-RU" dirty="0">
                <a:solidFill>
                  <a:schemeClr val="tx1"/>
                </a:solidFill>
              </a:rPr>
              <a:t> собою </a:t>
            </a:r>
            <a:r>
              <a:rPr lang="ru-RU" dirty="0" err="1">
                <a:solidFill>
                  <a:schemeClr val="tx1"/>
                </a:solidFill>
              </a:rPr>
              <a:t>суміш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оксидів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мангану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купруму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68580" indent="0">
              <a:buNone/>
            </a:pPr>
            <a:r>
              <a:rPr lang="ru-RU" dirty="0" smtClean="0"/>
              <a:t>			2</a:t>
            </a:r>
            <a:r>
              <a:rPr lang="en-US" dirty="0"/>
              <a:t>CO+O</a:t>
            </a:r>
            <a:r>
              <a:rPr lang="en-US" baseline="-25000" dirty="0"/>
              <a:t>2 </a:t>
            </a:r>
            <a:r>
              <a:rPr lang="en-US" dirty="0"/>
              <a:t>2CO</a:t>
            </a:r>
            <a:r>
              <a:rPr lang="en-US" baseline="-25000" dirty="0"/>
              <a:t>2</a:t>
            </a:r>
            <a:endParaRPr lang="en-US" dirty="0"/>
          </a:p>
          <a:p>
            <a:pPr marL="6858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Каталітичне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оксидів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нітрогену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здійснюють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допо­могою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відновників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водню</a:t>
            </a:r>
            <a:r>
              <a:rPr lang="ru-RU" dirty="0">
                <a:solidFill>
                  <a:schemeClr val="tx1"/>
                </a:solidFill>
              </a:rPr>
              <a:t>, метану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аміаку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наявності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платино-паладієво-родієвих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каталізаторів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923928" cy="25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59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655" r="2983" b="13145"/>
          <a:stretch/>
        </p:blipFill>
        <p:spPr bwMode="auto">
          <a:xfrm>
            <a:off x="-89393" y="-171400"/>
            <a:ext cx="924653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930016" cy="95436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Висновок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3848" y="-24764"/>
            <a:ext cx="2972900" cy="6048672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Отже, в час значного антропогенного  забруднення атмосфери ми повинні вдосконалювати методи і системи очищення повітря, берегти наші ліси, адже </a:t>
            </a:r>
            <a:r>
              <a:rPr lang="ru-RU" b="1" dirty="0" err="1">
                <a:solidFill>
                  <a:schemeClr val="tx1"/>
                </a:solidFill>
              </a:rPr>
              <a:t>с</a:t>
            </a:r>
            <a:r>
              <a:rPr lang="ru-RU" b="1" dirty="0" err="1" smtClean="0">
                <a:solidFill>
                  <a:schemeClr val="tx1"/>
                </a:solidFill>
              </a:rPr>
              <a:t>аме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дерева </a:t>
            </a:r>
            <a:r>
              <a:rPr lang="ru-RU" b="1" dirty="0" err="1">
                <a:solidFill>
                  <a:schemeClr val="tx1"/>
                </a:solidFill>
              </a:rPr>
              <a:t>поступово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знижують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дію</a:t>
            </a:r>
            <a:r>
              <a:rPr lang="ru-RU" b="1" dirty="0">
                <a:solidFill>
                  <a:schemeClr val="tx1"/>
                </a:solidFill>
              </a:rPr>
              <a:t> парникового </a:t>
            </a:r>
            <a:r>
              <a:rPr lang="ru-RU" b="1" dirty="0" err="1">
                <a:solidFill>
                  <a:schemeClr val="tx1"/>
                </a:solidFill>
              </a:rPr>
              <a:t>ефекту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фільтрують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повітря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виділяють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кисень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Тому стан </a:t>
            </a:r>
            <a:r>
              <a:rPr lang="ru-RU" b="1" dirty="0" err="1">
                <a:solidFill>
                  <a:schemeClr val="tx1"/>
                </a:solidFill>
              </a:rPr>
              <a:t>нашої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планети</a:t>
            </a:r>
            <a:r>
              <a:rPr lang="ru-RU" b="1" dirty="0">
                <a:solidFill>
                  <a:schemeClr val="tx1"/>
                </a:solidFill>
              </a:rPr>
              <a:t> та наше </a:t>
            </a:r>
            <a:r>
              <a:rPr lang="ru-RU" b="1" dirty="0" err="1">
                <a:solidFill>
                  <a:schemeClr val="tx1"/>
                </a:solidFill>
              </a:rPr>
              <a:t>майбутнє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залежить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кожного!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20806"/>
            <a:ext cx="5688632" cy="31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8932"/>
            <a:ext cx="1800200" cy="3600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Вступ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20662"/>
            <a:ext cx="8352928" cy="2604682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Сучасний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суспільства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зростанням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економічних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енергетичних</a:t>
            </a:r>
            <a:r>
              <a:rPr lang="ru-RU" dirty="0">
                <a:solidFill>
                  <a:schemeClr val="tx1"/>
                </a:solidFill>
              </a:rPr>
              <a:t> потреб. </a:t>
            </a:r>
            <a:r>
              <a:rPr lang="ru-RU" dirty="0" err="1">
                <a:solidFill>
                  <a:schemeClr val="tx1"/>
                </a:solidFill>
              </a:rPr>
              <a:t>Потужні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промислових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шкідливих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в атмосферу, </a:t>
            </a:r>
            <a:r>
              <a:rPr lang="ru-RU" dirty="0" err="1">
                <a:solidFill>
                  <a:schemeClr val="tx1"/>
                </a:solidFill>
              </a:rPr>
              <a:t>вихлопних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автомобілів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застосування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фреонів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побуті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спричиняють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виникнення</a:t>
            </a:r>
            <a:r>
              <a:rPr lang="ru-RU" dirty="0">
                <a:solidFill>
                  <a:schemeClr val="tx1"/>
                </a:solidFill>
              </a:rPr>
              <a:t> парникового </a:t>
            </a:r>
            <a:r>
              <a:rPr lang="ru-RU" dirty="0" err="1">
                <a:solidFill>
                  <a:schemeClr val="tx1"/>
                </a:solidFill>
              </a:rPr>
              <a:t>ефекту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планеті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 </a:t>
            </a:r>
            <a:r>
              <a:rPr lang="ru-RU" dirty="0" err="1">
                <a:solidFill>
                  <a:schemeClr val="tx1"/>
                </a:solidFill>
              </a:rPr>
              <a:t>зміну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клімату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цілому</a:t>
            </a:r>
            <a:r>
              <a:rPr lang="ru-RU" dirty="0" smtClean="0">
                <a:solidFill>
                  <a:schemeClr val="tx1"/>
                </a:solidFill>
              </a:rPr>
              <a:t>. Тому тема  </a:t>
            </a:r>
            <a:r>
              <a:rPr lang="ru-RU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різних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методів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очищення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повітря</a:t>
            </a:r>
            <a:r>
              <a:rPr lang="ru-RU" dirty="0" smtClean="0">
                <a:solidFill>
                  <a:schemeClr val="tx1"/>
                </a:solidFill>
              </a:rPr>
              <a:t> є </a:t>
            </a:r>
            <a:r>
              <a:rPr lang="ru-RU" dirty="0" err="1" smtClean="0">
                <a:solidFill>
                  <a:schemeClr val="tx1"/>
                </a:solidFill>
              </a:rPr>
              <a:t>досить</a:t>
            </a:r>
            <a:r>
              <a:rPr lang="ru-RU" dirty="0" smtClean="0">
                <a:solidFill>
                  <a:schemeClr val="tx1"/>
                </a:solidFill>
              </a:rPr>
              <a:t> актуальною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063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128792" cy="1296144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Основними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джерелами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забруднення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атмосфери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є </a:t>
            </a:r>
            <a:r>
              <a:rPr lang="uk-UA" sz="2800" dirty="0">
                <a:solidFill>
                  <a:schemeClr val="tx1"/>
                </a:solidFill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00483763"/>
              </p:ext>
            </p:extLst>
          </p:nvPr>
        </p:nvGraphicFramePr>
        <p:xfrm>
          <a:off x="899592" y="1628800"/>
          <a:ext cx="7200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12501" r="21244" b="6249"/>
          <a:stretch/>
        </p:blipFill>
        <p:spPr bwMode="auto">
          <a:xfrm>
            <a:off x="238555" y="332656"/>
            <a:ext cx="8549363" cy="65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4788023" cy="54868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Рівні забруднення повітря в містах України станом на 2014 рік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20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79712" y="1268760"/>
            <a:ext cx="4536504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Методи очищення газових викидів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15779" r="38377" b="8052"/>
          <a:stretch/>
        </p:blipFill>
        <p:spPr bwMode="auto">
          <a:xfrm>
            <a:off x="1030514" y="0"/>
            <a:ext cx="669897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325015"/>
            <a:ext cx="30963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 smtClean="0"/>
              <a:t>методів</a:t>
            </a:r>
            <a:r>
              <a:rPr lang="ru-RU" b="1" dirty="0" smtClean="0"/>
              <a:t> </a:t>
            </a:r>
            <a:r>
              <a:rPr lang="ru-RU" b="1" dirty="0" err="1"/>
              <a:t>очищення</a:t>
            </a:r>
            <a:r>
              <a:rPr lang="ru-RU" b="1" dirty="0"/>
              <a:t> </a:t>
            </a:r>
            <a:r>
              <a:rPr lang="ru-RU" b="1" dirty="0" err="1"/>
              <a:t>викидів</a:t>
            </a:r>
            <a:r>
              <a:rPr lang="ru-RU" b="1" dirty="0"/>
              <a:t> в атмосферу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03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664586" cy="5291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Механічні методи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40" y="4005064"/>
            <a:ext cx="4312803" cy="26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836712"/>
            <a:ext cx="8568952" cy="339766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Механічні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застосовують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вентиляційних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грубодисперсного пилу. </a:t>
            </a:r>
            <a:r>
              <a:rPr lang="ru-RU" dirty="0" err="1">
                <a:solidFill>
                  <a:schemeClr val="tx1"/>
                </a:solidFill>
              </a:rPr>
              <a:t>Основними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механізмами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осадження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завислих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частинок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дія</a:t>
            </a:r>
            <a:r>
              <a:rPr lang="ru-RU" dirty="0">
                <a:solidFill>
                  <a:schemeClr val="tx1"/>
                </a:solidFill>
              </a:rPr>
              <a:t> сил </a:t>
            </a:r>
            <a:r>
              <a:rPr lang="ru-RU" dirty="0" err="1">
                <a:solidFill>
                  <a:schemeClr val="tx1"/>
                </a:solidFill>
              </a:rPr>
              <a:t>гравітації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інерції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дифузії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відцентрових</a:t>
            </a:r>
            <a:r>
              <a:rPr lang="ru-RU" dirty="0">
                <a:solidFill>
                  <a:schemeClr val="tx1"/>
                </a:solidFill>
              </a:rPr>
              <a:t> сил та сил </a:t>
            </a:r>
            <a:r>
              <a:rPr lang="ru-RU" dirty="0" err="1" smtClean="0">
                <a:solidFill>
                  <a:schemeClr val="tx1"/>
                </a:solidFill>
              </a:rPr>
              <a:t>зчеплення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два </a:t>
            </a:r>
            <a:r>
              <a:rPr lang="ru-RU" dirty="0" err="1">
                <a:solidFill>
                  <a:schemeClr val="tx1"/>
                </a:solidFill>
              </a:rPr>
              <a:t>види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пиловловлення</a:t>
            </a:r>
            <a:r>
              <a:rPr lang="ru-RU" dirty="0">
                <a:solidFill>
                  <a:schemeClr val="tx1"/>
                </a:solidFill>
              </a:rPr>
              <a:t>: </a:t>
            </a:r>
            <a:r>
              <a:rPr lang="ru-RU" i="1" dirty="0" err="1">
                <a:solidFill>
                  <a:schemeClr val="tx1"/>
                </a:solidFill>
              </a:rPr>
              <a:t>сухе</a:t>
            </a:r>
            <a:r>
              <a:rPr lang="ru-RU" i="1" dirty="0">
                <a:solidFill>
                  <a:schemeClr val="tx1"/>
                </a:solidFill>
              </a:rPr>
              <a:t> і </a:t>
            </a:r>
            <a:r>
              <a:rPr lang="ru-RU" i="1" dirty="0" err="1">
                <a:solidFill>
                  <a:schemeClr val="tx1"/>
                </a:solidFill>
              </a:rPr>
              <a:t>мокре</a:t>
            </a:r>
            <a:r>
              <a:rPr lang="ru-RU" dirty="0">
                <a:solidFill>
                  <a:schemeClr val="tx1"/>
                </a:solidFill>
              </a:rPr>
              <a:t>. З </a:t>
            </a:r>
            <a:r>
              <a:rPr lang="ru-RU" dirty="0" err="1">
                <a:solidFill>
                  <a:schemeClr val="tx1"/>
                </a:solidFill>
              </a:rPr>
              <a:t>економічного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погляду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доцільними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сухі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пиловловлювачі</a:t>
            </a:r>
            <a:r>
              <a:rPr lang="ru-RU" dirty="0">
                <a:solidFill>
                  <a:schemeClr val="tx1"/>
                </a:solidFill>
              </a:rPr>
              <a:t>. Вони </a:t>
            </a:r>
            <a:r>
              <a:rPr lang="ru-RU" dirty="0" err="1">
                <a:solidFill>
                  <a:schemeClr val="tx1"/>
                </a:solidFill>
              </a:rPr>
              <a:t>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змогу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повернути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вловлений</a:t>
            </a:r>
            <a:r>
              <a:rPr lang="ru-RU" dirty="0">
                <a:solidFill>
                  <a:schemeClr val="tx1"/>
                </a:solidFill>
              </a:rPr>
              <a:t> пил, </a:t>
            </a:r>
            <a:r>
              <a:rPr lang="ru-RU" dirty="0" err="1">
                <a:solidFill>
                  <a:schemeClr val="tx1"/>
                </a:solidFill>
              </a:rPr>
              <a:t>тоді</a:t>
            </a:r>
            <a:r>
              <a:rPr lang="ru-RU" dirty="0">
                <a:solidFill>
                  <a:schemeClr val="tx1"/>
                </a:solidFill>
              </a:rPr>
              <a:t> як при мокрому </a:t>
            </a:r>
            <a:r>
              <a:rPr lang="ru-RU" dirty="0" err="1">
                <a:solidFill>
                  <a:schemeClr val="tx1"/>
                </a:solidFill>
              </a:rPr>
              <a:t>утворюються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водяні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суспензії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переробка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потребує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додаткових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матеріальних</a:t>
            </a:r>
            <a:r>
              <a:rPr lang="ru-RU" dirty="0">
                <a:solidFill>
                  <a:schemeClr val="tx1"/>
                </a:solidFill>
              </a:rPr>
              <a:t> затрат. </a:t>
            </a:r>
            <a:r>
              <a:rPr lang="ru-RU" dirty="0" err="1">
                <a:solidFill>
                  <a:schemeClr val="tx1"/>
                </a:solidFill>
              </a:rPr>
              <a:t>Недоліком</a:t>
            </a:r>
            <a:r>
              <a:rPr lang="ru-RU" dirty="0">
                <a:solidFill>
                  <a:schemeClr val="tx1"/>
                </a:solidFill>
              </a:rPr>
              <a:t> сухого </a:t>
            </a:r>
            <a:r>
              <a:rPr lang="ru-RU" dirty="0" err="1">
                <a:solidFill>
                  <a:schemeClr val="tx1"/>
                </a:solidFill>
              </a:rPr>
              <a:t>пиловловлення</a:t>
            </a:r>
            <a:r>
              <a:rPr lang="ru-RU" dirty="0">
                <a:solidFill>
                  <a:schemeClr val="tx1"/>
                </a:solidFill>
              </a:rPr>
              <a:t> є те,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забезпечує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висо­кий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ступінь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запиленості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відхідних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</a:rPr>
              <a:t> в основному для </a:t>
            </a:r>
            <a:r>
              <a:rPr lang="ru-RU" dirty="0" err="1">
                <a:solidFill>
                  <a:schemeClr val="tx1"/>
                </a:solidFill>
              </a:rPr>
              <a:t>попереднього</a:t>
            </a:r>
            <a:r>
              <a:rPr lang="ru-RU" dirty="0">
                <a:solidFill>
                  <a:schemeClr val="tx1"/>
                </a:solidFill>
              </a:rPr>
              <a:t> (грубого) </a:t>
            </a:r>
            <a:r>
              <a:rPr lang="ru-RU" dirty="0" err="1">
                <a:solidFill>
                  <a:schemeClr val="tx1"/>
                </a:solidFill>
              </a:rPr>
              <a:t>очищення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газів</a:t>
            </a:r>
            <a:r>
              <a:rPr lang="ru-RU" dirty="0">
                <a:solidFill>
                  <a:schemeClr val="tx1"/>
                </a:solidFill>
              </a:rPr>
              <a:t> перед </a:t>
            </a:r>
            <a:r>
              <a:rPr lang="ru-RU" dirty="0" err="1">
                <a:solidFill>
                  <a:schemeClr val="tx1"/>
                </a:solidFill>
              </a:rPr>
              <a:t>обладнанням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другої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третьої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620688"/>
            <a:ext cx="7153588" cy="20162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Механічне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сухе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пиловловлення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здійснюють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пилоосаджувальних</a:t>
            </a:r>
            <a:r>
              <a:rPr lang="ru-RU" dirty="0">
                <a:solidFill>
                  <a:schemeClr val="tx1"/>
                </a:solidFill>
              </a:rPr>
              <a:t> камерах, </a:t>
            </a:r>
            <a:r>
              <a:rPr lang="ru-RU" dirty="0" err="1">
                <a:solidFill>
                  <a:schemeClr val="tx1"/>
                </a:solidFill>
              </a:rPr>
              <a:t>інерційних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пиловловлювачах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циклонних</a:t>
            </a:r>
            <a:r>
              <a:rPr lang="ru-RU" dirty="0">
                <a:solidFill>
                  <a:schemeClr val="tx1"/>
                </a:solidFill>
              </a:rPr>
              <a:t> сепараторах, </a:t>
            </a:r>
            <a:r>
              <a:rPr lang="ru-RU" dirty="0" err="1">
                <a:solidFill>
                  <a:schemeClr val="tx1"/>
                </a:solidFill>
              </a:rPr>
              <a:t>механічних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електричних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фільтрах</a:t>
            </a:r>
            <a:r>
              <a:rPr lang="ru-RU" dirty="0">
                <a:solidFill>
                  <a:schemeClr val="tx1"/>
                </a:solidFill>
              </a:rPr>
              <a:t>. В </a:t>
            </a:r>
            <a:r>
              <a:rPr lang="ru-RU" i="1" dirty="0" err="1">
                <a:solidFill>
                  <a:schemeClr val="tx1"/>
                </a:solidFill>
              </a:rPr>
              <a:t>пилоосаджувальних</a:t>
            </a:r>
            <a:r>
              <a:rPr lang="ru-RU" i="1" dirty="0">
                <a:solidFill>
                  <a:schemeClr val="tx1"/>
                </a:solidFill>
              </a:rPr>
              <a:t> камерах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очищують</a:t>
            </a:r>
            <a:r>
              <a:rPr lang="ru-RU" dirty="0">
                <a:solidFill>
                  <a:schemeClr val="tx1"/>
                </a:solidFill>
              </a:rPr>
              <a:t> гази з </a:t>
            </a:r>
            <a:r>
              <a:rPr lang="ru-RU" dirty="0" err="1">
                <a:solidFill>
                  <a:schemeClr val="tx1"/>
                </a:solidFill>
              </a:rPr>
              <a:t>грубодисперсними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часточками</a:t>
            </a:r>
            <a:r>
              <a:rPr lang="ru-RU" dirty="0">
                <a:solidFill>
                  <a:schemeClr val="tx1"/>
                </a:solidFill>
              </a:rPr>
              <a:t> пилу </a:t>
            </a:r>
            <a:r>
              <a:rPr lang="ru-RU" dirty="0" err="1">
                <a:solidFill>
                  <a:schemeClr val="tx1"/>
                </a:solidFill>
              </a:rPr>
              <a:t>розміром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50 до 500 мкм (рис. </a:t>
            </a:r>
            <a:r>
              <a:rPr lang="ru-RU" dirty="0" smtClean="0">
                <a:solidFill>
                  <a:schemeClr val="tx1"/>
                </a:solidFill>
              </a:rPr>
              <a:t>1.1</a:t>
            </a:r>
            <a:r>
              <a:rPr lang="ru-RU" i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924945"/>
            <a:ext cx="7028485" cy="2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51497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 1.1.</a:t>
            </a:r>
            <a:r>
              <a:rPr lang="ru-RU" dirty="0"/>
              <a:t> </a:t>
            </a:r>
            <a:r>
              <a:rPr lang="ru-RU" dirty="0" err="1"/>
              <a:t>Принципова</a:t>
            </a:r>
            <a:r>
              <a:rPr lang="ru-RU" dirty="0"/>
              <a:t> конструктивна схема</a:t>
            </a:r>
          </a:p>
          <a:p>
            <a:r>
              <a:rPr lang="ru-RU" dirty="0" err="1"/>
              <a:t>пилоосаджувальної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:</a:t>
            </a:r>
          </a:p>
          <a:p>
            <a:r>
              <a:rPr lang="ru-RU" dirty="0"/>
              <a:t>1 – корпус; 2 – бункер; 3 – штуцер для </a:t>
            </a:r>
            <a:r>
              <a:rPr lang="ru-RU" dirty="0" err="1"/>
              <a:t>видалення</a:t>
            </a:r>
            <a:r>
              <a:rPr lang="ru-RU" dirty="0"/>
              <a:t> пилу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785269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548680"/>
            <a:ext cx="2736304" cy="453650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err="1">
                <a:solidFill>
                  <a:schemeClr val="tx1"/>
                </a:solidFill>
              </a:rPr>
              <a:t>конструкцією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пилоосаджувальні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горизонтальними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полицями</a:t>
            </a:r>
            <a:r>
              <a:rPr lang="ru-RU" dirty="0">
                <a:solidFill>
                  <a:schemeClr val="tx1"/>
                </a:solidFill>
              </a:rPr>
              <a:t> (рис. </a:t>
            </a:r>
            <a:r>
              <a:rPr lang="ru-RU" dirty="0" smtClean="0">
                <a:solidFill>
                  <a:schemeClr val="tx1"/>
                </a:solidFill>
              </a:rPr>
              <a:t>1.2</a:t>
            </a:r>
            <a:r>
              <a:rPr lang="ru-RU" dirty="0">
                <a:solidFill>
                  <a:schemeClr val="tx1"/>
                </a:solidFill>
              </a:rPr>
              <a:t>, а), з </a:t>
            </a:r>
            <a:r>
              <a:rPr lang="ru-RU" dirty="0" err="1">
                <a:solidFill>
                  <a:schemeClr val="tx1"/>
                </a:solidFill>
              </a:rPr>
              <a:t>вертикальними</a:t>
            </a:r>
            <a:r>
              <a:rPr lang="ru-RU" dirty="0">
                <a:solidFill>
                  <a:schemeClr val="tx1"/>
                </a:solidFill>
              </a:rPr>
              <a:t> перегородками (рис. </a:t>
            </a:r>
            <a:r>
              <a:rPr lang="ru-RU" dirty="0" smtClean="0">
                <a:solidFill>
                  <a:schemeClr val="tx1"/>
                </a:solidFill>
              </a:rPr>
              <a:t>1.2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б,в</a:t>
            </a:r>
            <a:r>
              <a:rPr lang="ru-RU" dirty="0">
                <a:solidFill>
                  <a:schemeClr val="tx1"/>
                </a:solidFill>
              </a:rPr>
              <a:t>), з </a:t>
            </a:r>
            <a:r>
              <a:rPr lang="ru-RU" dirty="0" err="1">
                <a:solidFill>
                  <a:schemeClr val="tx1"/>
                </a:solidFill>
              </a:rPr>
              <a:t>ланцюговими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дротяними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завісами</a:t>
            </a:r>
            <a:r>
              <a:rPr lang="ru-RU" dirty="0">
                <a:solidFill>
                  <a:schemeClr val="tx1"/>
                </a:solidFill>
              </a:rPr>
              <a:t> (рис. </a:t>
            </a:r>
            <a:r>
              <a:rPr lang="ru-RU" dirty="0" smtClean="0">
                <a:solidFill>
                  <a:schemeClr val="tx1"/>
                </a:solidFill>
              </a:rPr>
              <a:t>1.2</a:t>
            </a:r>
            <a:r>
              <a:rPr lang="ru-RU" dirty="0">
                <a:solidFill>
                  <a:schemeClr val="tx1"/>
                </a:solidFill>
              </a:rPr>
              <a:t>, г). </a:t>
            </a:r>
            <a:r>
              <a:rPr lang="ru-RU" dirty="0" err="1">
                <a:solidFill>
                  <a:schemeClr val="tx1"/>
                </a:solidFill>
              </a:rPr>
              <a:t>Продуктивність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пилоосаджувальної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площею</a:t>
            </a:r>
            <a:r>
              <a:rPr lang="ru-RU" dirty="0">
                <a:solidFill>
                  <a:schemeClr val="tx1"/>
                </a:solidFill>
              </a:rPr>
              <a:t> поперечного </a:t>
            </a:r>
            <a:r>
              <a:rPr lang="ru-RU" dirty="0" err="1">
                <a:solidFill>
                  <a:schemeClr val="tx1"/>
                </a:solidFill>
              </a:rPr>
              <a:t>перерізу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швидкістю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осідання</a:t>
            </a:r>
            <a:r>
              <a:rPr lang="ru-RU" dirty="0">
                <a:solidFill>
                  <a:schemeClr val="tx1"/>
                </a:solidFill>
              </a:rPr>
              <a:t> пилу.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9" y="5657671"/>
            <a:ext cx="4557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1.2.Конструкції  </a:t>
            </a:r>
            <a:r>
              <a:rPr lang="ru-RU" dirty="0" err="1" smtClean="0"/>
              <a:t>пилоосаджувальних</a:t>
            </a:r>
            <a:r>
              <a:rPr lang="ru-RU" dirty="0" smtClean="0"/>
              <a:t> </a:t>
            </a:r>
            <a:r>
              <a:rPr lang="ru-RU" dirty="0"/>
              <a:t>камер:</a:t>
            </a:r>
          </a:p>
          <a:p>
            <a:r>
              <a:rPr lang="ru-RU" dirty="0"/>
              <a:t>1 – </a:t>
            </a:r>
            <a:r>
              <a:rPr lang="ru-RU" dirty="0" err="1"/>
              <a:t>полиці</a:t>
            </a:r>
            <a:r>
              <a:rPr lang="ru-RU" dirty="0"/>
              <a:t>; 2 – перегородки; 3 – </a:t>
            </a:r>
            <a:r>
              <a:rPr lang="ru-RU" dirty="0" err="1"/>
              <a:t>ланцюгова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дротяна</a:t>
            </a:r>
            <a:r>
              <a:rPr lang="ru-RU" dirty="0"/>
              <a:t> </a:t>
            </a:r>
            <a:r>
              <a:rPr lang="ru-RU" dirty="0" err="1"/>
              <a:t>завіса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480</TotalTime>
  <Words>581</Words>
  <Application>Microsoft Office PowerPoint</Application>
  <PresentationFormat>Экран (4:3)</PresentationFormat>
  <Paragraphs>115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Методи і системи очищення повітря від газоподібних домішок. Специфіка і ефективність застосування</vt:lpstr>
      <vt:lpstr>Зміст</vt:lpstr>
      <vt:lpstr>Вступ</vt:lpstr>
      <vt:lpstr>Основними джерелами забруднення атмосфери  є : </vt:lpstr>
      <vt:lpstr>Рівні забруднення повітря в містах України станом на 2014 рік</vt:lpstr>
      <vt:lpstr>Презентация PowerPoint</vt:lpstr>
      <vt:lpstr>Механічні методи</vt:lpstr>
      <vt:lpstr>Презентация PowerPoint</vt:lpstr>
      <vt:lpstr>Презентация PowerPoint</vt:lpstr>
      <vt:lpstr>Інерційні пиловловювачі</vt:lpstr>
      <vt:lpstr>Циклонні сепаратори</vt:lpstr>
      <vt:lpstr>Циклон типу УЦ-38:</vt:lpstr>
      <vt:lpstr>Фільтрування</vt:lpstr>
      <vt:lpstr>Фільтри</vt:lpstr>
      <vt:lpstr>Скрубери</vt:lpstr>
      <vt:lpstr>Фізико-хімічні методи. Абсорбція та адсорбція</vt:lpstr>
      <vt:lpstr> Абсорбція</vt:lpstr>
      <vt:lpstr>Адсорбція</vt:lpstr>
      <vt:lpstr>Презентация PowerPoint</vt:lpstr>
      <vt:lpstr>Термічне знешкодження</vt:lpstr>
      <vt:lpstr>Каталітичне окиснення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і системи очищення повітря від газоподібних домішок. Специфіка і ефективність застосування</dc:title>
  <dc:creator>User</dc:creator>
  <cp:lastModifiedBy>user</cp:lastModifiedBy>
  <cp:revision>40</cp:revision>
  <dcterms:created xsi:type="dcterms:W3CDTF">2020-02-18T18:12:21Z</dcterms:created>
  <dcterms:modified xsi:type="dcterms:W3CDTF">2021-02-18T20:49:56Z</dcterms:modified>
</cp:coreProperties>
</file>