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75" r:id="rId5"/>
    <p:sldId id="259" r:id="rId6"/>
    <p:sldId id="267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1" r:id="rId15"/>
    <p:sldId id="270" r:id="rId16"/>
    <p:sldId id="272" r:id="rId17"/>
    <p:sldId id="274" r:id="rId18"/>
    <p:sldId id="266" r:id="rId19"/>
    <p:sldId id="276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7" autoAdjust="0"/>
  </p:normalViewPr>
  <p:slideViewPr>
    <p:cSldViewPr>
      <p:cViewPr>
        <p:scale>
          <a:sx n="96" d="100"/>
          <a:sy n="96" d="100"/>
        </p:scale>
        <p:origin x="-1786" y="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476672"/>
            <a:ext cx="5544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/>
              <a:t>“</a:t>
            </a:r>
            <a:r>
              <a:rPr lang="uk-UA" sz="4000" i="1" dirty="0" smtClean="0"/>
              <a:t>Космічна діяльність як новий етап в розвитку  науки і техносфери, а також як екологічний чинник біосфери</a:t>
            </a:r>
            <a:r>
              <a:rPr lang="en-US" sz="4000" i="1" dirty="0" smtClean="0"/>
              <a:t>”</a:t>
            </a:r>
            <a:endParaRPr lang="ru-RU" sz="4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494116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Тема 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31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524" y="188640"/>
            <a:ext cx="50405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Для комплексного </a:t>
            </a:r>
            <a:r>
              <a:rPr lang="ru-RU" sz="2000" dirty="0" err="1"/>
              <a:t>аналізу</a:t>
            </a:r>
            <a:r>
              <a:rPr lang="ru-RU" sz="2000" dirty="0"/>
              <a:t> </a:t>
            </a:r>
            <a:r>
              <a:rPr lang="ru-RU" sz="2000" dirty="0" err="1"/>
              <a:t>поняття</a:t>
            </a:r>
            <a:r>
              <a:rPr lang="ru-RU" sz="2000" dirty="0"/>
              <a:t> </a:t>
            </a:r>
            <a:r>
              <a:rPr lang="ru-RU" sz="2000" dirty="0" err="1"/>
              <a:t>екологічної</a:t>
            </a:r>
            <a:r>
              <a:rPr lang="ru-RU" sz="2000" dirty="0"/>
              <a:t> </a:t>
            </a:r>
            <a:r>
              <a:rPr lang="ru-RU" sz="2000" dirty="0" err="1"/>
              <a:t>безпеки</a:t>
            </a:r>
            <a:r>
              <a:rPr lang="ru-RU" sz="2000" dirty="0"/>
              <a:t> </a:t>
            </a:r>
            <a:r>
              <a:rPr lang="ru-RU" sz="2000" dirty="0" err="1"/>
              <a:t>космічної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визначити</a:t>
            </a:r>
            <a:r>
              <a:rPr lang="ru-RU" sz="2000" dirty="0"/>
              <a:t> коло </a:t>
            </a:r>
            <a:r>
              <a:rPr lang="ru-RU" sz="2000" dirty="0" err="1"/>
              <a:t>об’єктів</a:t>
            </a:r>
            <a:r>
              <a:rPr lang="ru-RU" sz="2000" dirty="0"/>
              <a:t> </a:t>
            </a:r>
            <a:r>
              <a:rPr lang="ru-RU" sz="2000" dirty="0" err="1"/>
              <a:t>правової</a:t>
            </a:r>
            <a:r>
              <a:rPr lang="ru-RU" sz="2000" dirty="0"/>
              <a:t> </a:t>
            </a:r>
            <a:r>
              <a:rPr lang="ru-RU" sz="2000" dirty="0" err="1"/>
              <a:t>охорони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загроз</a:t>
            </a:r>
            <a:r>
              <a:rPr lang="ru-RU" sz="2000" dirty="0"/>
              <a:t> (</a:t>
            </a:r>
            <a:r>
              <a:rPr lang="ru-RU" sz="2000" dirty="0" err="1"/>
              <a:t>ризиків</a:t>
            </a:r>
            <a:r>
              <a:rPr lang="ru-RU" sz="2000" dirty="0"/>
              <a:t>), з </a:t>
            </a:r>
            <a:r>
              <a:rPr lang="ru-RU" sz="2000" dirty="0" err="1"/>
              <a:t>якими</a:t>
            </a:r>
            <a:r>
              <a:rPr lang="ru-RU" sz="2000" dirty="0"/>
              <a:t> </a:t>
            </a:r>
            <a:r>
              <a:rPr lang="ru-RU" sz="2000" dirty="0" err="1"/>
              <a:t>пов’язане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 та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космічного</a:t>
            </a:r>
            <a:r>
              <a:rPr lang="ru-RU" sz="2000" dirty="0"/>
              <a:t> простору. </a:t>
            </a:r>
            <a:endParaRPr lang="ru-RU" sz="2000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</a:t>
            </a:r>
            <a:r>
              <a:rPr lang="ru-RU" sz="3200" b="1" dirty="0" smtClean="0">
                <a:solidFill>
                  <a:srgbClr val="FF0000"/>
                </a:solidFill>
              </a:rPr>
              <a:t>Ними </a:t>
            </a:r>
            <a:r>
              <a:rPr lang="ru-RU" sz="3200" b="1" dirty="0">
                <a:solidFill>
                  <a:srgbClr val="FF0000"/>
                </a:solidFill>
              </a:rPr>
              <a:t>є:</a:t>
            </a:r>
            <a:r>
              <a:rPr lang="ru-RU" sz="3200" dirty="0"/>
              <a:t> </a:t>
            </a:r>
          </a:p>
        </p:txBody>
      </p:sp>
      <p:sp>
        <p:nvSpPr>
          <p:cNvPr id="5" name="Блок-схема: сохраненные данные 4"/>
          <p:cNvSpPr/>
          <p:nvPr/>
        </p:nvSpPr>
        <p:spPr>
          <a:xfrm>
            <a:off x="251520" y="2927850"/>
            <a:ext cx="8064896" cy="1581269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7013" y="3056764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а) </a:t>
            </a:r>
            <a:r>
              <a:rPr lang="ru-RU" sz="2000" dirty="0" err="1"/>
              <a:t>населення</a:t>
            </a:r>
            <a:r>
              <a:rPr lang="ru-RU" sz="2000" dirty="0"/>
              <a:t> і </a:t>
            </a:r>
            <a:r>
              <a:rPr lang="ru-RU" sz="2000" dirty="0" err="1"/>
              <a:t>довкілля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 –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 </a:t>
            </a:r>
            <a:r>
              <a:rPr lang="ru-RU" sz="2000" dirty="0" err="1"/>
              <a:t>наземної</a:t>
            </a:r>
            <a:r>
              <a:rPr lang="ru-RU" sz="2000" dirty="0"/>
              <a:t> </a:t>
            </a:r>
            <a:r>
              <a:rPr lang="ru-RU" sz="2000" dirty="0" err="1"/>
              <a:t>космічної</a:t>
            </a:r>
            <a:r>
              <a:rPr lang="ru-RU" sz="2000" dirty="0"/>
              <a:t> </a:t>
            </a:r>
            <a:r>
              <a:rPr lang="ru-RU" sz="2000" dirty="0" err="1"/>
              <a:t>інфраструктури</a:t>
            </a:r>
            <a:r>
              <a:rPr lang="ru-RU" sz="2000" dirty="0"/>
              <a:t> та </a:t>
            </a:r>
            <a:r>
              <a:rPr lang="ru-RU" sz="2000" dirty="0" err="1"/>
              <a:t>падіння</a:t>
            </a:r>
            <a:r>
              <a:rPr lang="ru-RU" sz="2000" dirty="0"/>
              <a:t> </a:t>
            </a:r>
            <a:r>
              <a:rPr lang="ru-RU" sz="2000" dirty="0" err="1"/>
              <a:t>відпрацьованих</a:t>
            </a:r>
            <a:r>
              <a:rPr lang="ru-RU" sz="2000" dirty="0"/>
              <a:t> </a:t>
            </a:r>
            <a:r>
              <a:rPr lang="ru-RU" sz="2000" dirty="0" err="1"/>
              <a:t>космічних</a:t>
            </a:r>
            <a:r>
              <a:rPr lang="ru-RU" sz="2000" dirty="0"/>
              <a:t> </a:t>
            </a:r>
            <a:r>
              <a:rPr lang="ru-RU" sz="2000" dirty="0" err="1"/>
              <a:t>об’єктів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елементів</a:t>
            </a:r>
            <a:r>
              <a:rPr lang="ru-RU" sz="2000" dirty="0"/>
              <a:t>;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4" y="4653136"/>
            <a:ext cx="80835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632" y="4716159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б) </a:t>
            </a:r>
            <a:r>
              <a:rPr lang="ru-RU" dirty="0" err="1"/>
              <a:t>життя</a:t>
            </a:r>
            <a:r>
              <a:rPr lang="ru-RU" dirty="0"/>
              <a:t> та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космосі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здійснення</a:t>
            </a:r>
            <a:r>
              <a:rPr lang="ru-RU" dirty="0"/>
              <a:t> ними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польотів</a:t>
            </a:r>
            <a:r>
              <a:rPr lang="ru-RU" dirty="0"/>
              <a:t> -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космічного</a:t>
            </a:r>
            <a:r>
              <a:rPr lang="ru-RU" dirty="0"/>
              <a:t> простору (</a:t>
            </a:r>
            <a:r>
              <a:rPr lang="ru-RU" dirty="0" err="1"/>
              <a:t>невагомості</a:t>
            </a:r>
            <a:r>
              <a:rPr lang="ru-RU" dirty="0"/>
              <a:t>, </a:t>
            </a:r>
            <a:r>
              <a:rPr lang="ru-RU" dirty="0" err="1"/>
              <a:t>радіації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та </a:t>
            </a:r>
            <a:r>
              <a:rPr lang="ru-RU" dirty="0" err="1"/>
              <a:t>антропогенної</a:t>
            </a:r>
            <a:r>
              <a:rPr lang="ru-RU" dirty="0"/>
              <a:t> </a:t>
            </a:r>
            <a:r>
              <a:rPr lang="ru-RU" dirty="0" err="1"/>
              <a:t>космічної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39" y="404664"/>
            <a:ext cx="3066309" cy="208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04448" y="625651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3280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7" y="620688"/>
            <a:ext cx="80835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7" y="2449595"/>
            <a:ext cx="80835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760655"/>
            <a:ext cx="4716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в) стан </a:t>
            </a:r>
            <a:r>
              <a:rPr lang="ru-RU" sz="2000" dirty="0" err="1"/>
              <a:t>навколоземного</a:t>
            </a:r>
            <a:r>
              <a:rPr lang="ru-RU" sz="2000" dirty="0"/>
              <a:t> </a:t>
            </a:r>
            <a:r>
              <a:rPr lang="ru-RU" sz="2000" dirty="0" err="1"/>
              <a:t>космічного</a:t>
            </a:r>
            <a:r>
              <a:rPr lang="ru-RU" sz="2000" dirty="0"/>
              <a:t> простору –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забруднення</a:t>
            </a:r>
            <a:r>
              <a:rPr lang="ru-RU" sz="2000" dirty="0"/>
              <a:t> та</a:t>
            </a:r>
          </a:p>
          <a:p>
            <a:r>
              <a:rPr lang="ru-RU" sz="2000" dirty="0" err="1"/>
              <a:t>шкідливого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 „</a:t>
            </a:r>
            <a:r>
              <a:rPr lang="ru-RU" sz="2000" dirty="0" err="1"/>
              <a:t>космічного</a:t>
            </a:r>
            <a:r>
              <a:rPr lang="ru-RU" sz="2000" dirty="0"/>
              <a:t> </a:t>
            </a:r>
            <a:r>
              <a:rPr lang="ru-RU" sz="2000" dirty="0" err="1"/>
              <a:t>сміття</a:t>
            </a:r>
            <a:r>
              <a:rPr lang="ru-RU" sz="2000" dirty="0"/>
              <a:t>”;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265111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г) </a:t>
            </a:r>
            <a:r>
              <a:rPr lang="ru-RU" sz="2400" dirty="0" err="1"/>
              <a:t>середовище</a:t>
            </a:r>
            <a:r>
              <a:rPr lang="ru-RU" sz="2400" dirty="0"/>
              <a:t> „далекого” космосу, </a:t>
            </a:r>
            <a:r>
              <a:rPr lang="ru-RU" sz="2400" dirty="0" err="1"/>
              <a:t>включаючи</a:t>
            </a:r>
            <a:r>
              <a:rPr lang="ru-RU" sz="2400" dirty="0"/>
              <a:t>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планети</a:t>
            </a:r>
            <a:r>
              <a:rPr lang="ru-RU" sz="2400" dirty="0"/>
              <a:t> та </a:t>
            </a:r>
            <a:r>
              <a:rPr lang="ru-RU" sz="2400" dirty="0" err="1"/>
              <a:t>небесні</a:t>
            </a:r>
            <a:r>
              <a:rPr lang="ru-RU" sz="2400" dirty="0"/>
              <a:t> </a:t>
            </a:r>
            <a:r>
              <a:rPr lang="ru-RU" sz="2400" dirty="0" err="1"/>
              <a:t>тіла</a:t>
            </a:r>
            <a:r>
              <a:rPr lang="ru-RU" sz="2400" dirty="0"/>
              <a:t>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21088"/>
            <a:ext cx="4545356" cy="237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28657" y="6309320"/>
            <a:ext cx="60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758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67687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Негативні чинники космічної діяльності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2191" y="1412776"/>
            <a:ext cx="77899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шкідливих</a:t>
            </a:r>
            <a:r>
              <a:rPr lang="ru-RU" sz="2000" dirty="0"/>
              <a:t> </a:t>
            </a:r>
            <a:r>
              <a:rPr lang="ru-RU" sz="2000" dirty="0" err="1"/>
              <a:t>факторів</a:t>
            </a:r>
            <a:r>
              <a:rPr lang="ru-RU" sz="2000" dirty="0"/>
              <a:t>, </a:t>
            </a:r>
            <a:r>
              <a:rPr lang="ru-RU" sz="2000" dirty="0" err="1"/>
              <a:t>впливу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піддаються</a:t>
            </a:r>
            <a:r>
              <a:rPr lang="ru-RU" sz="2000" dirty="0"/>
              <a:t> </a:t>
            </a:r>
            <a:r>
              <a:rPr lang="ru-RU" sz="2000" dirty="0" err="1" smtClean="0"/>
              <a:t>космонавти</a:t>
            </a:r>
            <a:r>
              <a:rPr lang="ru-RU" sz="2000" dirty="0" smtClean="0"/>
              <a:t>,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/>
              <a:t>суттєвим</a:t>
            </a:r>
            <a:r>
              <a:rPr lang="ru-RU" sz="2000" dirty="0"/>
              <a:t> і </a:t>
            </a:r>
            <a:r>
              <a:rPr lang="ru-RU" sz="2000" dirty="0" err="1"/>
              <a:t>специфічним</a:t>
            </a:r>
            <a:r>
              <a:rPr lang="ru-RU" sz="2000" dirty="0"/>
              <a:t> є </a:t>
            </a:r>
            <a:r>
              <a:rPr lang="ru-RU" sz="2000" b="1" dirty="0" err="1">
                <a:solidFill>
                  <a:srgbClr val="FF0000"/>
                </a:solidFill>
              </a:rPr>
              <a:t>невагомість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комплексно </a:t>
            </a:r>
            <a:r>
              <a:rPr lang="ru-RU" sz="2000" dirty="0" err="1"/>
              <a:t>впливає</a:t>
            </a:r>
            <a:r>
              <a:rPr lang="ru-RU" sz="2000" dirty="0"/>
              <a:t> на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органи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/>
              <a:t>функції</a:t>
            </a:r>
            <a:r>
              <a:rPr lang="ru-RU" sz="2000" dirty="0"/>
              <a:t> </a:t>
            </a:r>
            <a:r>
              <a:rPr lang="ru-RU" sz="2000" dirty="0" err="1"/>
              <a:t>живих</a:t>
            </a:r>
            <a:r>
              <a:rPr lang="ru-RU" sz="2000" dirty="0"/>
              <a:t> </a:t>
            </a:r>
            <a:r>
              <a:rPr lang="ru-RU" sz="2000" dirty="0" err="1"/>
              <a:t>організмів</a:t>
            </a:r>
            <a:r>
              <a:rPr lang="ru-RU" sz="2000" dirty="0"/>
              <a:t>. </a:t>
            </a:r>
            <a:r>
              <a:rPr lang="ru-RU" sz="2000" dirty="0" err="1"/>
              <a:t>Недостатньо</a:t>
            </a:r>
            <a:r>
              <a:rPr lang="ru-RU" sz="2000" dirty="0"/>
              <a:t> </a:t>
            </a:r>
            <a:r>
              <a:rPr lang="ru-RU" sz="2000" dirty="0" err="1"/>
              <a:t>ефективним</a:t>
            </a:r>
            <a:r>
              <a:rPr lang="ru-RU" sz="2000" dirty="0"/>
              <a:t> </a:t>
            </a:r>
            <a:r>
              <a:rPr lang="ru-RU" sz="2000" dirty="0" err="1"/>
              <a:t>поки</a:t>
            </a:r>
            <a:r>
              <a:rPr lang="ru-RU" sz="2000" dirty="0"/>
              <a:t> </a:t>
            </a:r>
            <a:r>
              <a:rPr lang="ru-RU" sz="2000" dirty="0" err="1"/>
              <a:t>що</a:t>
            </a:r>
            <a:r>
              <a:rPr lang="ru-RU" sz="2000" dirty="0"/>
              <a:t> є </a:t>
            </a:r>
            <a:r>
              <a:rPr lang="ru-RU" sz="2000" dirty="0" err="1" smtClean="0"/>
              <a:t>захист</a:t>
            </a:r>
            <a:r>
              <a:rPr lang="ru-RU" sz="2000" dirty="0" smtClean="0"/>
              <a:t> у </a:t>
            </a:r>
            <a:r>
              <a:rPr lang="ru-RU" sz="2000" dirty="0" err="1"/>
              <a:t>космосі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такого фактору, як </a:t>
            </a:r>
            <a:r>
              <a:rPr lang="ru-RU" sz="2000" b="1" dirty="0" err="1">
                <a:solidFill>
                  <a:srgbClr val="FF0000"/>
                </a:solidFill>
              </a:rPr>
              <a:t>радіація</a:t>
            </a:r>
            <a:r>
              <a:rPr lang="ru-RU" sz="2000" dirty="0"/>
              <a:t>, особливо -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 smtClean="0"/>
              <a:t>галактичного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випромінювання</a:t>
            </a:r>
            <a:r>
              <a:rPr lang="ru-RU" sz="2000" dirty="0"/>
              <a:t>, не </a:t>
            </a:r>
            <a:r>
              <a:rPr lang="ru-RU" sz="2000" dirty="0" err="1"/>
              <a:t>пов’язаного</a:t>
            </a:r>
            <a:r>
              <a:rPr lang="ru-RU" sz="2000" dirty="0"/>
              <a:t> з </a:t>
            </a:r>
            <a:r>
              <a:rPr lang="ru-RU" sz="2000" dirty="0" err="1"/>
              <a:t>впливом</a:t>
            </a:r>
            <a:r>
              <a:rPr lang="ru-RU" sz="2000" dirty="0"/>
              <a:t> </a:t>
            </a:r>
            <a:r>
              <a:rPr lang="ru-RU" sz="2000" dirty="0" err="1"/>
              <a:t>ядерних</a:t>
            </a:r>
            <a:r>
              <a:rPr lang="ru-RU" sz="2000" dirty="0"/>
              <a:t> </a:t>
            </a:r>
            <a:r>
              <a:rPr lang="ru-RU" sz="2000" dirty="0" err="1"/>
              <a:t>джерел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використовуються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err="1"/>
              <a:t>космічних</a:t>
            </a:r>
            <a:r>
              <a:rPr lang="ru-RU" sz="2000" dirty="0"/>
              <a:t> </a:t>
            </a:r>
            <a:r>
              <a:rPr lang="ru-RU" sz="2000" dirty="0" err="1"/>
              <a:t>апаратах</a:t>
            </a:r>
            <a:r>
              <a:rPr lang="ru-RU" sz="2000" dirty="0"/>
              <a:t>.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64" y="4003585"/>
            <a:ext cx="5616624" cy="257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8424" y="61653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45344"/>
            <a:ext cx="5814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космічних</a:t>
            </a:r>
            <a:r>
              <a:rPr lang="ru-RU" sz="2400" dirty="0"/>
              <a:t> </a:t>
            </a:r>
            <a:r>
              <a:rPr lang="ru-RU" sz="2400" dirty="0" err="1"/>
              <a:t>польотів</a:t>
            </a:r>
            <a:r>
              <a:rPr lang="ru-RU" sz="2400" dirty="0"/>
              <a:t> </a:t>
            </a:r>
            <a:r>
              <a:rPr lang="ru-RU" sz="2400" dirty="0" err="1"/>
              <a:t>космонавти</a:t>
            </a:r>
            <a:r>
              <a:rPr lang="ru-RU" sz="2400" dirty="0"/>
              <a:t> </a:t>
            </a:r>
            <a:r>
              <a:rPr lang="ru-RU" sz="2400" dirty="0" err="1"/>
              <a:t>піддаються</a:t>
            </a:r>
            <a:r>
              <a:rPr lang="ru-RU" sz="2400" dirty="0"/>
              <a:t> й </a:t>
            </a:r>
            <a:r>
              <a:rPr lang="ru-RU" sz="2400" b="1" dirty="0" err="1">
                <a:solidFill>
                  <a:srgbClr val="FF0000"/>
                </a:solidFill>
              </a:rPr>
              <a:t>мікробіологічній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err="1">
                <a:solidFill>
                  <a:srgbClr val="FF0000"/>
                </a:solidFill>
              </a:rPr>
              <a:t>небезпеці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</a:t>
            </a:r>
            <a:r>
              <a:rPr lang="ru-RU" sz="2400" dirty="0" err="1"/>
              <a:t>токсикантів</a:t>
            </a:r>
            <a:r>
              <a:rPr lang="ru-RU" sz="2400" dirty="0"/>
              <a:t> на борту </a:t>
            </a:r>
            <a:r>
              <a:rPr lang="ru-RU" sz="2400" dirty="0" err="1"/>
              <a:t>замкнених</a:t>
            </a:r>
            <a:r>
              <a:rPr lang="ru-RU" sz="2400" dirty="0"/>
              <a:t> систем, </a:t>
            </a:r>
            <a:r>
              <a:rPr lang="ru-RU" sz="2400" dirty="0" err="1"/>
              <a:t>порогові</a:t>
            </a:r>
            <a:r>
              <a:rPr lang="ru-RU" sz="2400" dirty="0"/>
              <a:t> </a:t>
            </a:r>
            <a:r>
              <a:rPr lang="ru-RU" sz="2400" dirty="0" err="1"/>
              <a:t>дози</a:t>
            </a:r>
            <a:endParaRPr lang="ru-RU" sz="2400" dirty="0"/>
          </a:p>
          <a:p>
            <a:r>
              <a:rPr lang="ru-RU" sz="2400" dirty="0" err="1"/>
              <a:t>яких</a:t>
            </a:r>
            <a:r>
              <a:rPr lang="ru-RU" sz="2400" dirty="0"/>
              <a:t> до </a:t>
            </a:r>
            <a:r>
              <a:rPr lang="ru-RU" sz="2400" dirty="0" err="1"/>
              <a:t>цього</a:t>
            </a:r>
            <a:r>
              <a:rPr lang="ru-RU" sz="2400" dirty="0"/>
              <a:t> часу не </a:t>
            </a:r>
            <a:r>
              <a:rPr lang="ru-RU" sz="2400" dirty="0" err="1"/>
              <a:t>піддаються</a:t>
            </a:r>
            <a:r>
              <a:rPr lang="ru-RU" sz="2400" dirty="0"/>
              <a:t> </a:t>
            </a:r>
            <a:r>
              <a:rPr lang="ru-RU" sz="2400" dirty="0" err="1"/>
              <a:t>регламентації</a:t>
            </a:r>
            <a:r>
              <a:rPr lang="ru-RU" sz="24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924944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Специфіку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і </a:t>
            </a:r>
            <a:r>
              <a:rPr lang="ru-RU" sz="2400" dirty="0" err="1"/>
              <a:t>питання</a:t>
            </a:r>
            <a:r>
              <a:rPr lang="ru-RU" sz="2400" dirty="0"/>
              <a:t> </a:t>
            </a:r>
            <a:r>
              <a:rPr lang="ru-RU" sz="2400" dirty="0" err="1"/>
              <a:t>поводження</a:t>
            </a:r>
            <a:r>
              <a:rPr lang="ru-RU" sz="2400" dirty="0"/>
              <a:t> з </a:t>
            </a:r>
            <a:r>
              <a:rPr lang="ru-RU" sz="2400" b="1" dirty="0" err="1">
                <a:solidFill>
                  <a:srgbClr val="FF0000"/>
                </a:solidFill>
              </a:rPr>
              <a:t>космічними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відходами</a:t>
            </a:r>
            <a:r>
              <a:rPr lang="ru-RU" sz="2400" dirty="0"/>
              <a:t>,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шумового</a:t>
            </a:r>
            <a:r>
              <a:rPr lang="ru-RU" sz="2400" dirty="0"/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вібраційного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впливу</a:t>
            </a:r>
            <a:r>
              <a:rPr lang="ru-RU" sz="2400" dirty="0"/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освітленості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екологічних</a:t>
            </a:r>
            <a:r>
              <a:rPr lang="ru-RU" sz="2400" dirty="0"/>
              <a:t> </a:t>
            </a:r>
            <a:r>
              <a:rPr lang="ru-RU" sz="2400" dirty="0" err="1"/>
              <a:t>аспектів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endParaRPr lang="ru-RU" sz="2400" dirty="0"/>
          </a:p>
          <a:p>
            <a:r>
              <a:rPr lang="ru-RU" sz="2400" dirty="0"/>
              <a:t>до того ж </a:t>
            </a:r>
            <a:r>
              <a:rPr lang="ru-RU" sz="2400" dirty="0" err="1"/>
              <a:t>діють</a:t>
            </a:r>
            <a:r>
              <a:rPr lang="ru-RU" sz="2400" dirty="0"/>
              <a:t> в </a:t>
            </a:r>
            <a:r>
              <a:rPr lang="ru-RU" sz="2400" dirty="0" err="1"/>
              <a:t>поєднанні</a:t>
            </a:r>
            <a:r>
              <a:rPr lang="ru-RU" sz="2400" dirty="0"/>
              <a:t> з </a:t>
            </a:r>
            <a:r>
              <a:rPr lang="ru-RU" sz="2400" dirty="0" err="1"/>
              <a:t>психологічним</a:t>
            </a:r>
            <a:r>
              <a:rPr lang="ru-RU" sz="2400" dirty="0"/>
              <a:t> </a:t>
            </a:r>
            <a:r>
              <a:rPr lang="ru-RU" sz="2400" dirty="0" err="1"/>
              <a:t>стресом</a:t>
            </a:r>
            <a:r>
              <a:rPr lang="ru-RU" sz="2400" dirty="0"/>
              <a:t> та </a:t>
            </a:r>
            <a:r>
              <a:rPr lang="ru-RU" sz="2400" dirty="0" err="1"/>
              <a:t>іншими</a:t>
            </a:r>
            <a:r>
              <a:rPr lang="ru-RU" sz="2400" dirty="0"/>
              <a:t> </a:t>
            </a:r>
            <a:r>
              <a:rPr lang="ru-RU" sz="2400" dirty="0" err="1"/>
              <a:t>пов’язаними</a:t>
            </a:r>
            <a:endParaRPr lang="ru-RU" sz="2400" dirty="0"/>
          </a:p>
          <a:p>
            <a:r>
              <a:rPr lang="ru-RU" sz="2400" dirty="0"/>
              <a:t>факторами.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0" y="228823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441" y="2132856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457" y="4869160"/>
            <a:ext cx="3114671" cy="17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32440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19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568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Як </a:t>
            </a:r>
            <a:r>
              <a:rPr lang="ru-RU" sz="3200" b="1" dirty="0" err="1">
                <a:solidFill>
                  <a:srgbClr val="FF0000"/>
                </a:solidFill>
              </a:rPr>
              <a:t>можна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очистити</a:t>
            </a:r>
            <a:r>
              <a:rPr lang="ru-RU" sz="3200" b="1" dirty="0">
                <a:solidFill>
                  <a:srgbClr val="FF0000"/>
                </a:solidFill>
              </a:rPr>
              <a:t> космос </a:t>
            </a:r>
            <a:r>
              <a:rPr lang="ru-RU" sz="3200" b="1" dirty="0" err="1">
                <a:solidFill>
                  <a:srgbClr val="FF0000"/>
                </a:solidFill>
              </a:rPr>
              <a:t>від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сміття</a:t>
            </a:r>
            <a:r>
              <a:rPr lang="ru-RU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128" y="132417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складність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сміттям</a:t>
            </a:r>
            <a:r>
              <a:rPr lang="ru-RU" dirty="0"/>
              <a:t> у </a:t>
            </a:r>
            <a:r>
              <a:rPr lang="ru-RU" dirty="0" err="1"/>
              <a:t>космосі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(27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кілометрів</a:t>
            </a:r>
            <a:r>
              <a:rPr lang="ru-RU" dirty="0"/>
              <a:t> на годину).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проблему </a:t>
            </a:r>
            <a:r>
              <a:rPr lang="ru-RU" dirty="0" err="1"/>
              <a:t>вирішити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буде </a:t>
            </a:r>
            <a:r>
              <a:rPr lang="ru-RU" dirty="0" err="1"/>
              <a:t>говорити</a:t>
            </a:r>
            <a:r>
              <a:rPr lang="ru-RU" dirty="0"/>
              <a:t> про спуск </a:t>
            </a:r>
            <a:r>
              <a:rPr lang="ru-RU" dirty="0" err="1"/>
              <a:t>сміття</a:t>
            </a:r>
            <a:r>
              <a:rPr lang="ru-RU" dirty="0"/>
              <a:t> на землю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виштовхування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у далекий космос.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128" y="2544453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Дослідники</a:t>
            </a:r>
            <a:r>
              <a:rPr lang="ru-RU" dirty="0"/>
              <a:t> космосу </a:t>
            </a:r>
            <a:r>
              <a:rPr lang="ru-RU" dirty="0" err="1"/>
              <a:t>працюють</a:t>
            </a:r>
            <a:r>
              <a:rPr lang="ru-RU" dirty="0"/>
              <a:t> над </a:t>
            </a:r>
            <a:r>
              <a:rPr lang="ru-RU" dirty="0" err="1"/>
              <a:t>програмами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орбіти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8660" y="3191031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умовні</a:t>
            </a:r>
            <a:r>
              <a:rPr lang="ru-RU" dirty="0"/>
              <a:t> </a:t>
            </a:r>
            <a:r>
              <a:rPr lang="ru-RU" dirty="0" err="1"/>
              <a:t>сміттєпереробні</a:t>
            </a:r>
            <a:r>
              <a:rPr lang="ru-RU" dirty="0"/>
              <a:t> заводи на </a:t>
            </a:r>
            <a:r>
              <a:rPr lang="ru-RU" dirty="0" err="1"/>
              <a:t>орбіті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якимось</a:t>
            </a:r>
            <a:r>
              <a:rPr lang="ru-RU" dirty="0"/>
              <a:t> чином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 </a:t>
            </a:r>
            <a:r>
              <a:rPr lang="ru-RU" dirty="0" err="1"/>
              <a:t>ловити</a:t>
            </a:r>
            <a:r>
              <a:rPr lang="ru-RU" dirty="0"/>
              <a:t> та </a:t>
            </a:r>
            <a:r>
              <a:rPr lang="ru-RU" dirty="0" err="1"/>
              <a:t>переробляти</a:t>
            </a:r>
            <a:r>
              <a:rPr lang="ru-RU" dirty="0"/>
              <a:t> прямо у </a:t>
            </a:r>
            <a:r>
              <a:rPr lang="ru-RU" dirty="0" err="1"/>
              <a:t>космосі</a:t>
            </a:r>
            <a:r>
              <a:rPr lang="ru-RU" dirty="0"/>
              <a:t>. </a:t>
            </a:r>
            <a:r>
              <a:rPr lang="ru-RU" dirty="0" smtClean="0"/>
              <a:t>Але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на </a:t>
            </a:r>
            <a:r>
              <a:rPr lang="ru-RU" dirty="0" err="1"/>
              <a:t>межі</a:t>
            </a:r>
            <a:r>
              <a:rPr lang="ru-RU" dirty="0"/>
              <a:t> фантастики.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запустити</a:t>
            </a:r>
            <a:r>
              <a:rPr lang="ru-RU" dirty="0"/>
              <a:t> ракету, </a:t>
            </a:r>
            <a:r>
              <a:rPr lang="ru-RU" dirty="0" err="1"/>
              <a:t>наповнену</a:t>
            </a:r>
            <a:r>
              <a:rPr lang="ru-RU" dirty="0"/>
              <a:t> водою. </a:t>
            </a:r>
            <a:r>
              <a:rPr lang="ru-RU" dirty="0" err="1"/>
              <a:t>Щоб</a:t>
            </a:r>
            <a:r>
              <a:rPr lang="ru-RU" dirty="0"/>
              <a:t> ракета </a:t>
            </a:r>
            <a:r>
              <a:rPr lang="ru-RU" dirty="0" err="1"/>
              <a:t>вибухнула</a:t>
            </a:r>
            <a:r>
              <a:rPr lang="ru-RU" dirty="0"/>
              <a:t>, досягнувши </a:t>
            </a:r>
            <a:r>
              <a:rPr lang="ru-RU" dirty="0" err="1"/>
              <a:t>орбіти</a:t>
            </a:r>
            <a:r>
              <a:rPr lang="ru-RU" dirty="0"/>
              <a:t>, а вода </a:t>
            </a:r>
            <a:r>
              <a:rPr lang="ru-RU" dirty="0" err="1"/>
              <a:t>утворила</a:t>
            </a:r>
            <a:r>
              <a:rPr lang="ru-RU" dirty="0"/>
              <a:t> </a:t>
            </a:r>
            <a:r>
              <a:rPr lang="ru-RU" dirty="0" err="1"/>
              <a:t>величезну</a:t>
            </a:r>
            <a:r>
              <a:rPr lang="ru-RU" dirty="0"/>
              <a:t> </a:t>
            </a:r>
            <a:r>
              <a:rPr lang="ru-RU" dirty="0" err="1"/>
              <a:t>кригу</a:t>
            </a:r>
            <a:r>
              <a:rPr lang="ru-RU" dirty="0"/>
              <a:t> разом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сміттям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зіштовхувати</a:t>
            </a:r>
            <a:r>
              <a:rPr lang="ru-RU" dirty="0"/>
              <a:t> на </a:t>
            </a:r>
            <a:r>
              <a:rPr lang="ru-RU" dirty="0" err="1"/>
              <a:t>орбіту</a:t>
            </a:r>
            <a:r>
              <a:rPr lang="ru-RU" dirty="0"/>
              <a:t>. Однозначного </a:t>
            </a:r>
            <a:r>
              <a:rPr lang="ru-RU" dirty="0" err="1"/>
              <a:t>рішення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сміттям</a:t>
            </a:r>
            <a:r>
              <a:rPr lang="ru-RU" dirty="0"/>
              <a:t>, на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08" y="5035098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20" y="5222356"/>
            <a:ext cx="2664296" cy="149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60432" y="6302503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53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7112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Розвиток</a:t>
            </a:r>
            <a:r>
              <a:rPr lang="ru-RU" sz="3200" b="1" dirty="0">
                <a:solidFill>
                  <a:srgbClr val="FF0000"/>
                </a:solidFill>
              </a:rPr>
              <a:t> космонавтики в </a:t>
            </a:r>
            <a:r>
              <a:rPr lang="ru-RU" sz="3200" b="1" dirty="0" err="1">
                <a:solidFill>
                  <a:srgbClr val="FF0000"/>
                </a:solidFill>
              </a:rPr>
              <a:t>Україні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5216" y="1205463"/>
            <a:ext cx="7861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Україна</a:t>
            </a:r>
            <a:r>
              <a:rPr lang="ru-RU" dirty="0"/>
              <a:t> — </a:t>
            </a:r>
            <a:r>
              <a:rPr lang="ru-RU" dirty="0" err="1"/>
              <a:t>визнана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космічна</a:t>
            </a:r>
            <a:r>
              <a:rPr lang="ru-RU" dirty="0"/>
              <a:t> держава. Вона </a:t>
            </a:r>
            <a:r>
              <a:rPr lang="ru-RU" dirty="0" err="1"/>
              <a:t>належить</a:t>
            </a:r>
            <a:r>
              <a:rPr lang="ru-RU" dirty="0"/>
              <a:t> до числа </a:t>
            </a:r>
            <a:r>
              <a:rPr lang="ru-RU" dirty="0" err="1"/>
              <a:t>провідних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на ринку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і </a:t>
            </a:r>
            <a:r>
              <a:rPr lang="ru-RU" dirty="0" err="1"/>
              <a:t>технологій</a:t>
            </a:r>
            <a:r>
              <a:rPr lang="ru-RU" dirty="0"/>
              <a:t>. До </a:t>
            </a:r>
            <a:r>
              <a:rPr lang="ru-RU" dirty="0" err="1"/>
              <a:t>української</a:t>
            </a:r>
            <a:r>
              <a:rPr lang="ru-RU" dirty="0"/>
              <a:t> ракетно-</a:t>
            </a:r>
            <a:r>
              <a:rPr lang="ru-RU" dirty="0" err="1"/>
              <a:t>космічної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40 великих </a:t>
            </a:r>
            <a:r>
              <a:rPr lang="ru-RU" dirty="0" err="1"/>
              <a:t>підприємств</a:t>
            </a:r>
            <a:r>
              <a:rPr lang="ru-RU" dirty="0"/>
              <a:t> та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малих</a:t>
            </a:r>
            <a:r>
              <a:rPr lang="ru-RU" dirty="0"/>
              <a:t> та </a:t>
            </a:r>
            <a:r>
              <a:rPr lang="ru-RU" dirty="0" err="1"/>
              <a:t>середніх</a:t>
            </a:r>
            <a:r>
              <a:rPr lang="ru-RU" dirty="0"/>
              <a:t> </a:t>
            </a:r>
            <a:r>
              <a:rPr lang="ru-RU" dirty="0" err="1"/>
              <a:t>підприємств-розробників</a:t>
            </a:r>
            <a:r>
              <a:rPr lang="ru-RU" dirty="0"/>
              <a:t> і </a:t>
            </a:r>
            <a:r>
              <a:rPr lang="ru-RU" dirty="0" err="1"/>
              <a:t>незалежних</a:t>
            </a:r>
            <a:r>
              <a:rPr lang="ru-RU" dirty="0"/>
              <a:t> </a:t>
            </a:r>
            <a:r>
              <a:rPr lang="ru-RU" dirty="0" err="1"/>
              <a:t>науково-дослідних</a:t>
            </a:r>
            <a:r>
              <a:rPr lang="ru-RU" dirty="0"/>
              <a:t> </a:t>
            </a:r>
            <a:r>
              <a:rPr lang="ru-RU" dirty="0" err="1"/>
              <a:t>лабораторій</a:t>
            </a:r>
            <a:r>
              <a:rPr lang="ru-RU" dirty="0"/>
              <a:t>. </a:t>
            </a:r>
            <a:r>
              <a:rPr lang="ru-RU" dirty="0" err="1"/>
              <a:t>Провідним</a:t>
            </a:r>
            <a:r>
              <a:rPr lang="ru-RU" dirty="0"/>
              <a:t> центром </a:t>
            </a:r>
            <a:r>
              <a:rPr lang="ru-RU" dirty="0" err="1"/>
              <a:t>серед</a:t>
            </a:r>
            <a:r>
              <a:rPr lang="ru-RU" dirty="0"/>
              <a:t> них є </a:t>
            </a:r>
            <a:r>
              <a:rPr lang="ru-RU" dirty="0" err="1"/>
              <a:t>конструкторське</a:t>
            </a:r>
            <a:r>
              <a:rPr lang="ru-RU" dirty="0"/>
              <a:t> бюро «</a:t>
            </a:r>
            <a:r>
              <a:rPr lang="ru-RU" dirty="0" err="1"/>
              <a:t>Південне</a:t>
            </a:r>
            <a:r>
              <a:rPr lang="ru-RU" dirty="0"/>
              <a:t>» та </a:t>
            </a:r>
            <a:r>
              <a:rPr lang="ru-RU" dirty="0" err="1"/>
              <a:t>виробниче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«</a:t>
            </a:r>
            <a:r>
              <a:rPr lang="ru-RU" dirty="0" err="1"/>
              <a:t>Південний</a:t>
            </a:r>
            <a:r>
              <a:rPr lang="ru-RU" dirty="0"/>
              <a:t> </a:t>
            </a:r>
            <a:r>
              <a:rPr lang="ru-RU" dirty="0" err="1"/>
              <a:t>машинобудівний</a:t>
            </a:r>
            <a:r>
              <a:rPr lang="ru-RU" dirty="0"/>
              <a:t> завод» у м. </a:t>
            </a:r>
            <a:r>
              <a:rPr lang="ru-RU" dirty="0" err="1"/>
              <a:t>Дніпро</a:t>
            </a:r>
            <a:r>
              <a:rPr lang="ru-RU" dirty="0"/>
              <a:t>. Там </a:t>
            </a:r>
            <a:r>
              <a:rPr lang="ru-RU" dirty="0" err="1"/>
              <a:t>створюють</a:t>
            </a:r>
            <a:r>
              <a:rPr lang="ru-RU" dirty="0"/>
              <a:t> та </a:t>
            </a:r>
            <a:r>
              <a:rPr lang="ru-RU" dirty="0" err="1"/>
              <a:t>серійно</a:t>
            </a:r>
            <a:r>
              <a:rPr lang="ru-RU" dirty="0"/>
              <a:t> </a:t>
            </a:r>
            <a:r>
              <a:rPr lang="ru-RU" dirty="0" err="1"/>
              <a:t>виробляють</a:t>
            </a:r>
            <a:r>
              <a:rPr lang="ru-RU" dirty="0"/>
              <a:t> </a:t>
            </a:r>
            <a:r>
              <a:rPr lang="ru-RU" dirty="0" err="1"/>
              <a:t>ракети-носії</a:t>
            </a:r>
            <a:r>
              <a:rPr lang="ru-RU" dirty="0"/>
              <a:t>, </a:t>
            </a:r>
            <a:r>
              <a:rPr lang="ru-RU" dirty="0" err="1"/>
              <a:t>космічні</a:t>
            </a:r>
            <a:r>
              <a:rPr lang="ru-RU" dirty="0"/>
              <a:t> </a:t>
            </a:r>
            <a:r>
              <a:rPr lang="ru-RU" dirty="0" err="1"/>
              <a:t>апарати</a:t>
            </a:r>
            <a:r>
              <a:rPr lang="ru-RU" dirty="0"/>
              <a:t>,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орієнтації</a:t>
            </a:r>
            <a:r>
              <a:rPr lang="ru-RU" dirty="0"/>
              <a:t> і </a:t>
            </a:r>
            <a:r>
              <a:rPr lang="ru-RU" dirty="0" err="1"/>
              <a:t>траєкторних</a:t>
            </a:r>
            <a:r>
              <a:rPr lang="ru-RU" dirty="0"/>
              <a:t> </a:t>
            </a:r>
            <a:r>
              <a:rPr lang="ru-RU" dirty="0" err="1"/>
              <a:t>вимірювань</a:t>
            </a:r>
            <a:r>
              <a:rPr lang="ru-RU" dirty="0"/>
              <a:t>. Великими </a:t>
            </a:r>
            <a:r>
              <a:rPr lang="ru-RU" dirty="0" err="1"/>
              <a:t>досягненнями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стало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апаратів</a:t>
            </a:r>
            <a:r>
              <a:rPr lang="ru-RU" dirty="0"/>
              <a:t> «Січ-1», «Океан-О», «АУОС» та «</a:t>
            </a:r>
            <a:r>
              <a:rPr lang="ru-RU" dirty="0" err="1"/>
              <a:t>Мікрон</a:t>
            </a:r>
            <a:r>
              <a:rPr lang="ru-RU" dirty="0"/>
              <a:t>», </a:t>
            </a:r>
            <a:r>
              <a:rPr lang="ru-RU" dirty="0" err="1"/>
              <a:t>ракетоносіїв</a:t>
            </a:r>
            <a:r>
              <a:rPr lang="ru-RU" dirty="0"/>
              <a:t> «Зеніт-3</a:t>
            </a:r>
            <a:r>
              <a:rPr lang="en-US" dirty="0"/>
              <a:t>SL», «</a:t>
            </a:r>
            <a:r>
              <a:rPr lang="ru-RU" dirty="0" err="1"/>
              <a:t>Дніпро</a:t>
            </a:r>
            <a:r>
              <a:rPr lang="ru-RU" dirty="0"/>
              <a:t>», «Циклон-3».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966" y="4359962"/>
            <a:ext cx="3368429" cy="23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60432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81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221088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en-US" dirty="0"/>
          </a:p>
          <a:p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зробили</a:t>
            </a:r>
            <a:r>
              <a:rPr lang="ru-RU" dirty="0"/>
              <a:t>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внесок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космічної</a:t>
            </a:r>
            <a:r>
              <a:rPr lang="ru-RU" dirty="0"/>
              <a:t> науки. </a:t>
            </a:r>
            <a:r>
              <a:rPr lang="ru-RU" dirty="0" err="1"/>
              <a:t>Зокрема</a:t>
            </a:r>
            <a:r>
              <a:rPr lang="ru-RU" dirty="0"/>
              <a:t>, на </a:t>
            </a:r>
            <a:r>
              <a:rPr lang="ru-RU" dirty="0" err="1"/>
              <a:t>Південному</a:t>
            </a:r>
            <a:r>
              <a:rPr lang="ru-RU" dirty="0"/>
              <a:t> </a:t>
            </a:r>
            <a:r>
              <a:rPr lang="ru-RU" dirty="0" err="1"/>
              <a:t>машинобудівному</a:t>
            </a:r>
            <a:r>
              <a:rPr lang="ru-RU" dirty="0"/>
              <a:t> </a:t>
            </a:r>
            <a:r>
              <a:rPr lang="ru-RU" dirty="0" err="1"/>
              <a:t>заводі</a:t>
            </a:r>
            <a:r>
              <a:rPr lang="ru-RU" dirty="0"/>
              <a:t> в </a:t>
            </a:r>
            <a:r>
              <a:rPr lang="ru-RU" dirty="0" err="1"/>
              <a:t>Дніпропетровську</a:t>
            </a:r>
            <a:r>
              <a:rPr lang="ru-RU" dirty="0"/>
              <a:t> </a:t>
            </a:r>
            <a:r>
              <a:rPr lang="ru-RU" dirty="0" err="1"/>
              <a:t>сконструйовано</a:t>
            </a:r>
            <a:r>
              <a:rPr lang="ru-RU" dirty="0"/>
              <a:t> і </a:t>
            </a:r>
            <a:r>
              <a:rPr lang="ru-RU" dirty="0" err="1"/>
              <a:t>виготовлено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400 </a:t>
            </a:r>
            <a:r>
              <a:rPr lang="ru-RU" dirty="0" err="1"/>
              <a:t>штучних</a:t>
            </a:r>
            <a:r>
              <a:rPr lang="ru-RU" dirty="0"/>
              <a:t> </a:t>
            </a:r>
            <a:r>
              <a:rPr lang="ru-RU" dirty="0" err="1"/>
              <a:t>супутників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Великий </a:t>
            </a:r>
            <a:r>
              <a:rPr lang="ru-RU" dirty="0" err="1"/>
              <a:t>внесок</a:t>
            </a:r>
            <a:r>
              <a:rPr lang="ru-RU" dirty="0"/>
              <a:t> в </a:t>
            </a:r>
            <a:r>
              <a:rPr lang="ru-RU" dirty="0" err="1"/>
              <a:t>освоєння</a:t>
            </a:r>
            <a:r>
              <a:rPr lang="ru-RU" dirty="0"/>
              <a:t> </a:t>
            </a:r>
            <a:r>
              <a:rPr lang="ru-RU" dirty="0" err="1"/>
              <a:t>космічного</a:t>
            </a:r>
            <a:r>
              <a:rPr lang="ru-RU" dirty="0"/>
              <a:t> простору </a:t>
            </a:r>
            <a:r>
              <a:rPr lang="ru-RU" dirty="0" err="1"/>
              <a:t>зробили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видатні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як С. </a:t>
            </a:r>
            <a:r>
              <a:rPr lang="ru-RU" dirty="0" err="1"/>
              <a:t>Корольов</a:t>
            </a:r>
            <a:r>
              <a:rPr lang="ru-RU" dirty="0"/>
              <a:t>, </a:t>
            </a:r>
            <a:r>
              <a:rPr lang="ru-RU" dirty="0" err="1"/>
              <a:t>В.Челомей</a:t>
            </a:r>
            <a:r>
              <a:rPr lang="ru-RU" dirty="0"/>
              <a:t>, М. </a:t>
            </a:r>
            <a:r>
              <a:rPr lang="ru-RU" dirty="0" err="1"/>
              <a:t>Янгель</a:t>
            </a:r>
            <a:r>
              <a:rPr lang="ru-RU" dirty="0"/>
              <a:t>, Ю. Кондратюк, В. </a:t>
            </a:r>
            <a:r>
              <a:rPr lang="ru-RU" dirty="0" err="1"/>
              <a:t>Уткін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1001516"/>
            <a:ext cx="3528392" cy="221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98984"/>
            <a:ext cx="208574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284" y="332656"/>
            <a:ext cx="2604120" cy="42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759423"/>
            <a:ext cx="5833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участь у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проєктах</a:t>
            </a:r>
            <a:r>
              <a:rPr lang="ru-RU" dirty="0"/>
              <a:t>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носіїв</a:t>
            </a:r>
            <a:r>
              <a:rPr lang="ru-RU" dirty="0"/>
              <a:t> </a:t>
            </a:r>
            <a:r>
              <a:rPr lang="ru-RU" dirty="0" err="1"/>
              <a:t>Antares</a:t>
            </a:r>
            <a:r>
              <a:rPr lang="ru-RU" dirty="0"/>
              <a:t> </a:t>
            </a:r>
            <a:r>
              <a:rPr lang="ru-RU" dirty="0" smtClean="0"/>
              <a:t>та VEGA.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88424" y="6237312"/>
            <a:ext cx="58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70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44" y="252217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Висновок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640" y="1021658"/>
            <a:ext cx="78127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Об’єкти</a:t>
            </a:r>
            <a:r>
              <a:rPr lang="ru-RU" sz="2000" dirty="0"/>
              <a:t> </a:t>
            </a:r>
            <a:r>
              <a:rPr lang="ru-RU" sz="2000" dirty="0" err="1"/>
              <a:t>сучасної</a:t>
            </a:r>
            <a:r>
              <a:rPr lang="ru-RU" sz="2000" dirty="0"/>
              <a:t> і </a:t>
            </a:r>
            <a:r>
              <a:rPr lang="ru-RU" sz="2000" dirty="0" err="1"/>
              <a:t>перспективної</a:t>
            </a:r>
            <a:r>
              <a:rPr lang="ru-RU" sz="2000" dirty="0"/>
              <a:t> ракетно-</a:t>
            </a:r>
            <a:r>
              <a:rPr lang="ru-RU" sz="2000" dirty="0" err="1"/>
              <a:t>космічної</a:t>
            </a:r>
            <a:r>
              <a:rPr lang="ru-RU" sz="2000" dirty="0"/>
              <a:t> </a:t>
            </a:r>
            <a:r>
              <a:rPr lang="ru-RU" sz="2000" dirty="0" err="1"/>
              <a:t>техніки</a:t>
            </a:r>
            <a:r>
              <a:rPr lang="ru-RU" sz="2000" dirty="0"/>
              <a:t> є </a:t>
            </a:r>
            <a:r>
              <a:rPr lang="ru-RU" sz="2000" dirty="0" err="1"/>
              <a:t>складними</a:t>
            </a:r>
            <a:r>
              <a:rPr lang="ru-RU" sz="2000" dirty="0"/>
              <a:t> і </a:t>
            </a:r>
            <a:r>
              <a:rPr lang="ru-RU" sz="2000" dirty="0" err="1"/>
              <a:t>потенційно</a:t>
            </a:r>
            <a:r>
              <a:rPr lang="ru-RU" sz="2000" dirty="0"/>
              <a:t> </a:t>
            </a:r>
            <a:r>
              <a:rPr lang="ru-RU" sz="2000" dirty="0" err="1"/>
              <a:t>небезпечними</a:t>
            </a:r>
            <a:r>
              <a:rPr lang="ru-RU" sz="2000" dirty="0"/>
              <a:t>. Вони негативно </a:t>
            </a:r>
            <a:r>
              <a:rPr lang="ru-RU" sz="2000" dirty="0" err="1"/>
              <a:t>впливають</a:t>
            </a:r>
            <a:r>
              <a:rPr lang="ru-RU" sz="2000" dirty="0"/>
              <a:t> на </a:t>
            </a:r>
            <a:r>
              <a:rPr lang="ru-RU" sz="2000" dirty="0" err="1"/>
              <a:t>навколоземний</a:t>
            </a:r>
            <a:r>
              <a:rPr lang="ru-RU" sz="2000" dirty="0"/>
              <a:t> </a:t>
            </a:r>
            <a:r>
              <a:rPr lang="ru-RU" sz="2000" dirty="0" err="1"/>
              <a:t>простір</a:t>
            </a:r>
            <a:r>
              <a:rPr lang="ru-RU" sz="2000" dirty="0"/>
              <a:t> при </a:t>
            </a:r>
            <a:r>
              <a:rPr lang="ru-RU" sz="2000" dirty="0" err="1"/>
              <a:t>експлуатації</a:t>
            </a:r>
            <a:r>
              <a:rPr lang="ru-RU" sz="2000" dirty="0"/>
              <a:t>, </a:t>
            </a:r>
            <a:r>
              <a:rPr lang="ru-RU" sz="2000" dirty="0" err="1"/>
              <a:t>ліквідації</a:t>
            </a:r>
            <a:r>
              <a:rPr lang="ru-RU" sz="2000" dirty="0"/>
              <a:t> і </a:t>
            </a:r>
            <a:r>
              <a:rPr lang="ru-RU" sz="2000" dirty="0" err="1"/>
              <a:t>утилізації</a:t>
            </a:r>
            <a:r>
              <a:rPr lang="ru-RU" sz="2000" dirty="0"/>
              <a:t>. Тому </a:t>
            </a:r>
            <a:r>
              <a:rPr lang="ru-RU" sz="2000" dirty="0" err="1"/>
              <a:t>останнім</a:t>
            </a:r>
            <a:r>
              <a:rPr lang="ru-RU" sz="2000" dirty="0"/>
              <a:t> часом </a:t>
            </a:r>
            <a:r>
              <a:rPr lang="ru-RU" sz="2000" dirty="0" err="1"/>
              <a:t>світова</a:t>
            </a:r>
            <a:r>
              <a:rPr lang="ru-RU" sz="2000" dirty="0"/>
              <a:t> </a:t>
            </a:r>
            <a:r>
              <a:rPr lang="ru-RU" sz="2000" dirty="0" err="1"/>
              <a:t>громадськість</a:t>
            </a:r>
            <a:r>
              <a:rPr lang="ru-RU" sz="2000" dirty="0"/>
              <a:t>, </a:t>
            </a:r>
            <a:r>
              <a:rPr lang="ru-RU" sz="2000" dirty="0" err="1"/>
              <a:t>міжурядові</a:t>
            </a:r>
            <a:r>
              <a:rPr lang="ru-RU" sz="2000" dirty="0"/>
              <a:t> установи та уряди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країн</a:t>
            </a:r>
            <a:r>
              <a:rPr lang="ru-RU" sz="2000" dirty="0"/>
              <a:t> </a:t>
            </a:r>
            <a:r>
              <a:rPr lang="ru-RU" sz="2000" dirty="0" err="1"/>
              <a:t>приділяють</a:t>
            </a:r>
            <a:r>
              <a:rPr lang="ru-RU" sz="2000" dirty="0"/>
              <a:t> </a:t>
            </a:r>
            <a:r>
              <a:rPr lang="ru-RU" sz="2000" dirty="0" err="1"/>
              <a:t>особливу</a:t>
            </a:r>
            <a:r>
              <a:rPr lang="ru-RU" sz="2000" dirty="0"/>
              <a:t> </a:t>
            </a:r>
            <a:r>
              <a:rPr lang="ru-RU" sz="2000" dirty="0" err="1"/>
              <a:t>увагу</a:t>
            </a:r>
            <a:r>
              <a:rPr lang="ru-RU" sz="2000" dirty="0"/>
              <a:t> </a:t>
            </a:r>
            <a:r>
              <a:rPr lang="ru-RU" sz="2000" dirty="0" err="1"/>
              <a:t>створенню</a:t>
            </a:r>
            <a:r>
              <a:rPr lang="ru-RU" sz="2000" dirty="0"/>
              <a:t> </a:t>
            </a:r>
            <a:r>
              <a:rPr lang="ru-RU" sz="2000" dirty="0" err="1"/>
              <a:t>діяльних</a:t>
            </a:r>
            <a:r>
              <a:rPr lang="ru-RU" sz="2000" dirty="0"/>
              <a:t> </a:t>
            </a:r>
            <a:r>
              <a:rPr lang="ru-RU" sz="2000" dirty="0" err="1"/>
              <a:t>механізмів</a:t>
            </a:r>
            <a:r>
              <a:rPr lang="ru-RU" sz="2000" dirty="0"/>
              <a:t> </a:t>
            </a:r>
            <a:r>
              <a:rPr lang="ru-RU" sz="2000" dirty="0" err="1"/>
              <a:t>міжнародного</a:t>
            </a:r>
            <a:r>
              <a:rPr lang="ru-RU" sz="2000" dirty="0"/>
              <a:t> </a:t>
            </a:r>
            <a:r>
              <a:rPr lang="ru-RU" sz="2000" dirty="0" err="1"/>
              <a:t>співробітництва</a:t>
            </a:r>
            <a:r>
              <a:rPr lang="ru-RU" sz="2000" dirty="0"/>
              <a:t> з метою </a:t>
            </a:r>
            <a:r>
              <a:rPr lang="ru-RU" sz="2000" dirty="0" err="1"/>
              <a:t>ефективного</a:t>
            </a:r>
            <a:r>
              <a:rPr lang="ru-RU" sz="2000" dirty="0"/>
              <a:t> </a:t>
            </a:r>
            <a:r>
              <a:rPr lang="ru-RU" sz="2000" dirty="0" err="1"/>
              <a:t>прогнозування</a:t>
            </a:r>
            <a:r>
              <a:rPr lang="ru-RU" sz="2000" dirty="0"/>
              <a:t> та </a:t>
            </a:r>
            <a:r>
              <a:rPr lang="ru-RU" sz="2000" dirty="0" err="1"/>
              <a:t>мінімізації</a:t>
            </a:r>
            <a:r>
              <a:rPr lang="ru-RU" sz="2000" dirty="0"/>
              <a:t> </a:t>
            </a:r>
            <a:r>
              <a:rPr lang="ru-RU" sz="2000" dirty="0" err="1"/>
              <a:t>шкідливого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 на природу та </a:t>
            </a:r>
            <a:r>
              <a:rPr lang="ru-RU" sz="2000" dirty="0" err="1"/>
              <a:t>людство</a:t>
            </a:r>
            <a:r>
              <a:rPr lang="ru-RU" sz="2000" dirty="0"/>
              <a:t> </a:t>
            </a:r>
            <a:r>
              <a:rPr lang="ru-RU" sz="2000" dirty="0" err="1"/>
              <a:t>подібних</a:t>
            </a:r>
            <a:r>
              <a:rPr lang="ru-RU" sz="2000" dirty="0"/>
              <a:t> </a:t>
            </a:r>
            <a:r>
              <a:rPr lang="ru-RU" sz="2000" dirty="0" err="1"/>
              <a:t>несприятливих</a:t>
            </a:r>
            <a:r>
              <a:rPr lang="ru-RU" sz="2000" dirty="0"/>
              <a:t> </a:t>
            </a:r>
            <a:r>
              <a:rPr lang="ru-RU" sz="2000" dirty="0" err="1"/>
              <a:t>природних</a:t>
            </a:r>
            <a:r>
              <a:rPr lang="ru-RU" sz="2000" dirty="0"/>
              <a:t> і </a:t>
            </a:r>
            <a:r>
              <a:rPr lang="ru-RU" sz="2000" dirty="0" err="1"/>
              <a:t>техногенних</a:t>
            </a:r>
            <a:r>
              <a:rPr lang="ru-RU" sz="2000" dirty="0"/>
              <a:t> </a:t>
            </a:r>
            <a:r>
              <a:rPr lang="ru-RU" sz="2000" dirty="0" err="1"/>
              <a:t>явищ</a:t>
            </a:r>
            <a:r>
              <a:rPr lang="ru-RU" sz="2000" dirty="0"/>
              <a:t> та катастроф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 Основною метою є </a:t>
            </a:r>
            <a:r>
              <a:rPr lang="ru-RU" sz="2000" dirty="0" err="1"/>
              <a:t>абезпечення</a:t>
            </a:r>
            <a:r>
              <a:rPr lang="ru-RU" sz="2000" dirty="0"/>
              <a:t> </a:t>
            </a:r>
            <a:r>
              <a:rPr lang="ru-RU" sz="2000" dirty="0" err="1"/>
              <a:t>екологічної</a:t>
            </a:r>
            <a:r>
              <a:rPr lang="ru-RU" sz="2000" dirty="0"/>
              <a:t> </a:t>
            </a:r>
            <a:r>
              <a:rPr lang="ru-RU" sz="2000" dirty="0" err="1"/>
              <a:t>безпеки</a:t>
            </a:r>
            <a:r>
              <a:rPr lang="ru-RU" sz="2000" dirty="0"/>
              <a:t> </a:t>
            </a:r>
            <a:r>
              <a:rPr lang="ru-RU" sz="2000" dirty="0" err="1"/>
              <a:t>космічної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, яка </a:t>
            </a:r>
            <a:r>
              <a:rPr lang="ru-RU" sz="2000" dirty="0" err="1"/>
              <a:t>пов’язана</a:t>
            </a:r>
            <a:r>
              <a:rPr lang="ru-RU" sz="2000" dirty="0"/>
              <a:t> з </a:t>
            </a:r>
            <a:r>
              <a:rPr lang="ru-RU" sz="2000" dirty="0" err="1"/>
              <a:t>польотами</a:t>
            </a:r>
            <a:r>
              <a:rPr lang="ru-RU" sz="2000" dirty="0"/>
              <a:t> у космос і </a:t>
            </a:r>
            <a:r>
              <a:rPr lang="ru-RU" sz="2000" dirty="0" err="1"/>
              <a:t>життєдіяльністю</a:t>
            </a:r>
            <a:r>
              <a:rPr lang="ru-RU" sz="2000" dirty="0"/>
              <a:t> людей за межами </a:t>
            </a:r>
            <a:r>
              <a:rPr lang="ru-RU" sz="2000" dirty="0" err="1"/>
              <a:t>Землі</a:t>
            </a:r>
            <a:r>
              <a:rPr lang="ru-RU" sz="2000" dirty="0"/>
              <a:t>,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мінімізувати</a:t>
            </a:r>
            <a:r>
              <a:rPr lang="ru-RU" sz="2000" dirty="0"/>
              <a:t> </a:t>
            </a:r>
            <a:r>
              <a:rPr lang="ru-RU" sz="2000" dirty="0" err="1"/>
              <a:t>ризик</a:t>
            </a:r>
            <a:r>
              <a:rPr lang="ru-RU" sz="2000" dirty="0"/>
              <a:t> шляхом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гарантованого</a:t>
            </a:r>
            <a:r>
              <a:rPr lang="ru-RU" sz="2000" dirty="0"/>
              <a:t> </a:t>
            </a:r>
            <a:r>
              <a:rPr lang="ru-RU" sz="2000" dirty="0" err="1"/>
              <a:t>захисту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 </a:t>
            </a:r>
            <a:r>
              <a:rPr lang="ru-RU" sz="2000" dirty="0" err="1"/>
              <a:t>негативних</a:t>
            </a:r>
            <a:r>
              <a:rPr lang="ru-RU" sz="2000" dirty="0"/>
              <a:t> </a:t>
            </a:r>
            <a:r>
              <a:rPr lang="ru-RU" sz="2000" dirty="0" err="1"/>
              <a:t>факторів</a:t>
            </a:r>
            <a:r>
              <a:rPr lang="ru-RU" sz="20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0432" y="63093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86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414517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http://ru.osvita.ua/vnz/reports/ecology/21189/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066726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http://www.ikd.kiev.ua/phocadownload/userupload/space_reports_2016/report20.pdf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852936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https://uk.wikipedia.org/wiki/</a:t>
            </a:r>
            <a:r>
              <a:rPr lang="ru-RU" dirty="0" err="1"/>
              <a:t>Космічна_промисловість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708" y="371703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https://hromadske.radio/publications/zvidky-u-kosmosi-smittya-ta-yak-yogo-pozbutys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64909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Список використаної літератури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8424" y="62373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2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7" y="260648"/>
            <a:ext cx="4464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FF0000"/>
                </a:solidFill>
              </a:rPr>
              <a:t>Дякую за увагу!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88389"/>
            <a:ext cx="6768752" cy="375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60432" y="624381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638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216" y="116632"/>
            <a:ext cx="7543800" cy="9144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Зміст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278644" y="975198"/>
            <a:ext cx="5976664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>
            <a:off x="278644" y="1724374"/>
            <a:ext cx="5976664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293452" y="2483434"/>
            <a:ext cx="5976664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293452" y="3252276"/>
            <a:ext cx="5976664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293452" y="4024094"/>
            <a:ext cx="5976664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266688" y="4804218"/>
            <a:ext cx="5976664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266688" y="5596218"/>
            <a:ext cx="5976664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46324" y="115057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1. Космічна промисловість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46324" y="181500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2. </a:t>
            </a:r>
            <a:r>
              <a:rPr lang="ru-RU" b="1" dirty="0" err="1"/>
              <a:t>Екологічна</a:t>
            </a:r>
            <a:r>
              <a:rPr lang="ru-RU" b="1" dirty="0"/>
              <a:t> </a:t>
            </a:r>
            <a:r>
              <a:rPr lang="ru-RU" b="1" dirty="0" err="1"/>
              <a:t>безпека</a:t>
            </a:r>
            <a:r>
              <a:rPr lang="ru-RU" b="1" dirty="0"/>
              <a:t> </a:t>
            </a:r>
            <a:r>
              <a:rPr lang="ru-RU" b="1" dirty="0" err="1"/>
              <a:t>космічної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8900" y="269079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3. Космічна інфраструктура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58900" y="3462992"/>
            <a:ext cx="49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4. Негативні чинники космічної діяльності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58900" y="4224372"/>
            <a:ext cx="455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5.</a:t>
            </a:r>
            <a:r>
              <a:rPr lang="ru-RU" dirty="0"/>
              <a:t> Як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очистити</a:t>
            </a:r>
            <a:r>
              <a:rPr lang="ru-RU" dirty="0"/>
              <a:t> космос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310" y="4918148"/>
            <a:ext cx="453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6. Розвиток космонавтики в Україні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94098" y="577159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7. Висновок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532440" y="631629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93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1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543800" cy="9144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Вступ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21768"/>
            <a:ext cx="75608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Сьогодні</a:t>
            </a:r>
            <a:r>
              <a:rPr lang="ru-RU" sz="2000" dirty="0"/>
              <a:t> </a:t>
            </a:r>
            <a:r>
              <a:rPr lang="ru-RU" sz="2000" dirty="0" err="1"/>
              <a:t>навколоземний</a:t>
            </a:r>
            <a:r>
              <a:rPr lang="ru-RU" sz="2000" dirty="0"/>
              <a:t> </a:t>
            </a:r>
            <a:r>
              <a:rPr lang="ru-RU" sz="2000" dirty="0" err="1"/>
              <a:t>космічний</a:t>
            </a:r>
            <a:r>
              <a:rPr lang="ru-RU" sz="2000" dirty="0"/>
              <a:t> </a:t>
            </a:r>
            <a:r>
              <a:rPr lang="ru-RU" sz="2000" dirty="0" err="1"/>
              <a:t>простір</a:t>
            </a:r>
            <a:r>
              <a:rPr lang="ru-RU" sz="2000" dirty="0"/>
              <a:t> (НКП) </a:t>
            </a:r>
            <a:r>
              <a:rPr lang="ru-RU" sz="2000" dirty="0" err="1"/>
              <a:t>залишається</a:t>
            </a:r>
            <a:r>
              <a:rPr lang="ru-RU" sz="2000" dirty="0"/>
              <a:t> </a:t>
            </a:r>
            <a:r>
              <a:rPr lang="ru-RU" sz="2000" dirty="0" err="1"/>
              <a:t>головним</a:t>
            </a:r>
            <a:r>
              <a:rPr lang="ru-RU" sz="2000" dirty="0"/>
              <a:t> предметом </a:t>
            </a:r>
            <a:r>
              <a:rPr lang="ru-RU" sz="2000" dirty="0" err="1"/>
              <a:t>космічної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і </a:t>
            </a:r>
            <a:r>
              <a:rPr lang="ru-RU" sz="2000" dirty="0" err="1"/>
              <a:t>саме</a:t>
            </a:r>
            <a:r>
              <a:rPr lang="ru-RU" sz="2000" dirty="0"/>
              <a:t> на </a:t>
            </a:r>
            <a:r>
              <a:rPr lang="ru-RU" sz="2000" dirty="0" err="1"/>
              <a:t>цю</a:t>
            </a:r>
            <a:r>
              <a:rPr lang="ru-RU" sz="2000" dirty="0"/>
              <a:t> сферу </a:t>
            </a:r>
            <a:r>
              <a:rPr lang="ru-RU" sz="2000" dirty="0" err="1"/>
              <a:t>навколишнього</a:t>
            </a:r>
            <a:r>
              <a:rPr lang="ru-RU" sz="2000" dirty="0"/>
              <a:t> природного </a:t>
            </a:r>
            <a:r>
              <a:rPr lang="ru-RU" sz="2000" dirty="0" err="1"/>
              <a:t>середовища</a:t>
            </a:r>
            <a:r>
              <a:rPr lang="ru-RU" sz="2000" dirty="0"/>
              <a:t> </a:t>
            </a:r>
            <a:r>
              <a:rPr lang="ru-RU" sz="2000" dirty="0" err="1"/>
              <a:t>космічна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 </a:t>
            </a:r>
            <a:r>
              <a:rPr lang="ru-RU" sz="2000" dirty="0" err="1"/>
              <a:t>спричиняє</a:t>
            </a:r>
            <a:r>
              <a:rPr lang="ru-RU" sz="2000" dirty="0"/>
              <a:t> </a:t>
            </a:r>
            <a:r>
              <a:rPr lang="ru-RU" sz="2000" dirty="0" err="1"/>
              <a:t>найбільший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. За </a:t>
            </a:r>
            <a:r>
              <a:rPr lang="ru-RU" sz="2000" dirty="0" err="1"/>
              <a:t>порівняно</a:t>
            </a:r>
            <a:r>
              <a:rPr lang="ru-RU" sz="2000" dirty="0"/>
              <a:t> невеликий </a:t>
            </a:r>
            <a:r>
              <a:rPr lang="ru-RU" sz="2000" dirty="0" err="1"/>
              <a:t>проміжок</a:t>
            </a:r>
            <a:r>
              <a:rPr lang="ru-RU" sz="2000" dirty="0"/>
              <a:t> часу </a:t>
            </a:r>
            <a:r>
              <a:rPr lang="ru-RU" sz="2000" dirty="0" err="1"/>
              <a:t>антропогенний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 на НКП </a:t>
            </a:r>
            <a:r>
              <a:rPr lang="ru-RU" sz="2000" dirty="0" err="1"/>
              <a:t>досяг</a:t>
            </a:r>
            <a:r>
              <a:rPr lang="ru-RU" sz="2000" dirty="0"/>
              <a:t> такого </a:t>
            </a:r>
            <a:r>
              <a:rPr lang="ru-RU" sz="2000" dirty="0" err="1"/>
              <a:t>рівня</a:t>
            </a:r>
            <a:r>
              <a:rPr lang="ru-RU" sz="2000" dirty="0"/>
              <a:t>,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людство</a:t>
            </a:r>
            <a:r>
              <a:rPr lang="ru-RU" sz="2000" dirty="0"/>
              <a:t> не </a:t>
            </a:r>
            <a:r>
              <a:rPr lang="ru-RU" sz="2000" dirty="0" err="1"/>
              <a:t>змогло</a:t>
            </a:r>
            <a:r>
              <a:rPr lang="ru-RU" sz="2000" dirty="0"/>
              <a:t> </a:t>
            </a:r>
            <a:r>
              <a:rPr lang="ru-RU" sz="2000" dirty="0" err="1"/>
              <a:t>досягти</a:t>
            </a:r>
            <a:r>
              <a:rPr lang="ru-RU" sz="2000" dirty="0"/>
              <a:t> по </a:t>
            </a:r>
            <a:r>
              <a:rPr lang="ru-RU" sz="2000" dirty="0" err="1"/>
              <a:t>відношенню</a:t>
            </a:r>
            <a:r>
              <a:rPr lang="ru-RU" sz="2000" dirty="0"/>
              <a:t> до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природних</a:t>
            </a:r>
            <a:r>
              <a:rPr lang="ru-RU" sz="2000" dirty="0"/>
              <a:t> сфер за </a:t>
            </a:r>
            <a:r>
              <a:rPr lang="ru-RU" sz="2000" dirty="0" err="1"/>
              <a:t>тривалий</a:t>
            </a:r>
            <a:r>
              <a:rPr lang="ru-RU" sz="2000" dirty="0"/>
              <a:t> </a:t>
            </a:r>
            <a:r>
              <a:rPr lang="ru-RU" sz="2000" dirty="0" err="1"/>
              <a:t>період</a:t>
            </a:r>
            <a:r>
              <a:rPr lang="ru-RU" sz="2000" dirty="0"/>
              <a:t>. </a:t>
            </a:r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ru-RU" sz="2000" dirty="0" err="1"/>
              <a:t>викиди</a:t>
            </a:r>
            <a:r>
              <a:rPr lang="ru-RU" sz="2000" dirty="0"/>
              <a:t> </a:t>
            </a:r>
            <a:r>
              <a:rPr lang="ru-RU" sz="2000" dirty="0" err="1"/>
              <a:t>хімічних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і </a:t>
            </a:r>
            <a:r>
              <a:rPr lang="ru-RU" sz="2000" dirty="0" err="1"/>
              <a:t>виділення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 у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польотів</a:t>
            </a:r>
            <a:r>
              <a:rPr lang="ru-RU" sz="2000" dirty="0"/>
              <a:t> </a:t>
            </a:r>
            <a:r>
              <a:rPr lang="ru-RU" sz="2000" dirty="0" err="1"/>
              <a:t>космічних</a:t>
            </a:r>
            <a:r>
              <a:rPr lang="ru-RU" sz="2000" dirty="0"/>
              <a:t> ракет </a:t>
            </a:r>
            <a:r>
              <a:rPr lang="ru-RU" sz="2000" dirty="0" err="1"/>
              <a:t>вже</a:t>
            </a:r>
            <a:r>
              <a:rPr lang="ru-RU" sz="2000" dirty="0"/>
              <a:t> зараз практично </a:t>
            </a:r>
            <a:r>
              <a:rPr lang="ru-RU" sz="2000" dirty="0" err="1"/>
              <a:t>порівнялось</a:t>
            </a:r>
            <a:r>
              <a:rPr lang="ru-RU" sz="2000" dirty="0"/>
              <a:t> з </a:t>
            </a:r>
            <a:r>
              <a:rPr lang="ru-RU" sz="2000" dirty="0" err="1"/>
              <a:t>природними</a:t>
            </a:r>
            <a:r>
              <a:rPr lang="ru-RU" sz="2000" dirty="0"/>
              <a:t> </a:t>
            </a:r>
            <a:r>
              <a:rPr lang="ru-RU" sz="2000" dirty="0" err="1"/>
              <a:t>джерелами</a:t>
            </a:r>
            <a:r>
              <a:rPr lang="ru-RU" sz="2000" dirty="0"/>
              <a:t>, а </a:t>
            </a:r>
            <a:r>
              <a:rPr lang="ru-RU" sz="2000" dirty="0" err="1"/>
              <a:t>глобальне</a:t>
            </a:r>
            <a:r>
              <a:rPr lang="ru-RU" sz="2000" dirty="0"/>
              <a:t> </a:t>
            </a:r>
            <a:r>
              <a:rPr lang="ru-RU" sz="2000" dirty="0" err="1"/>
              <a:t>забруднення</a:t>
            </a:r>
            <a:r>
              <a:rPr lang="ru-RU" sz="2000" dirty="0"/>
              <a:t> </a:t>
            </a:r>
            <a:r>
              <a:rPr lang="ru-RU" sz="2000" dirty="0" err="1"/>
              <a:t>твердими</a:t>
            </a:r>
            <a:r>
              <a:rPr lang="ru-RU" sz="2000" dirty="0"/>
              <a:t> фрагментами,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космічним</a:t>
            </a:r>
            <a:r>
              <a:rPr lang="ru-RU" sz="2000" dirty="0"/>
              <a:t> </a:t>
            </a:r>
            <a:r>
              <a:rPr lang="ru-RU" sz="2000" dirty="0" err="1"/>
              <a:t>сміттям</a:t>
            </a:r>
            <a:r>
              <a:rPr lang="ru-RU" sz="2000" dirty="0"/>
              <a:t>, </a:t>
            </a:r>
            <a:r>
              <a:rPr lang="ru-RU" sz="2000" dirty="0" err="1"/>
              <a:t>відносно</a:t>
            </a:r>
            <a:r>
              <a:rPr lang="ru-RU" sz="2000" dirty="0"/>
              <a:t> природного </a:t>
            </a:r>
            <a:r>
              <a:rPr lang="ru-RU" sz="2000" dirty="0" err="1"/>
              <a:t>вмісту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</a:t>
            </a:r>
            <a:r>
              <a:rPr lang="ru-RU" sz="2000" dirty="0" err="1"/>
              <a:t>перевищило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допустимі</a:t>
            </a:r>
            <a:r>
              <a:rPr lang="ru-RU" sz="2000" dirty="0"/>
              <a:t> </a:t>
            </a:r>
            <a:r>
              <a:rPr lang="ru-RU" sz="2000" dirty="0" err="1"/>
              <a:t>норми</a:t>
            </a:r>
            <a:r>
              <a:rPr lang="ru-RU" sz="20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2440" y="63093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118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Об’єкт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дослідження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dirty="0" err="1"/>
              <a:t>суспільні</a:t>
            </a:r>
            <a:r>
              <a:rPr lang="ru-RU" sz="2400" dirty="0"/>
              <a:t> </a:t>
            </a:r>
            <a:r>
              <a:rPr lang="ru-RU" sz="2400" dirty="0" err="1"/>
              <a:t>відносини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екологічних</a:t>
            </a:r>
            <a:r>
              <a:rPr lang="ru-RU" sz="2400" dirty="0"/>
              <a:t> засад</a:t>
            </a:r>
          </a:p>
          <a:p>
            <a:r>
              <a:rPr lang="ru-RU" sz="2400" dirty="0" err="1"/>
              <a:t>космічної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276872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Мета </a:t>
            </a:r>
            <a:r>
              <a:rPr lang="ru-RU" sz="2400" b="1" dirty="0" err="1">
                <a:solidFill>
                  <a:srgbClr val="FF0000"/>
                </a:solidFill>
              </a:rPr>
              <a:t>дослідження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dirty="0" err="1"/>
              <a:t>комплексний</a:t>
            </a:r>
            <a:r>
              <a:rPr lang="ru-RU" sz="2400" dirty="0"/>
              <a:t> </a:t>
            </a:r>
            <a:r>
              <a:rPr lang="ru-RU" sz="2400" dirty="0" err="1"/>
              <a:t>аналіз</a:t>
            </a:r>
            <a:r>
              <a:rPr lang="ru-RU" sz="2400" dirty="0"/>
              <a:t> норм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dirty="0" err="1"/>
              <a:t>екологічної</a:t>
            </a:r>
            <a:r>
              <a:rPr lang="ru-RU" sz="2400" dirty="0"/>
              <a:t> </a:t>
            </a:r>
            <a:r>
              <a:rPr lang="ru-RU" sz="2400" dirty="0" err="1"/>
              <a:t>безпеки</a:t>
            </a:r>
            <a:r>
              <a:rPr lang="ru-RU" sz="2400" dirty="0"/>
              <a:t> в </a:t>
            </a:r>
            <a:r>
              <a:rPr lang="ru-RU" sz="2400" dirty="0" err="1" smtClean="0"/>
              <a:t>процесі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здійснення</a:t>
            </a:r>
            <a:r>
              <a:rPr lang="ru-RU" sz="2400" dirty="0" smtClean="0"/>
              <a:t> </a:t>
            </a:r>
            <a:r>
              <a:rPr lang="ru-RU" sz="2400" dirty="0" err="1"/>
              <a:t>космічної</a:t>
            </a:r>
            <a:r>
              <a:rPr lang="ru-RU" sz="2400" dirty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861048"/>
            <a:ext cx="5904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Актуальність теми </a:t>
            </a:r>
            <a:r>
              <a:rPr lang="uk-UA" sz="2400" dirty="0" smtClean="0"/>
              <a:t>– вкрай велике значення космічної промисловості. </a:t>
            </a:r>
            <a:r>
              <a:rPr lang="ru-RU" sz="2400" dirty="0"/>
              <a:t>Вона </a:t>
            </a:r>
            <a:r>
              <a:rPr lang="ru-RU" sz="2400" dirty="0" err="1"/>
              <a:t>вимагає</a:t>
            </a:r>
            <a:r>
              <a:rPr lang="ru-RU" sz="2400" dirty="0"/>
              <a:t> </a:t>
            </a:r>
            <a:r>
              <a:rPr lang="ru-RU" sz="2400" dirty="0" err="1"/>
              <a:t>наявності</a:t>
            </a:r>
            <a:r>
              <a:rPr lang="ru-RU" sz="2400" dirty="0"/>
              <a:t> в </a:t>
            </a:r>
            <a:r>
              <a:rPr lang="ru-RU" sz="2400" dirty="0" err="1"/>
              <a:t>країні</a:t>
            </a:r>
            <a:r>
              <a:rPr lang="ru-RU" sz="2400" dirty="0"/>
              <a:t> </a:t>
            </a:r>
            <a:r>
              <a:rPr lang="ru-RU" sz="2400" dirty="0" err="1"/>
              <a:t>високого</a:t>
            </a:r>
            <a:r>
              <a:rPr lang="ru-RU" sz="2400" dirty="0"/>
              <a:t> </a:t>
            </a:r>
            <a:r>
              <a:rPr lang="ru-RU" sz="2400" dirty="0" err="1"/>
              <a:t>технологічного</a:t>
            </a:r>
            <a:r>
              <a:rPr lang="ru-RU" sz="2400" dirty="0"/>
              <a:t> та </a:t>
            </a:r>
            <a:r>
              <a:rPr lang="ru-RU" sz="2400" dirty="0" err="1"/>
              <a:t>інтелектуального</a:t>
            </a:r>
            <a:r>
              <a:rPr lang="ru-RU" sz="2400" dirty="0"/>
              <a:t> </a:t>
            </a:r>
            <a:r>
              <a:rPr lang="ru-RU" sz="2400" dirty="0" err="1"/>
              <a:t>потенціалу</a:t>
            </a:r>
            <a:r>
              <a:rPr lang="ru-RU" sz="2400" dirty="0"/>
              <a:t>. Для </a:t>
            </a:r>
            <a:r>
              <a:rPr lang="ru-RU" sz="2400" dirty="0" err="1"/>
              <a:t>якісного</a:t>
            </a:r>
            <a:r>
              <a:rPr lang="ru-RU" sz="2400" dirty="0"/>
              <a:t> </a:t>
            </a:r>
            <a:r>
              <a:rPr lang="ru-RU" sz="2400" dirty="0" err="1"/>
              <a:t>зростання</a:t>
            </a:r>
            <a:r>
              <a:rPr lang="ru-RU" sz="2400" dirty="0"/>
              <a:t> вона </a:t>
            </a:r>
            <a:r>
              <a:rPr lang="ru-RU" sz="2400" dirty="0" err="1"/>
              <a:t>мусить</a:t>
            </a:r>
            <a:r>
              <a:rPr lang="ru-RU" sz="2400" dirty="0"/>
              <a:t> бути на </a:t>
            </a:r>
            <a:r>
              <a:rPr lang="ru-RU" sz="2400" dirty="0" err="1"/>
              <a:t>вершині</a:t>
            </a:r>
            <a:r>
              <a:rPr lang="ru-RU" sz="2400" dirty="0"/>
              <a:t> </a:t>
            </a:r>
            <a:r>
              <a:rPr lang="ru-RU" sz="2400" dirty="0" err="1"/>
              <a:t>науково-технічного</a:t>
            </a:r>
            <a:r>
              <a:rPr lang="ru-RU" sz="2400" dirty="0"/>
              <a:t> </a:t>
            </a:r>
            <a:r>
              <a:rPr lang="ru-RU" sz="2400" dirty="0" err="1"/>
              <a:t>прогресу</a:t>
            </a:r>
            <a:r>
              <a:rPr lang="ru-RU" sz="2400" dirty="0"/>
              <a:t>.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2338"/>
            <a:ext cx="2834614" cy="174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09" y="3477201"/>
            <a:ext cx="3124081" cy="191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90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1188" y="332656"/>
            <a:ext cx="648072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err="1" smtClean="0">
                <a:solidFill>
                  <a:srgbClr val="FF0000"/>
                </a:solidFill>
              </a:rPr>
              <a:t>Космічна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промисловість</a:t>
            </a:r>
            <a:r>
              <a:rPr lang="ru-RU" dirty="0"/>
              <a:t> </a:t>
            </a:r>
            <a:r>
              <a:rPr lang="ru-RU" sz="2000" dirty="0"/>
              <a:t>—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сукупність</a:t>
            </a:r>
            <a:r>
              <a:rPr lang="ru-RU" sz="2000" dirty="0"/>
              <a:t> </a:t>
            </a:r>
            <a:r>
              <a:rPr lang="ru-RU" sz="2000" dirty="0" err="1"/>
              <a:t>підприємств</a:t>
            </a:r>
            <a:r>
              <a:rPr lang="ru-RU" sz="2000" dirty="0"/>
              <a:t>, </a:t>
            </a:r>
            <a:r>
              <a:rPr lang="ru-RU" sz="2000" dirty="0" err="1"/>
              <a:t>зайнятих</a:t>
            </a:r>
            <a:r>
              <a:rPr lang="ru-RU" sz="2000" dirty="0"/>
              <a:t> </a:t>
            </a:r>
            <a:r>
              <a:rPr lang="ru-RU" sz="2000" dirty="0" err="1"/>
              <a:t>конструюванням</a:t>
            </a:r>
            <a:r>
              <a:rPr lang="ru-RU" sz="2000" dirty="0"/>
              <a:t>, </a:t>
            </a:r>
            <a:r>
              <a:rPr lang="ru-RU" sz="2000" dirty="0" err="1"/>
              <a:t>виробництвом</a:t>
            </a:r>
            <a:r>
              <a:rPr lang="ru-RU" sz="2000" dirty="0"/>
              <a:t> і </a:t>
            </a:r>
            <a:r>
              <a:rPr lang="ru-RU" sz="2000" dirty="0" err="1"/>
              <a:t>випробуваннями</a:t>
            </a:r>
            <a:r>
              <a:rPr lang="ru-RU" sz="2000" dirty="0"/>
              <a:t> ракет, </a:t>
            </a:r>
            <a:r>
              <a:rPr lang="ru-RU" sz="2000" dirty="0" err="1"/>
              <a:t>космічних</a:t>
            </a:r>
            <a:r>
              <a:rPr lang="ru-RU" sz="2000" dirty="0"/>
              <a:t> </a:t>
            </a:r>
            <a:r>
              <a:rPr lang="ru-RU" sz="2000" dirty="0" err="1"/>
              <a:t>апаратів</a:t>
            </a:r>
            <a:r>
              <a:rPr lang="ru-RU" sz="2000" dirty="0"/>
              <a:t> і </a:t>
            </a:r>
            <a:r>
              <a:rPr lang="ru-RU" sz="2000" dirty="0" err="1"/>
              <a:t>кораблів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їхніх</a:t>
            </a:r>
            <a:r>
              <a:rPr lang="ru-RU" sz="2000" dirty="0"/>
              <a:t> </a:t>
            </a:r>
            <a:r>
              <a:rPr lang="ru-RU" sz="2000" dirty="0" err="1"/>
              <a:t>двигунів</a:t>
            </a:r>
            <a:r>
              <a:rPr lang="ru-RU" sz="2000" dirty="0"/>
              <a:t> і бортового </a:t>
            </a:r>
            <a:r>
              <a:rPr lang="ru-RU" sz="2000" dirty="0" err="1"/>
              <a:t>обладнання</a:t>
            </a:r>
            <a:r>
              <a:rPr lang="ru-RU" sz="2000" dirty="0"/>
              <a:t> (</a:t>
            </a:r>
            <a:r>
              <a:rPr lang="ru-RU" sz="2000" dirty="0" err="1"/>
              <a:t>електричної</a:t>
            </a:r>
            <a:r>
              <a:rPr lang="ru-RU" sz="2000" dirty="0"/>
              <a:t> та </a:t>
            </a:r>
            <a:r>
              <a:rPr lang="ru-RU" sz="2000" dirty="0" err="1"/>
              <a:t>електронної</a:t>
            </a:r>
            <a:r>
              <a:rPr lang="ru-RU" sz="2000" dirty="0"/>
              <a:t> </a:t>
            </a:r>
            <a:r>
              <a:rPr lang="ru-RU" sz="2000" dirty="0" err="1"/>
              <a:t>апаратури</a:t>
            </a:r>
            <a:r>
              <a:rPr lang="ru-RU" sz="2000" dirty="0"/>
              <a:t>). </a:t>
            </a:r>
            <a:endParaRPr lang="ru-RU" sz="2000" dirty="0" smtClean="0"/>
          </a:p>
          <a:p>
            <a:endParaRPr lang="uk-UA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err="1" smtClean="0"/>
              <a:t>Ці</a:t>
            </a:r>
            <a:r>
              <a:rPr lang="ru-RU" sz="2000" dirty="0" smtClean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 належать </a:t>
            </a:r>
            <a:r>
              <a:rPr lang="ru-RU" sz="2000" dirty="0" err="1"/>
              <a:t>державі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приватним</a:t>
            </a:r>
            <a:r>
              <a:rPr lang="ru-RU" sz="2000" dirty="0"/>
              <a:t> </a:t>
            </a:r>
            <a:r>
              <a:rPr lang="ru-RU" sz="2000" dirty="0" err="1"/>
              <a:t>власникам</a:t>
            </a:r>
            <a:r>
              <a:rPr lang="ru-RU" sz="2000" dirty="0"/>
              <a:t>. </a:t>
            </a:r>
            <a:r>
              <a:rPr lang="ru-RU" sz="2000" dirty="0" err="1"/>
              <a:t>Космічна</a:t>
            </a:r>
            <a:r>
              <a:rPr lang="ru-RU" sz="2000" dirty="0"/>
              <a:t> </a:t>
            </a:r>
            <a:r>
              <a:rPr lang="ru-RU" sz="2000" dirty="0" err="1"/>
              <a:t>промисловість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важливе</a:t>
            </a:r>
            <a:r>
              <a:rPr lang="ru-RU" sz="2000" dirty="0"/>
              <a:t> </a:t>
            </a:r>
            <a:r>
              <a:rPr lang="ru-RU" sz="2000" dirty="0" err="1"/>
              <a:t>політичне</a:t>
            </a:r>
            <a:r>
              <a:rPr lang="ru-RU" sz="2000" dirty="0"/>
              <a:t> й </a:t>
            </a:r>
            <a:r>
              <a:rPr lang="ru-RU" sz="2000" dirty="0" err="1"/>
              <a:t>економічне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. Нею </a:t>
            </a:r>
            <a:r>
              <a:rPr lang="ru-RU" sz="2000" dirty="0" err="1"/>
              <a:t>значною</a:t>
            </a:r>
            <a:r>
              <a:rPr lang="ru-RU" sz="2000" dirty="0"/>
              <a:t> </a:t>
            </a:r>
            <a:r>
              <a:rPr lang="ru-RU" sz="2000" dirty="0" err="1"/>
              <a:t>мірою</a:t>
            </a:r>
            <a:r>
              <a:rPr lang="ru-RU" sz="2000" dirty="0"/>
              <a:t> </a:t>
            </a:r>
            <a:r>
              <a:rPr lang="ru-RU" sz="2000" dirty="0" err="1"/>
              <a:t>визначаються</a:t>
            </a:r>
            <a:r>
              <a:rPr lang="ru-RU" sz="2000" dirty="0"/>
              <a:t> </a:t>
            </a:r>
            <a:r>
              <a:rPr lang="ru-RU" sz="2000" dirty="0" err="1"/>
              <a:t>промисловий</a:t>
            </a:r>
            <a:r>
              <a:rPr lang="ru-RU" sz="2000" dirty="0"/>
              <a:t> </a:t>
            </a:r>
            <a:r>
              <a:rPr lang="ru-RU" sz="2000" dirty="0" err="1"/>
              <a:t>потенціал</a:t>
            </a:r>
            <a:r>
              <a:rPr lang="ru-RU" sz="2000" dirty="0"/>
              <a:t> і престиж </a:t>
            </a:r>
            <a:r>
              <a:rPr lang="ru-RU" sz="2000" dirty="0" err="1"/>
              <a:t>держави</a:t>
            </a:r>
            <a:r>
              <a:rPr lang="ru-RU" sz="2000" dirty="0"/>
              <a:t>: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 </a:t>
            </a:r>
            <a:r>
              <a:rPr lang="ru-RU" sz="2000" dirty="0" err="1"/>
              <a:t>постачають</a:t>
            </a:r>
            <a:r>
              <a:rPr lang="ru-RU" sz="2000" dirty="0"/>
              <a:t> свою </a:t>
            </a:r>
            <a:r>
              <a:rPr lang="ru-RU" sz="2000" dirty="0" err="1"/>
              <a:t>продукцію</a:t>
            </a:r>
            <a:r>
              <a:rPr lang="ru-RU" sz="2000" dirty="0"/>
              <a:t> на </a:t>
            </a:r>
            <a:r>
              <a:rPr lang="ru-RU" sz="2000" dirty="0" err="1"/>
              <a:t>внутрішній</a:t>
            </a:r>
            <a:r>
              <a:rPr lang="ru-RU" sz="2000" dirty="0"/>
              <a:t> та </a:t>
            </a:r>
            <a:r>
              <a:rPr lang="ru-RU" sz="2000" dirty="0" err="1"/>
              <a:t>зовнішні</a:t>
            </a:r>
            <a:r>
              <a:rPr lang="ru-RU" sz="2000" dirty="0"/>
              <a:t> ринки, </a:t>
            </a:r>
            <a:r>
              <a:rPr lang="ru-RU" sz="2000" dirty="0" err="1"/>
              <a:t>забезпечують</a:t>
            </a:r>
            <a:r>
              <a:rPr lang="ru-RU" sz="2000" dirty="0"/>
              <a:t> </a:t>
            </a:r>
            <a:r>
              <a:rPr lang="ru-RU" sz="2000" dirty="0" err="1"/>
              <a:t>замовленнями</a:t>
            </a:r>
            <a:r>
              <a:rPr lang="ru-RU" sz="2000" dirty="0"/>
              <a:t>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галузі</a:t>
            </a:r>
            <a:r>
              <a:rPr lang="ru-RU" sz="2000" dirty="0"/>
              <a:t> </a:t>
            </a:r>
            <a:r>
              <a:rPr lang="ru-RU" sz="2000" dirty="0" err="1"/>
              <a:t>господарства</a:t>
            </a:r>
            <a:r>
              <a:rPr lang="ru-RU" sz="2000" dirty="0"/>
              <a:t>, </a:t>
            </a:r>
            <a:r>
              <a:rPr lang="ru-RU" sz="2000" dirty="0" err="1"/>
              <a:t>надають</a:t>
            </a:r>
            <a:r>
              <a:rPr lang="ru-RU" sz="2000" dirty="0"/>
              <a:t> </a:t>
            </a:r>
            <a:r>
              <a:rPr lang="ru-RU" sz="2000" dirty="0" err="1"/>
              <a:t>велику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робочих</a:t>
            </a:r>
            <a:r>
              <a:rPr lang="ru-RU" sz="2000" dirty="0"/>
              <a:t> </a:t>
            </a:r>
            <a:r>
              <a:rPr lang="ru-RU" sz="2000" dirty="0" err="1"/>
              <a:t>місць</a:t>
            </a:r>
            <a:r>
              <a:rPr lang="ru-RU" sz="20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4911"/>
            <a:ext cx="1296144" cy="635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76456" y="62111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60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0096" y="448487"/>
            <a:ext cx="57606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До </a:t>
            </a:r>
            <a:r>
              <a:rPr lang="ru-RU" sz="2400" dirty="0" err="1"/>
              <a:t>поняття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"</a:t>
            </a:r>
            <a:r>
              <a:rPr lang="ru-RU" sz="2400" b="1" dirty="0" err="1">
                <a:solidFill>
                  <a:srgbClr val="FF0000"/>
                </a:solidFill>
              </a:rPr>
              <a:t>космічна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діяльність</a:t>
            </a:r>
            <a:r>
              <a:rPr lang="ru-RU" sz="2400" b="1" dirty="0">
                <a:solidFill>
                  <a:srgbClr val="FF0000"/>
                </a:solidFill>
              </a:rPr>
              <a:t>" </a:t>
            </a:r>
            <a:r>
              <a:rPr lang="ru-RU" sz="2400" dirty="0" err="1"/>
              <a:t>відносять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людей (</a:t>
            </a:r>
            <a:r>
              <a:rPr lang="ru-RU" sz="2400" dirty="0" err="1"/>
              <a:t>космонавтів</a:t>
            </a:r>
            <a:r>
              <a:rPr lang="ru-RU" sz="2400" dirty="0"/>
              <a:t>) та </a:t>
            </a:r>
            <a:r>
              <a:rPr lang="ru-RU" sz="2400" dirty="0" smtClean="0"/>
              <a:t>роботу </a:t>
            </a:r>
            <a:r>
              <a:rPr lang="ru-RU" sz="2400" dirty="0" err="1"/>
              <a:t>автоматичних</a:t>
            </a:r>
            <a:r>
              <a:rPr lang="ru-RU" sz="2400" dirty="0"/>
              <a:t> (</a:t>
            </a:r>
            <a:r>
              <a:rPr lang="ru-RU" sz="2400" dirty="0" err="1"/>
              <a:t>автономних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керованих</a:t>
            </a:r>
            <a:r>
              <a:rPr lang="ru-RU" sz="2400" dirty="0"/>
              <a:t> по </a:t>
            </a:r>
            <a:r>
              <a:rPr lang="ru-RU" sz="2400" dirty="0" err="1"/>
              <a:t>радіо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) </a:t>
            </a:r>
            <a:r>
              <a:rPr lang="ru-RU" sz="2400" dirty="0" err="1"/>
              <a:t>апаратів</a:t>
            </a:r>
            <a:r>
              <a:rPr lang="ru-RU" sz="2400" dirty="0"/>
              <a:t> та </a:t>
            </a:r>
            <a:r>
              <a:rPr lang="ru-RU" sz="2400" dirty="0" err="1"/>
              <a:t>приладів</a:t>
            </a:r>
            <a:r>
              <a:rPr lang="ru-RU" sz="2400" dirty="0"/>
              <a:t> на борту </a:t>
            </a:r>
            <a:r>
              <a:rPr lang="ru-RU" sz="2400" dirty="0" err="1"/>
              <a:t>космічних</a:t>
            </a:r>
            <a:r>
              <a:rPr lang="ru-RU" sz="2400" dirty="0"/>
              <a:t> </a:t>
            </a:r>
            <a:r>
              <a:rPr lang="ru-RU" sz="2400" dirty="0" err="1"/>
              <a:t>об'єктів</a:t>
            </a:r>
            <a:r>
              <a:rPr lang="ru-RU" sz="2400" dirty="0"/>
              <a:t>, </a:t>
            </a:r>
            <a:r>
              <a:rPr lang="ru-RU" sz="2400" dirty="0" err="1"/>
              <a:t>включаючи</a:t>
            </a:r>
            <a:r>
              <a:rPr lang="ru-RU" sz="2400" dirty="0"/>
              <a:t> </a:t>
            </a:r>
            <a:r>
              <a:rPr lang="ru-RU" sz="2400" dirty="0" err="1"/>
              <a:t>вихід</a:t>
            </a:r>
            <a:r>
              <a:rPr lang="ru-RU" sz="2400" dirty="0"/>
              <a:t> людей на </a:t>
            </a:r>
            <a:r>
              <a:rPr lang="ru-RU" sz="2400" dirty="0" err="1"/>
              <a:t>виніс</a:t>
            </a:r>
            <a:r>
              <a:rPr lang="ru-RU" sz="2400" dirty="0"/>
              <a:t> </a:t>
            </a:r>
            <a:r>
              <a:rPr lang="ru-RU" sz="2400" dirty="0" err="1"/>
              <a:t>приладів</a:t>
            </a:r>
            <a:r>
              <a:rPr lang="ru-RU" sz="2400" dirty="0"/>
              <a:t> у </a:t>
            </a:r>
            <a:r>
              <a:rPr lang="ru-RU" sz="2400" dirty="0" err="1"/>
              <a:t>відкритий</a:t>
            </a:r>
            <a:r>
              <a:rPr lang="ru-RU" sz="2400" dirty="0"/>
              <a:t> космос </a:t>
            </a:r>
            <a:r>
              <a:rPr lang="ru-RU" sz="2400" dirty="0" err="1"/>
              <a:t>чи</a:t>
            </a:r>
            <a:r>
              <a:rPr lang="ru-RU" sz="2400" dirty="0"/>
              <a:t> на </a:t>
            </a:r>
            <a:r>
              <a:rPr lang="ru-RU" sz="2400" dirty="0" err="1"/>
              <a:t>поверхню</a:t>
            </a:r>
            <a:r>
              <a:rPr lang="ru-RU" sz="2400" dirty="0"/>
              <a:t> </a:t>
            </a:r>
            <a:r>
              <a:rPr lang="ru-RU" sz="2400" dirty="0" err="1"/>
              <a:t>небесних</a:t>
            </a:r>
            <a:r>
              <a:rPr lang="ru-RU" sz="2400" dirty="0"/>
              <a:t> </a:t>
            </a:r>
            <a:r>
              <a:rPr lang="ru-RU" sz="2400" dirty="0" err="1"/>
              <a:t>тіл</a:t>
            </a:r>
            <a:r>
              <a:rPr lang="ru-RU" sz="2400" dirty="0"/>
              <a:t>.</a:t>
            </a:r>
          </a:p>
          <a:p>
            <a:r>
              <a:rPr lang="ru-RU" sz="2400" dirty="0"/>
              <a:t>Таким чином, </a:t>
            </a:r>
            <a:r>
              <a:rPr lang="ru-RU" sz="2400" dirty="0" err="1"/>
              <a:t>поняття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"</a:t>
            </a:r>
            <a:r>
              <a:rPr lang="ru-RU" sz="2400" b="1" dirty="0" err="1">
                <a:solidFill>
                  <a:srgbClr val="FF0000"/>
                </a:solidFill>
              </a:rPr>
              <a:t>космічної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діяльності</a:t>
            </a:r>
            <a:r>
              <a:rPr lang="ru-RU" sz="2400" b="1" dirty="0">
                <a:solidFill>
                  <a:srgbClr val="FF0000"/>
                </a:solidFill>
              </a:rPr>
              <a:t>" </a:t>
            </a:r>
            <a:r>
              <a:rPr lang="ru-RU" sz="2400" dirty="0" err="1"/>
              <a:t>пов'язується</a:t>
            </a:r>
            <a:r>
              <a:rPr lang="ru-RU" sz="2400" dirty="0"/>
              <a:t> з </a:t>
            </a:r>
            <a:r>
              <a:rPr lang="ru-RU" sz="2400" dirty="0" err="1"/>
              <a:t>діяльністю</a:t>
            </a:r>
            <a:r>
              <a:rPr lang="ru-RU" sz="2400" dirty="0"/>
              <a:t> в </a:t>
            </a:r>
            <a:r>
              <a:rPr lang="ru-RU" sz="2400" dirty="0" err="1"/>
              <a:t>космічному</a:t>
            </a:r>
            <a:r>
              <a:rPr lang="ru-RU" sz="2400" dirty="0"/>
              <a:t> </a:t>
            </a:r>
            <a:r>
              <a:rPr lang="ru-RU" sz="2400" dirty="0" err="1"/>
              <a:t>середовищі</a:t>
            </a:r>
            <a:r>
              <a:rPr lang="ru-RU" sz="2400" dirty="0"/>
              <a:t>, </a:t>
            </a:r>
            <a:r>
              <a:rPr lang="ru-RU" sz="2400" dirty="0" err="1"/>
              <a:t>включаючи</a:t>
            </a:r>
            <a:r>
              <a:rPr lang="ru-RU" sz="2400" dirty="0"/>
              <a:t> </a:t>
            </a:r>
            <a:r>
              <a:rPr lang="ru-RU" sz="2400" dirty="0" err="1"/>
              <a:t>операції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здійснюються</a:t>
            </a:r>
            <a:r>
              <a:rPr lang="ru-RU" sz="2400" dirty="0"/>
              <a:t> на </a:t>
            </a:r>
            <a:r>
              <a:rPr lang="ru-RU" sz="2400" dirty="0" err="1"/>
              <a:t>Землі</a:t>
            </a:r>
            <a:r>
              <a:rPr lang="ru-RU" sz="2400" dirty="0"/>
              <a:t> у </a:t>
            </a:r>
            <a:r>
              <a:rPr lang="ru-RU" sz="2400" dirty="0" err="1"/>
              <a:t>зв'язку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запуском </a:t>
            </a:r>
            <a:r>
              <a:rPr lang="ru-RU" sz="2400" dirty="0" err="1"/>
              <a:t>космічного</a:t>
            </a:r>
            <a:r>
              <a:rPr lang="ru-RU" sz="2400" dirty="0"/>
              <a:t> </a:t>
            </a:r>
            <a:r>
              <a:rPr lang="ru-RU" sz="2400" dirty="0" err="1"/>
              <a:t>об'єкту</a:t>
            </a:r>
            <a:r>
              <a:rPr lang="ru-RU" sz="2400" dirty="0"/>
              <a:t>,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керуванням</a:t>
            </a:r>
            <a:r>
              <a:rPr lang="ru-RU" sz="2400" dirty="0"/>
              <a:t> та </a:t>
            </a:r>
            <a:r>
              <a:rPr lang="ru-RU" sz="2400" dirty="0" err="1"/>
              <a:t>повернення</a:t>
            </a:r>
            <a:r>
              <a:rPr lang="ru-RU" sz="2400" dirty="0"/>
              <a:t> на Землю. 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024336" cy="441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32440" y="62373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579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188640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Екологічна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безпека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космічної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діяльності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dirty="0" err="1"/>
              <a:t>це</a:t>
            </a:r>
            <a:r>
              <a:rPr lang="ru-RU" sz="2400" dirty="0"/>
              <a:t> стан </a:t>
            </a:r>
            <a:r>
              <a:rPr lang="ru-RU" sz="2400" dirty="0" err="1"/>
              <a:t>захищеності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 та </a:t>
            </a:r>
            <a:r>
              <a:rPr lang="ru-RU" sz="2400" dirty="0" err="1"/>
              <a:t>довкілля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, </a:t>
            </a:r>
            <a:r>
              <a:rPr lang="ru-RU" sz="2400" dirty="0" err="1"/>
              <a:t>космічного</a:t>
            </a:r>
            <a:r>
              <a:rPr lang="ru-RU" sz="2400" dirty="0"/>
              <a:t> простору, </a:t>
            </a:r>
            <a:r>
              <a:rPr lang="ru-RU" sz="2400" dirty="0" err="1"/>
              <a:t>життя</a:t>
            </a:r>
            <a:r>
              <a:rPr lang="ru-RU" sz="2400" dirty="0"/>
              <a:t> та </a:t>
            </a:r>
            <a:r>
              <a:rPr lang="ru-RU" sz="2400" dirty="0" err="1"/>
              <a:t>здоров’я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перебувають</a:t>
            </a:r>
            <a:r>
              <a:rPr lang="ru-RU" sz="2400" dirty="0"/>
              <a:t> на борту </a:t>
            </a:r>
            <a:r>
              <a:rPr lang="ru-RU" sz="2400" dirty="0" err="1"/>
              <a:t>космічних</a:t>
            </a:r>
            <a:r>
              <a:rPr lang="ru-RU" sz="2400" dirty="0"/>
              <a:t> </a:t>
            </a:r>
            <a:r>
              <a:rPr lang="ru-RU" sz="2400" dirty="0" err="1"/>
              <a:t>апаратів</a:t>
            </a:r>
            <a:r>
              <a:rPr lang="ru-RU" sz="2400" dirty="0"/>
              <a:t>, </a:t>
            </a:r>
            <a:r>
              <a:rPr lang="ru-RU" sz="2400" dirty="0" err="1"/>
              <a:t>орбітальних</a:t>
            </a:r>
            <a:r>
              <a:rPr lang="ru-RU" sz="2400" dirty="0"/>
              <a:t> </a:t>
            </a:r>
            <a:r>
              <a:rPr lang="ru-RU" sz="2400" dirty="0" err="1"/>
              <a:t>космічних</a:t>
            </a:r>
            <a:r>
              <a:rPr lang="ru-RU" sz="2400" dirty="0"/>
              <a:t> </a:t>
            </a:r>
            <a:r>
              <a:rPr lang="ru-RU" sz="2400" dirty="0" err="1"/>
              <a:t>станцій</a:t>
            </a:r>
            <a:r>
              <a:rPr lang="ru-RU" sz="2400" dirty="0"/>
              <a:t>, у </a:t>
            </a:r>
            <a:r>
              <a:rPr lang="ru-RU" sz="2400" dirty="0" err="1"/>
              <a:t>відкритому</a:t>
            </a:r>
            <a:r>
              <a:rPr lang="ru-RU" sz="2400" dirty="0"/>
              <a:t> </a:t>
            </a:r>
            <a:r>
              <a:rPr lang="ru-RU" sz="2400" dirty="0" err="1"/>
              <a:t>космосі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негативного </a:t>
            </a:r>
            <a:r>
              <a:rPr lang="ru-RU" sz="2400" dirty="0" err="1"/>
              <a:t>впливу</a:t>
            </a:r>
            <a:r>
              <a:rPr lang="ru-RU" sz="2400" dirty="0"/>
              <a:t> </a:t>
            </a:r>
            <a:r>
              <a:rPr lang="ru-RU" sz="2400" dirty="0" err="1"/>
              <a:t>функціонування</a:t>
            </a:r>
            <a:r>
              <a:rPr lang="ru-RU" sz="2400" dirty="0"/>
              <a:t> </a:t>
            </a:r>
            <a:r>
              <a:rPr lang="ru-RU" sz="2400" dirty="0" err="1"/>
              <a:t>інфраструктури</a:t>
            </a:r>
            <a:r>
              <a:rPr lang="ru-RU" sz="2400" dirty="0"/>
              <a:t> </a:t>
            </a:r>
            <a:r>
              <a:rPr lang="ru-RU" sz="2400" dirty="0" err="1"/>
              <a:t>космічної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8707"/>
            <a:ext cx="6480720" cy="322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04448" y="63813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7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449" y="332656"/>
            <a:ext cx="8064896" cy="3096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Космічна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інфраструктура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охоплює</a:t>
            </a:r>
            <a:r>
              <a:rPr lang="ru-RU" sz="2400" dirty="0"/>
              <a:t> </a:t>
            </a:r>
            <a:r>
              <a:rPr lang="ru-RU" sz="2400" dirty="0" err="1"/>
              <a:t>об’єкти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запускаються</a:t>
            </a:r>
            <a:r>
              <a:rPr lang="ru-RU" sz="2400" dirty="0"/>
              <a:t> в </a:t>
            </a:r>
            <a:r>
              <a:rPr lang="ru-RU" sz="2400" dirty="0" err="1"/>
              <a:t>космічний</a:t>
            </a:r>
            <a:r>
              <a:rPr lang="ru-RU" sz="2400" dirty="0"/>
              <a:t> </a:t>
            </a:r>
            <a:r>
              <a:rPr lang="ru-RU" sz="2400" dirty="0" err="1"/>
              <a:t>простір</a:t>
            </a:r>
            <a:r>
              <a:rPr lang="ru-RU" sz="2400" dirty="0"/>
              <a:t> та </a:t>
            </a:r>
            <a:r>
              <a:rPr lang="ru-RU" sz="2400" dirty="0" err="1"/>
              <a:t>експлуатуються</a:t>
            </a:r>
            <a:r>
              <a:rPr lang="ru-RU" sz="2400" dirty="0"/>
              <a:t> там з метою </a:t>
            </a:r>
            <a:r>
              <a:rPr lang="ru-RU" sz="2400" dirty="0" err="1"/>
              <a:t>дослідження</a:t>
            </a:r>
            <a:r>
              <a:rPr lang="ru-RU" sz="2400" dirty="0"/>
              <a:t> та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космічного</a:t>
            </a:r>
            <a:r>
              <a:rPr lang="ru-RU" sz="2400" dirty="0"/>
              <a:t> простору.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види</a:t>
            </a:r>
            <a:r>
              <a:rPr lang="ru-RU" sz="2400" dirty="0"/>
              <a:t> ракет-</a:t>
            </a:r>
            <a:r>
              <a:rPr lang="ru-RU" sz="2400" dirty="0" err="1"/>
              <a:t>носіїв</a:t>
            </a:r>
            <a:r>
              <a:rPr lang="ru-RU" sz="2400" dirty="0"/>
              <a:t>, ракетно-</a:t>
            </a:r>
            <a:r>
              <a:rPr lang="ru-RU" sz="2400" dirty="0" err="1"/>
              <a:t>космічна</a:t>
            </a:r>
            <a:r>
              <a:rPr lang="ru-RU" sz="2400" dirty="0"/>
              <a:t> </a:t>
            </a:r>
            <a:r>
              <a:rPr lang="ru-RU" sz="2400" dirty="0" err="1"/>
              <a:t>техніка</a:t>
            </a:r>
            <a:r>
              <a:rPr lang="ru-RU" sz="2400" dirty="0"/>
              <a:t> </a:t>
            </a:r>
            <a:r>
              <a:rPr lang="ru-RU" sz="2400" dirty="0" err="1"/>
              <a:t>соціально-економічного</a:t>
            </a:r>
            <a:r>
              <a:rPr lang="ru-RU" sz="2400" dirty="0"/>
              <a:t>, </a:t>
            </a:r>
            <a:r>
              <a:rPr lang="ru-RU" sz="2400" dirty="0" err="1"/>
              <a:t>наукового</a:t>
            </a:r>
            <a:r>
              <a:rPr lang="ru-RU" sz="2400" dirty="0"/>
              <a:t> та </a:t>
            </a:r>
            <a:r>
              <a:rPr lang="ru-RU" sz="2400" dirty="0" err="1"/>
              <a:t>іншого</a:t>
            </a:r>
            <a:r>
              <a:rPr lang="ru-RU" sz="2400" dirty="0"/>
              <a:t> </a:t>
            </a:r>
            <a:r>
              <a:rPr lang="ru-RU" sz="2400" dirty="0" err="1"/>
              <a:t>призначення</a:t>
            </a:r>
            <a:r>
              <a:rPr lang="ru-RU" sz="2400" dirty="0"/>
              <a:t> на </a:t>
            </a:r>
            <a:r>
              <a:rPr lang="ru-RU" sz="2400" dirty="0" err="1"/>
              <a:t>орбіті</a:t>
            </a:r>
            <a:r>
              <a:rPr lang="ru-RU" sz="2400" dirty="0"/>
              <a:t>, </a:t>
            </a:r>
            <a:r>
              <a:rPr lang="ru-RU" sz="2400" dirty="0" err="1"/>
              <a:t>орбітальні</a:t>
            </a:r>
            <a:r>
              <a:rPr lang="ru-RU" sz="2400" dirty="0"/>
              <a:t> </a:t>
            </a:r>
            <a:r>
              <a:rPr lang="ru-RU" sz="2400" dirty="0" err="1"/>
              <a:t>космічні</a:t>
            </a:r>
            <a:r>
              <a:rPr lang="ru-RU" sz="2400" dirty="0"/>
              <a:t> </a:t>
            </a:r>
            <a:r>
              <a:rPr lang="ru-RU" sz="2400" dirty="0" err="1"/>
              <a:t>станції</a:t>
            </a:r>
            <a:r>
              <a:rPr lang="ru-RU" sz="2400" dirty="0"/>
              <a:t> та </a:t>
            </a:r>
            <a:r>
              <a:rPr lang="ru-RU" sz="2400" dirty="0" err="1"/>
              <a:t>споруди</a:t>
            </a:r>
            <a:r>
              <a:rPr lang="ru-RU" sz="2400" dirty="0"/>
              <a:t>, </a:t>
            </a:r>
            <a:r>
              <a:rPr lang="ru-RU" sz="2400" dirty="0" err="1"/>
              <a:t>обладнання</a:t>
            </a:r>
            <a:r>
              <a:rPr lang="ru-RU" sz="2400" dirty="0"/>
              <a:t> та </a:t>
            </a:r>
            <a:r>
              <a:rPr lang="ru-RU" sz="2400" dirty="0" err="1"/>
              <a:t>устаткування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експлуатуються</a:t>
            </a:r>
            <a:r>
              <a:rPr lang="ru-RU" sz="2400" dirty="0"/>
              <a:t> в </a:t>
            </a:r>
            <a:r>
              <a:rPr lang="ru-RU" sz="2400" dirty="0" err="1"/>
              <a:t>космосі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95712"/>
            <a:ext cx="5040560" cy="335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95712"/>
            <a:ext cx="3166281" cy="209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76456" y="63813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31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47984"/>
            <a:ext cx="5400600" cy="6521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елементів</a:t>
            </a:r>
            <a:r>
              <a:rPr lang="ru-RU" sz="2000" dirty="0"/>
              <a:t> </a:t>
            </a:r>
            <a:r>
              <a:rPr lang="ru-RU" sz="2000" dirty="0" err="1"/>
              <a:t>космічної</a:t>
            </a:r>
            <a:r>
              <a:rPr lang="ru-RU" sz="2000" dirty="0"/>
              <a:t> </a:t>
            </a:r>
            <a:r>
              <a:rPr lang="ru-RU" sz="2000" dirty="0" err="1"/>
              <a:t>інфраструктури</a:t>
            </a:r>
            <a:r>
              <a:rPr lang="ru-RU" sz="2000" dirty="0"/>
              <a:t>, з </a:t>
            </a:r>
            <a:r>
              <a:rPr lang="ru-RU" sz="2000" dirty="0" err="1"/>
              <a:t>якими</a:t>
            </a:r>
            <a:r>
              <a:rPr lang="ru-RU" sz="2000" dirty="0"/>
              <a:t> </a:t>
            </a:r>
            <a:r>
              <a:rPr lang="ru-RU" sz="2000" dirty="0" err="1"/>
              <a:t>пов’язуються</a:t>
            </a:r>
            <a:r>
              <a:rPr lang="ru-RU" sz="2000" dirty="0"/>
              <a:t> </a:t>
            </a:r>
            <a:r>
              <a:rPr lang="ru-RU" sz="2000" dirty="0" err="1"/>
              <a:t>ризики</a:t>
            </a:r>
            <a:r>
              <a:rPr lang="ru-RU" sz="2000" dirty="0"/>
              <a:t> </a:t>
            </a:r>
            <a:r>
              <a:rPr lang="ru-RU" sz="2000" dirty="0" err="1"/>
              <a:t>радіоактивного</a:t>
            </a:r>
            <a:r>
              <a:rPr lang="ru-RU" sz="2000" dirty="0"/>
              <a:t> </a:t>
            </a:r>
            <a:r>
              <a:rPr lang="ru-RU" sz="2000" dirty="0" err="1"/>
              <a:t>забруднення</a:t>
            </a:r>
            <a:r>
              <a:rPr lang="ru-RU" sz="2000" dirty="0"/>
              <a:t> </a:t>
            </a:r>
            <a:r>
              <a:rPr lang="ru-RU" sz="2000" dirty="0" err="1"/>
              <a:t>космічного</a:t>
            </a:r>
            <a:r>
              <a:rPr lang="ru-RU" sz="2000" dirty="0"/>
              <a:t> простору, </a:t>
            </a:r>
            <a:r>
              <a:rPr lang="ru-RU" sz="2000" dirty="0" err="1"/>
              <a:t>спеціальної</a:t>
            </a:r>
            <a:r>
              <a:rPr lang="ru-RU" sz="2000" dirty="0"/>
              <a:t> </a:t>
            </a:r>
            <a:r>
              <a:rPr lang="ru-RU" sz="2000" dirty="0" err="1"/>
              <a:t>уваги</a:t>
            </a:r>
            <a:r>
              <a:rPr lang="ru-RU" sz="2000" dirty="0"/>
              <a:t> </a:t>
            </a:r>
            <a:r>
              <a:rPr lang="ru-RU" sz="2000" dirty="0" err="1"/>
              <a:t>потребують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FF0000"/>
                </a:solidFill>
              </a:rPr>
              <a:t>ядерні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джерела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енергії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застосовуються</a:t>
            </a:r>
            <a:r>
              <a:rPr lang="ru-RU" sz="2000" dirty="0"/>
              <a:t> в </a:t>
            </a:r>
            <a:r>
              <a:rPr lang="ru-RU" sz="2000" dirty="0" err="1"/>
              <a:t>деяких</a:t>
            </a:r>
            <a:r>
              <a:rPr lang="ru-RU" sz="2000" dirty="0"/>
              <a:t> видах </a:t>
            </a:r>
            <a:r>
              <a:rPr lang="ru-RU" sz="2000" dirty="0" err="1"/>
              <a:t>космічної</a:t>
            </a:r>
            <a:r>
              <a:rPr lang="ru-RU" sz="2000" dirty="0"/>
              <a:t> </a:t>
            </a:r>
            <a:r>
              <a:rPr lang="ru-RU" sz="2000" dirty="0" err="1"/>
              <a:t>техніки</a:t>
            </a:r>
            <a:r>
              <a:rPr lang="ru-RU" sz="2000" dirty="0"/>
              <a:t>, особливо </a:t>
            </a:r>
            <a:r>
              <a:rPr lang="ru-RU" sz="2000" dirty="0" err="1"/>
              <a:t>призначених</a:t>
            </a:r>
            <a:r>
              <a:rPr lang="ru-RU" sz="2000" dirty="0"/>
              <a:t> для </a:t>
            </a:r>
            <a:r>
              <a:rPr lang="ru-RU" sz="2000" dirty="0" err="1"/>
              <a:t>дослідження</a:t>
            </a:r>
            <a:r>
              <a:rPr lang="ru-RU" sz="2000" dirty="0"/>
              <a:t> далекого космосу.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err="1"/>
              <a:t>О</a:t>
            </a:r>
            <a:r>
              <a:rPr lang="ru-RU" sz="2000" dirty="0" err="1" smtClean="0"/>
              <a:t>гляд</a:t>
            </a:r>
            <a:r>
              <a:rPr lang="ru-RU" sz="2000" dirty="0" smtClean="0"/>
              <a:t> </a:t>
            </a:r>
            <a:r>
              <a:rPr lang="ru-RU" sz="2000" dirty="0" err="1"/>
              <a:t>екологічних</a:t>
            </a:r>
            <a:r>
              <a:rPr lang="ru-RU" sz="2000" dirty="0"/>
              <a:t> </a:t>
            </a:r>
            <a:r>
              <a:rPr lang="ru-RU" sz="2000" dirty="0" err="1"/>
              <a:t>загроз</a:t>
            </a:r>
            <a:r>
              <a:rPr lang="ru-RU" sz="2000" dirty="0"/>
              <a:t> </a:t>
            </a:r>
            <a:r>
              <a:rPr lang="ru-RU" sz="2000" dirty="0" err="1"/>
              <a:t>космічної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би</a:t>
            </a:r>
            <a:r>
              <a:rPr lang="ru-RU" sz="2000" dirty="0"/>
              <a:t> </a:t>
            </a:r>
            <a:r>
              <a:rPr lang="ru-RU" sz="2000" dirty="0" err="1"/>
              <a:t>неповним</a:t>
            </a:r>
            <a:r>
              <a:rPr lang="ru-RU" sz="2000" dirty="0"/>
              <a:t> без характеристики такого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джерела</a:t>
            </a:r>
            <a:r>
              <a:rPr lang="ru-RU" sz="2000" dirty="0"/>
              <a:t>, як </a:t>
            </a:r>
            <a:r>
              <a:rPr lang="ru-RU" sz="2000" dirty="0">
                <a:solidFill>
                  <a:srgbClr val="FF0000"/>
                </a:solidFill>
              </a:rPr>
              <a:t>«</a:t>
            </a:r>
            <a:r>
              <a:rPr lang="ru-RU" sz="2000" dirty="0" err="1">
                <a:solidFill>
                  <a:srgbClr val="FF0000"/>
                </a:solidFill>
              </a:rPr>
              <a:t>космічне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сміття</a:t>
            </a:r>
            <a:r>
              <a:rPr lang="ru-RU" sz="2000" dirty="0">
                <a:solidFill>
                  <a:srgbClr val="FF0000"/>
                </a:solidFill>
              </a:rPr>
              <a:t>». </a:t>
            </a:r>
            <a:r>
              <a:rPr lang="ru-RU" sz="2000" dirty="0" err="1"/>
              <a:t>Супутники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відпрацювали</a:t>
            </a:r>
            <a:r>
              <a:rPr lang="ru-RU" sz="2000" dirty="0"/>
              <a:t> </a:t>
            </a:r>
            <a:r>
              <a:rPr lang="ru-RU" sz="2000" dirty="0" err="1"/>
              <a:t>свій</a:t>
            </a:r>
            <a:r>
              <a:rPr lang="ru-RU" sz="2000" dirty="0"/>
              <a:t> </a:t>
            </a:r>
            <a:r>
              <a:rPr lang="ru-RU" sz="2000" dirty="0" err="1"/>
              <a:t>життєвий</a:t>
            </a:r>
            <a:r>
              <a:rPr lang="ru-RU" sz="2000" dirty="0"/>
              <a:t> ресурс, часто </a:t>
            </a:r>
            <a:r>
              <a:rPr lang="ru-RU" sz="2000" dirty="0" err="1"/>
              <a:t>залишаються</a:t>
            </a:r>
            <a:r>
              <a:rPr lang="ru-RU" sz="2000" dirty="0"/>
              <a:t> на </a:t>
            </a:r>
            <a:r>
              <a:rPr lang="ru-RU" sz="2000" dirty="0" err="1"/>
              <a:t>орбіті</a:t>
            </a:r>
            <a:r>
              <a:rPr lang="ru-RU" sz="2000" dirty="0"/>
              <a:t>, </a:t>
            </a:r>
            <a:r>
              <a:rPr lang="ru-RU" sz="2000" dirty="0" err="1"/>
              <a:t>знищуються</a:t>
            </a:r>
            <a:r>
              <a:rPr lang="ru-RU" sz="2000" dirty="0"/>
              <a:t> шляхом </a:t>
            </a:r>
            <a:r>
              <a:rPr lang="ru-RU" sz="2000" dirty="0" err="1"/>
              <a:t>вибуху</a:t>
            </a:r>
            <a:r>
              <a:rPr lang="ru-RU" sz="2000" dirty="0"/>
              <a:t>, </a:t>
            </a:r>
            <a:r>
              <a:rPr lang="ru-RU" sz="2000" dirty="0" err="1"/>
              <a:t>фрагментації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виводяться</a:t>
            </a:r>
            <a:r>
              <a:rPr lang="ru-RU" sz="2000" dirty="0"/>
              <a:t> з </a:t>
            </a:r>
            <a:r>
              <a:rPr lang="ru-RU" sz="2000" dirty="0" err="1"/>
              <a:t>орбітальної</a:t>
            </a:r>
            <a:r>
              <a:rPr lang="ru-RU" sz="2000" dirty="0"/>
              <a:t> </a:t>
            </a:r>
            <a:r>
              <a:rPr lang="ru-RU" sz="2000" dirty="0" err="1"/>
              <a:t>позиції</a:t>
            </a:r>
            <a:r>
              <a:rPr lang="ru-RU" sz="2000" dirty="0"/>
              <a:t>, </a:t>
            </a:r>
            <a:r>
              <a:rPr lang="ru-RU" sz="2000" dirty="0" err="1"/>
              <a:t>залишаючись</a:t>
            </a:r>
            <a:r>
              <a:rPr lang="ru-RU" sz="2000" dirty="0"/>
              <a:t> у </a:t>
            </a:r>
            <a:r>
              <a:rPr lang="ru-RU" sz="2000" dirty="0" err="1"/>
              <a:t>відкритому</a:t>
            </a:r>
            <a:r>
              <a:rPr lang="ru-RU" sz="2000" dirty="0"/>
              <a:t> </a:t>
            </a:r>
            <a:r>
              <a:rPr lang="ru-RU" sz="2000" dirty="0" err="1"/>
              <a:t>космосі</a:t>
            </a:r>
            <a:r>
              <a:rPr lang="ru-RU" sz="2000" dirty="0"/>
              <a:t> і </a:t>
            </a:r>
            <a:r>
              <a:rPr lang="ru-RU" sz="2000" dirty="0" err="1"/>
              <a:t>перетворюючись</a:t>
            </a:r>
            <a:r>
              <a:rPr lang="ru-RU" sz="2000" dirty="0"/>
              <a:t> на «</a:t>
            </a:r>
            <a:r>
              <a:rPr lang="ru-RU" sz="2000" dirty="0" err="1"/>
              <a:t>космічне</a:t>
            </a:r>
            <a:r>
              <a:rPr lang="ru-RU" sz="2000" dirty="0"/>
              <a:t> </a:t>
            </a:r>
            <a:r>
              <a:rPr lang="ru-RU" sz="2000" dirty="0" err="1"/>
              <a:t>сміття</a:t>
            </a:r>
            <a:r>
              <a:rPr lang="ru-RU" sz="2000" dirty="0"/>
              <a:t>», </a:t>
            </a:r>
            <a:r>
              <a:rPr lang="ru-RU" sz="2000" dirty="0" err="1"/>
              <a:t>створюють</a:t>
            </a:r>
            <a:r>
              <a:rPr lang="ru-RU" sz="2000" dirty="0"/>
              <a:t> </a:t>
            </a:r>
            <a:r>
              <a:rPr lang="ru-RU" sz="2000" dirty="0" err="1"/>
              <a:t>велику</a:t>
            </a:r>
            <a:r>
              <a:rPr lang="ru-RU" sz="2000" dirty="0"/>
              <a:t> </a:t>
            </a:r>
            <a:r>
              <a:rPr lang="ru-RU" sz="2000" dirty="0" err="1"/>
              <a:t>загрозу</a:t>
            </a:r>
            <a:r>
              <a:rPr lang="ru-RU" sz="2000" dirty="0"/>
              <a:t> </a:t>
            </a:r>
            <a:r>
              <a:rPr lang="ru-RU" sz="2000" dirty="0" err="1"/>
              <a:t>космічному</a:t>
            </a:r>
            <a:r>
              <a:rPr lang="ru-RU" sz="2000" dirty="0"/>
              <a:t> </a:t>
            </a:r>
            <a:r>
              <a:rPr lang="ru-RU" sz="2000" dirty="0" err="1"/>
              <a:t>руху</a:t>
            </a:r>
            <a:r>
              <a:rPr lang="ru-RU" sz="2000" dirty="0"/>
              <a:t>, в </a:t>
            </a:r>
            <a:r>
              <a:rPr lang="ru-RU" sz="2000" dirty="0" err="1"/>
              <a:t>т.ч</a:t>
            </a:r>
            <a:r>
              <a:rPr lang="ru-RU" sz="2000" dirty="0"/>
              <a:t>. </a:t>
            </a:r>
            <a:r>
              <a:rPr lang="ru-RU" sz="2000" dirty="0" err="1"/>
              <a:t>пілотованій</a:t>
            </a:r>
            <a:r>
              <a:rPr lang="ru-RU" sz="2000" dirty="0"/>
              <a:t> </a:t>
            </a:r>
            <a:r>
              <a:rPr lang="ru-RU" sz="2000" dirty="0" err="1"/>
              <a:t>космонавтиці</a:t>
            </a:r>
            <a:r>
              <a:rPr lang="ru-RU" sz="2000" dirty="0"/>
              <a:t>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3548350" cy="534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22694" y="633986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421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184</TotalTime>
  <Words>1211</Words>
  <Application>Microsoft Office PowerPoint</Application>
  <PresentationFormat>Экран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Базовая</vt:lpstr>
      <vt:lpstr>Презентация PowerPoint</vt:lpstr>
      <vt:lpstr>Зміст:</vt:lpstr>
      <vt:lpstr>Вступ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Windows-7Pro</dc:creator>
  <cp:lastModifiedBy>user</cp:lastModifiedBy>
  <cp:revision>21</cp:revision>
  <dcterms:created xsi:type="dcterms:W3CDTF">2020-04-30T11:43:55Z</dcterms:created>
  <dcterms:modified xsi:type="dcterms:W3CDTF">2021-02-18T20:51:26Z</dcterms:modified>
</cp:coreProperties>
</file>