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C95054-F7D9-41F9-A79B-A793331DD4F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163C27-971E-494F-856F-87DB2ED0B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AD85"/>
            </a:gs>
            <a:gs pos="50000">
              <a:srgbClr val="FFCBB4"/>
            </a:gs>
            <a:gs pos="100000">
              <a:srgbClr val="FFE4DA"/>
            </a:gs>
          </a:gsLst>
          <a:lin ang="5400012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93D00"/>
              </a:buClr>
              <a:buSzPts val="2700"/>
              <a:buFont typeface="Century Schoolbook"/>
              <a:buNone/>
            </a:pPr>
            <a:r>
              <a:rPr lang="ru-RU" sz="2700">
                <a:solidFill>
                  <a:srgbClr val="993D00"/>
                </a:solidFill>
              </a:rPr>
              <a:t>«Захист навколишнього середовища від нафти І нафтопродуктів»</a:t>
            </a:r>
            <a:br>
              <a:rPr lang="ru-RU" sz="2700">
                <a:solidFill>
                  <a:srgbClr val="993D00"/>
                </a:solidFill>
              </a:rPr>
            </a:br>
            <a:endParaRPr sz="2700">
              <a:solidFill>
                <a:srgbClr val="993D00"/>
              </a:solidFill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6207071" y="3968972"/>
            <a:ext cx="2093100" cy="857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Тема 12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36815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Рослини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із-за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обмеженості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пересуванні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хорошими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спостереження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на них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.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тижнів</a:t>
            </a:r>
            <a:r>
              <a:rPr lang="ru-RU" sz="2000" dirty="0" smtClean="0"/>
              <a:t> до 5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типу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; </a:t>
            </a:r>
            <a:r>
              <a:rPr lang="ru-RU" sz="2000" dirty="0" err="1" smtClean="0"/>
              <a:t>обставин</a:t>
            </a:r>
            <a:r>
              <a:rPr lang="ru-RU" sz="2000" dirty="0" smtClean="0"/>
              <a:t> розливу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постраждали</a:t>
            </a:r>
            <a:r>
              <a:rPr lang="ru-RU" sz="2000" dirty="0" smtClean="0"/>
              <a:t>.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товщі</a:t>
            </a:r>
            <a:r>
              <a:rPr lang="ru-RU" sz="2000" dirty="0" smtClean="0"/>
              <a:t> води великого </a:t>
            </a:r>
            <a:r>
              <a:rPr lang="ru-RU" sz="2000" dirty="0" err="1" smtClean="0"/>
              <a:t>об'єму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повертаються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первинного</a:t>
            </a:r>
            <a:r>
              <a:rPr lang="ru-RU" sz="2000" dirty="0" smtClean="0"/>
              <a:t> (</a:t>
            </a:r>
            <a:r>
              <a:rPr lang="ru-RU" sz="2000" dirty="0" err="1" smtClean="0"/>
              <a:t>до</a:t>
            </a:r>
            <a:r>
              <a:rPr lang="ru-RU" sz="2000" dirty="0" smtClean="0"/>
              <a:t> розливу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) стану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менших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водоймищах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1357767784_ochistka-vodoyomov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3971699" cy="3156455"/>
          </a:xfrm>
        </p:spPr>
      </p:pic>
      <p:pic>
        <p:nvPicPr>
          <p:cNvPr id="7" name="Содержимое 6" descr="1274795186424755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356992"/>
            <a:ext cx="4104456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200223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прикладних</a:t>
            </a:r>
            <a:r>
              <a:rPr lang="ru-RU" sz="2000" dirty="0" smtClean="0"/>
              <a:t> проблем </a:t>
            </a:r>
            <a:r>
              <a:rPr lang="ru-RU" sz="2000" dirty="0" err="1" smtClean="0"/>
              <a:t>очищення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нефтовмісних</a:t>
            </a:r>
            <a:r>
              <a:rPr lang="ru-RU" sz="2000" dirty="0" smtClean="0"/>
              <a:t> вод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зараз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вирішені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. Цей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припускає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надійність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гнучкість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рішень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довготривалу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15-20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безвідмовну</a:t>
            </a:r>
            <a:r>
              <a:rPr lang="ru-RU" sz="2000" dirty="0" smtClean="0"/>
              <a:t> роботу </a:t>
            </a:r>
            <a:r>
              <a:rPr lang="ru-RU" sz="2000" dirty="0" err="1" smtClean="0"/>
              <a:t>вживаного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водоочисного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пропонованих</a:t>
            </a:r>
            <a:r>
              <a:rPr lang="ru-RU" sz="2000" dirty="0" smtClean="0"/>
              <a:t> на ринку </a:t>
            </a:r>
            <a:r>
              <a:rPr lang="ru-RU" sz="2000" dirty="0" err="1" smtClean="0"/>
              <a:t>розробок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умовам</a:t>
            </a:r>
            <a:r>
              <a:rPr lang="ru-RU" sz="2000" dirty="0" smtClean="0"/>
              <a:t>, то при </a:t>
            </a:r>
            <a:r>
              <a:rPr lang="ru-RU" sz="2000" dirty="0" err="1" smtClean="0"/>
              <a:t>виборі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варіанту</a:t>
            </a:r>
            <a:r>
              <a:rPr lang="ru-RU" sz="2000" dirty="0" smtClean="0"/>
              <a:t> </a:t>
            </a:r>
            <a:r>
              <a:rPr lang="ru-RU" sz="2000" dirty="0" err="1" smtClean="0"/>
              <a:t>очисних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перевагу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перевіреним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практиці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технологічним</a:t>
            </a:r>
            <a:r>
              <a:rPr lang="ru-RU" sz="2000" dirty="0" smtClean="0"/>
              <a:t> комплексам </a:t>
            </a:r>
            <a:r>
              <a:rPr lang="ru-RU" sz="2000" dirty="0" err="1" smtClean="0"/>
              <a:t>очищення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нефтовмісних</a:t>
            </a:r>
            <a:r>
              <a:rPr lang="ru-RU" sz="2000" dirty="0" smtClean="0"/>
              <a:t> вод. </a:t>
            </a:r>
            <a:endParaRPr lang="ru-RU" sz="2000" dirty="0"/>
          </a:p>
        </p:txBody>
      </p:sp>
      <p:pic>
        <p:nvPicPr>
          <p:cNvPr id="5" name="Содержимое 4" descr="forexmen.info_img_d777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276872"/>
            <a:ext cx="5904656" cy="3936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4385" y="1268760"/>
            <a:ext cx="8964488" cy="86409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забрудненням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похідними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раціональними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утилізувати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рекуперувати</a:t>
            </a:r>
            <a:r>
              <a:rPr lang="ru-RU" dirty="0" smtClean="0"/>
              <a:t> </a:t>
            </a:r>
            <a:r>
              <a:rPr lang="ru-RU" dirty="0" err="1" smtClean="0"/>
              <a:t>нафтопродукти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вторинного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7_neft_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6408712" cy="4269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980728"/>
            <a:ext cx="8079160" cy="150304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нафтою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одним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масштабних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навколишнє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, транспорт, </a:t>
            </a:r>
            <a:r>
              <a:rPr lang="ru-RU" sz="2000" dirty="0" err="1" smtClean="0"/>
              <a:t>оборонний</a:t>
            </a:r>
            <a:r>
              <a:rPr lang="ru-RU" sz="2000" dirty="0" smtClean="0"/>
              <a:t> комплекс – практично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ланки </a:t>
            </a:r>
            <a:r>
              <a:rPr lang="ru-RU" sz="2000" dirty="0" err="1" smtClean="0"/>
              <a:t>економічної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інфраструктури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зіштовхуються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проблемою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процесі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аварійних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ситуаціях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Содержимое 6" descr="1349944501foto1_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571750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164219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Нафта</a:t>
            </a:r>
            <a:r>
              <a:rPr lang="ru-RU" sz="2000" dirty="0" smtClean="0"/>
              <a:t> - </a:t>
            </a:r>
            <a:r>
              <a:rPr lang="ru-RU" sz="2000" dirty="0" err="1" smtClean="0"/>
              <a:t>рідка</a:t>
            </a:r>
            <a:r>
              <a:rPr lang="ru-RU" sz="2000" dirty="0" smtClean="0"/>
              <a:t> складна </a:t>
            </a:r>
            <a:r>
              <a:rPr lang="ru-RU" sz="2000" dirty="0" err="1" smtClean="0"/>
              <a:t>суміш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вуглеводнів</a:t>
            </a:r>
            <a:r>
              <a:rPr lang="ru-RU" sz="2000" dirty="0" smtClean="0"/>
              <a:t> (в основному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кисневих</a:t>
            </a:r>
            <a:r>
              <a:rPr lang="ru-RU" sz="2000" dirty="0" smtClean="0"/>
              <a:t>, </a:t>
            </a:r>
            <a:r>
              <a:rPr lang="ru-RU" sz="2000" dirty="0" err="1" smtClean="0"/>
              <a:t>азотистих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сірчистих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з’єднань</a:t>
            </a:r>
            <a:r>
              <a:rPr lang="ru-RU" sz="2000" dirty="0" smtClean="0"/>
              <a:t> темно-коричневого </a:t>
            </a:r>
            <a:r>
              <a:rPr lang="ru-RU" sz="2000" dirty="0" err="1" smtClean="0"/>
              <a:t>кольору</a:t>
            </a:r>
            <a:r>
              <a:rPr lang="ru-RU" sz="2000" dirty="0" smtClean="0"/>
              <a:t> (</a:t>
            </a:r>
            <a:r>
              <a:rPr lang="ru-RU" sz="2000" dirty="0" err="1" smtClean="0"/>
              <a:t>рідше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світлого</a:t>
            </a:r>
            <a:r>
              <a:rPr lang="ru-RU" sz="2000" dirty="0" smtClean="0"/>
              <a:t>), </a:t>
            </a:r>
            <a:r>
              <a:rPr lang="ru-RU" sz="2000" dirty="0" err="1" smtClean="0"/>
              <a:t>щільністю</a:t>
            </a:r>
            <a:r>
              <a:rPr lang="ru-RU" sz="2000" dirty="0" smtClean="0"/>
              <a:t> 0,73-1,04 г/см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. По </a:t>
            </a:r>
            <a:r>
              <a:rPr lang="ru-RU" sz="2000" dirty="0" err="1" smtClean="0"/>
              <a:t>вмісту</a:t>
            </a:r>
            <a:r>
              <a:rPr lang="ru-RU" sz="2000" dirty="0" smtClean="0"/>
              <a:t> основного </a:t>
            </a:r>
            <a:r>
              <a:rPr lang="ru-RU" sz="2000" dirty="0" err="1" smtClean="0"/>
              <a:t>вуглеводневого</a:t>
            </a:r>
            <a:r>
              <a:rPr lang="ru-RU" sz="2000" dirty="0" smtClean="0"/>
              <a:t> компонента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розділяються</a:t>
            </a:r>
            <a:r>
              <a:rPr lang="ru-RU" sz="2000" dirty="0" smtClean="0"/>
              <a:t> на три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: </a:t>
            </a:r>
            <a:r>
              <a:rPr lang="ru-RU" sz="2000" dirty="0" err="1" smtClean="0"/>
              <a:t>метанові</a:t>
            </a:r>
            <a:r>
              <a:rPr lang="ru-RU" sz="2000" dirty="0" smtClean="0"/>
              <a:t> (</a:t>
            </a:r>
            <a:r>
              <a:rPr lang="ru-RU" sz="2000" dirty="0" err="1" smtClean="0"/>
              <a:t>парафінові</a:t>
            </a:r>
            <a:r>
              <a:rPr lang="ru-RU" sz="2000" dirty="0" smtClean="0"/>
              <a:t>), </a:t>
            </a:r>
            <a:r>
              <a:rPr lang="ru-RU" sz="2000" dirty="0" err="1" smtClean="0"/>
              <a:t>нафтенові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ароматичні</a:t>
            </a:r>
            <a:r>
              <a:rPr lang="ru-RU" sz="2000" dirty="0" smtClean="0"/>
              <a:t> [2-4].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змішані</a:t>
            </a:r>
            <a:r>
              <a:rPr lang="ru-RU" sz="2000" dirty="0" smtClean="0"/>
              <a:t> (</a:t>
            </a:r>
            <a:r>
              <a:rPr lang="ru-RU" sz="2000" dirty="0" err="1" smtClean="0"/>
              <a:t>метано-нафтенові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ge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060848"/>
            <a:ext cx="5638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80920" cy="172819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Нафта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залягає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надрах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на великих </a:t>
            </a:r>
            <a:r>
              <a:rPr lang="ru-RU" sz="2400" dirty="0" err="1" smtClean="0"/>
              <a:t>глибинах</a:t>
            </a:r>
            <a:r>
              <a:rPr lang="ru-RU" sz="2400" dirty="0" smtClean="0"/>
              <a:t>; для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видобування</a:t>
            </a:r>
            <a:r>
              <a:rPr lang="ru-RU" sz="2400" dirty="0" smtClean="0"/>
              <a:t> доводиться </a:t>
            </a:r>
            <a:r>
              <a:rPr lang="ru-RU" sz="2400" dirty="0" err="1" smtClean="0"/>
              <a:t>бурити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Глибина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досягає</a:t>
            </a:r>
            <a:r>
              <a:rPr lang="ru-RU" sz="2400" dirty="0" smtClean="0"/>
              <a:t> 6000 м. </a:t>
            </a:r>
            <a:r>
              <a:rPr lang="ru-RU" sz="2400" dirty="0" err="1" smtClean="0"/>
              <a:t>Буріння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свердловин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методами: </a:t>
            </a:r>
            <a:r>
              <a:rPr lang="ru-RU" sz="2400" dirty="0" err="1" smtClean="0"/>
              <a:t>ударним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обертальним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13093319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988840"/>
            <a:ext cx="619125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936104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Експлуатаційні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рухомого</a:t>
            </a:r>
            <a:r>
              <a:rPr lang="ru-RU" sz="2000" dirty="0" smtClean="0"/>
              <a:t> складу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приладів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дозволяють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нафтопродукти</a:t>
            </a:r>
            <a:r>
              <a:rPr lang="ru-RU" sz="2000" dirty="0" smtClean="0"/>
              <a:t> по трубопроводах у 2-3 рази </a:t>
            </a:r>
            <a:r>
              <a:rPr lang="ru-RU" sz="2000" dirty="0" err="1" smtClean="0"/>
              <a:t>дешевше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по </a:t>
            </a:r>
            <a:r>
              <a:rPr lang="ru-RU" sz="2000" dirty="0" err="1" smtClean="0"/>
              <a:t>залізниці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річкових</a:t>
            </a:r>
            <a:r>
              <a:rPr lang="ru-RU" sz="2000" dirty="0" smtClean="0"/>
              <a:t> шляхах. </a:t>
            </a: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аспекти</a:t>
            </a:r>
            <a:r>
              <a:rPr lang="ru-RU" sz="2000" dirty="0" smtClean="0"/>
              <a:t> негативного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трубопровідного</a:t>
            </a:r>
            <a:r>
              <a:rPr lang="ru-RU" sz="2000" dirty="0" smtClean="0"/>
              <a:t> транспорту на </a:t>
            </a:r>
            <a:r>
              <a:rPr lang="ru-RU" sz="2000" dirty="0" err="1" smtClean="0"/>
              <a:t>довкілля</a:t>
            </a:r>
            <a:endParaRPr lang="ru-RU" sz="2000" dirty="0"/>
          </a:p>
        </p:txBody>
      </p:sp>
      <p:pic>
        <p:nvPicPr>
          <p:cNvPr id="5" name="Содержимое 4" descr="0010-008-Gazovaja-promyshlenno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2856"/>
            <a:ext cx="5976664" cy="44824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шкідливою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комбінація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вуглеводню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сірководню</a:t>
            </a:r>
            <a:r>
              <a:rPr lang="ru-RU" sz="2400" dirty="0" smtClean="0"/>
              <a:t>. В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ізольованій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pic>
        <p:nvPicPr>
          <p:cNvPr id="5" name="Содержимое 4" descr="Swimming-in-the-BP-oil-spill-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628800"/>
            <a:ext cx="48736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Токсичність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нафтопродуктів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риб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коливається</a:t>
            </a:r>
            <a:r>
              <a:rPr lang="ru-RU" sz="2400" dirty="0" smtClean="0"/>
              <a:t> в широких межах. </a:t>
            </a:r>
            <a:r>
              <a:rPr lang="ru-RU" sz="2400" dirty="0" err="1" smtClean="0"/>
              <a:t>Гостре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риб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наступає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концентрації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емульгованих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нафтопродуктів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4" descr="rbdxe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6408712" cy="46608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2241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Птахи </a:t>
            </a:r>
            <a:r>
              <a:rPr lang="ru-RU" sz="2000" dirty="0" err="1" smtClean="0"/>
              <a:t>заковтують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нафту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чистять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дзьобом</a:t>
            </a:r>
            <a:r>
              <a:rPr lang="ru-RU" sz="2000" dirty="0" smtClean="0"/>
              <a:t> </a:t>
            </a:r>
            <a:r>
              <a:rPr lang="ru-RU" sz="2000" dirty="0" err="1" smtClean="0"/>
              <a:t>пір'я</a:t>
            </a:r>
            <a:r>
              <a:rPr lang="ru-RU" sz="2000" dirty="0" smtClean="0"/>
              <a:t>, </a:t>
            </a:r>
            <a:r>
              <a:rPr lang="ru-RU" sz="2000" dirty="0" err="1" smtClean="0"/>
              <a:t>п'ють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вживають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забруднену</a:t>
            </a:r>
            <a:r>
              <a:rPr lang="ru-RU" sz="2000" dirty="0" smtClean="0"/>
              <a:t> </a:t>
            </a:r>
            <a:r>
              <a:rPr lang="ru-RU" sz="2000" dirty="0" err="1" smtClean="0"/>
              <a:t>їжу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випарами</a:t>
            </a:r>
            <a:r>
              <a:rPr lang="ru-RU" sz="2000" dirty="0" smtClean="0"/>
              <a:t>. </a:t>
            </a:r>
            <a:r>
              <a:rPr lang="ru-RU" sz="2000" dirty="0" err="1" smtClean="0"/>
              <a:t>Заковтування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безпосередню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загибель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, та </a:t>
            </a:r>
            <a:r>
              <a:rPr lang="ru-RU" sz="2000" dirty="0" err="1" smtClean="0"/>
              <a:t>веде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вимирання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голоду. </a:t>
            </a:r>
            <a:r>
              <a:rPr lang="ru-RU" sz="2000" dirty="0" err="1" smtClean="0"/>
              <a:t>Яйця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чутливі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. </a:t>
            </a:r>
            <a:r>
              <a:rPr lang="ru-RU" sz="2000" dirty="0" err="1" smtClean="0"/>
              <a:t>Забруднені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яйця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птахів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бруднять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нафтою</a:t>
            </a:r>
            <a:r>
              <a:rPr lang="ru-RU" sz="2000" dirty="0" smtClean="0"/>
              <a:t> </a:t>
            </a:r>
            <a:r>
              <a:rPr lang="ru-RU" sz="2000" dirty="0" err="1" smtClean="0"/>
              <a:t>шкаралупу</a:t>
            </a:r>
            <a:r>
              <a:rPr lang="ru-RU" sz="2000" dirty="0" smtClean="0"/>
              <a:t>. Невелика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достатнім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загибелі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інкубації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Содержимое 6" descr="007.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92897"/>
            <a:ext cx="3888432" cy="3456384"/>
          </a:xfrm>
        </p:spPr>
      </p:pic>
      <p:pic>
        <p:nvPicPr>
          <p:cNvPr id="8" name="Содержимое 7" descr="37e2a32231bb5dd5c827f26e85323fc1.jpg.pagespeed.ce.6R5OTLaXN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492896"/>
            <a:ext cx="4248472" cy="3456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44216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/>
              <a:t>Безхребетні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хорошими </a:t>
            </a:r>
            <a:r>
              <a:rPr lang="ru-RU" sz="2000" dirty="0" err="1" smtClean="0"/>
              <a:t>індикаторами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скидів</a:t>
            </a:r>
            <a:r>
              <a:rPr lang="ru-RU" sz="2000" dirty="0" smtClean="0"/>
              <a:t> через свою </a:t>
            </a:r>
            <a:r>
              <a:rPr lang="ru-RU" sz="2000" dirty="0" err="1" smtClean="0"/>
              <a:t>обмеженість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пересуванні</a:t>
            </a:r>
            <a:r>
              <a:rPr lang="ru-RU" sz="2000" dirty="0" smtClean="0"/>
              <a:t>.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безхребетні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тижня</a:t>
            </a:r>
            <a:r>
              <a:rPr lang="ru-RU" sz="2000" dirty="0" smtClean="0"/>
              <a:t> до 10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виду </a:t>
            </a:r>
            <a:r>
              <a:rPr lang="ru-RU" sz="2000" dirty="0" err="1" smtClean="0"/>
              <a:t>нафти</a:t>
            </a:r>
            <a:r>
              <a:rPr lang="ru-RU" sz="2000" dirty="0" smtClean="0"/>
              <a:t>; </a:t>
            </a:r>
            <a:r>
              <a:rPr lang="ru-RU" sz="2000" dirty="0" err="1" smtClean="0"/>
              <a:t>обставин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відбувся</a:t>
            </a:r>
            <a:r>
              <a:rPr lang="ru-RU" sz="2000" dirty="0" smtClean="0"/>
              <a:t> розлив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організми</a:t>
            </a:r>
            <a:r>
              <a:rPr lang="ru-RU" sz="2000" dirty="0" smtClean="0"/>
              <a:t>. </a:t>
            </a:r>
            <a:r>
              <a:rPr lang="ru-RU" sz="2000" dirty="0" err="1" smtClean="0"/>
              <a:t>Колонії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безхребетних</a:t>
            </a:r>
            <a:r>
              <a:rPr lang="ru-RU" sz="2000" dirty="0" smtClean="0"/>
              <a:t> (зоопланктон) у великих </a:t>
            </a:r>
            <a:r>
              <a:rPr lang="ru-RU" sz="2000" dirty="0" err="1" smtClean="0"/>
              <a:t>об'ємах</a:t>
            </a:r>
            <a:r>
              <a:rPr lang="ru-RU" sz="2000" dirty="0" smtClean="0"/>
              <a:t> води </a:t>
            </a:r>
            <a:r>
              <a:rPr lang="ru-RU" sz="2000" dirty="0" err="1" smtClean="0"/>
              <a:t>повертаються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колишнього</a:t>
            </a:r>
            <a:r>
              <a:rPr lang="ru-RU" sz="2000" dirty="0" smtClean="0"/>
              <a:t> (</a:t>
            </a:r>
            <a:r>
              <a:rPr lang="ru-RU" sz="2000" dirty="0" err="1" smtClean="0"/>
              <a:t>до</a:t>
            </a:r>
            <a:r>
              <a:rPr lang="ru-RU" sz="2000" dirty="0" smtClean="0"/>
              <a:t> розливу) стану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знаходяться</a:t>
            </a:r>
            <a:r>
              <a:rPr lang="ru-RU" sz="2000" dirty="0" smtClean="0"/>
              <a:t> в невеликих </a:t>
            </a:r>
            <a:r>
              <a:rPr lang="ru-RU" sz="2000" dirty="0" err="1" smtClean="0"/>
              <a:t>об'ємах</a:t>
            </a:r>
            <a:r>
              <a:rPr lang="ru-RU" sz="2000" dirty="0" smtClean="0"/>
              <a:t> води.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із-за</a:t>
            </a:r>
            <a:r>
              <a:rPr lang="ru-RU" sz="2000" dirty="0" smtClean="0"/>
              <a:t> великого </a:t>
            </a:r>
            <a:r>
              <a:rPr lang="ru-RU" sz="2000" dirty="0" err="1" smtClean="0"/>
              <a:t>розбавлення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викидів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воді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1322630444_44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5544616" cy="4158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«Захист навколишнього середовища від нафти І нафтопродуктів» </vt:lpstr>
      <vt:lpstr>Забруднення навколишнього середовища нафтою й нафтопродуктами є одним з найбільш масштабних і небезпечних видів впливу людини на навколишнє середовище. Промисловість, транспорт, оборонний комплекс – практично всі ланки економічної інфраструктури зіштовхуються із проблемою забруднення навколишнього середовища нафтопродуктами в процесі виробництва і в аварійних ситуаціях.</vt:lpstr>
      <vt:lpstr>Нафта - рідка складна суміш вуглеводнів (в основному і органічних кисневих, азотистих і сірчистих з’єднань темно-коричневого кольору (рідше світлого), щільністю 0,73-1,04 г/см3. По вмісту основного вуглеводневого компонента нафти розділяються на три групи: метанові (парафінові), нафтенові й ароматичні [2-4]. Крім того, існують змішані (метано-нафтенові та ін.) нафти.</vt:lpstr>
      <vt:lpstr>Нафта залягає в надрах Землі на великих глибинах; для її видобування доводиться бурити свердловини. Глибина сучасних свердловин досягає 6000 м. Буріння свердловин робиться двома методами: ударним і обертальним.</vt:lpstr>
      <vt:lpstr>Експлуатаційні витрати, внаслідок відсутності рухомого складу і наявності постійних приладів, дозволяють транспортувати нафту і нафтопродукти по трубопроводах у 2-3 рази дешевше, ніж по залізниці або річкових шляхах. Існують специфічні аспекти негативного впливу трубопровідного транспорту на довкілля</vt:lpstr>
      <vt:lpstr>Найбільш шкідливою для організму людини є комбінація вуглеводню і сірководню. В цьому випадку токсичність виявляється швидше, ніж при ізольованій їх дії. </vt:lpstr>
      <vt:lpstr>Токсичність нафти і нафтопродуктів для риб коливається в широких межах. Гостре отруєння більшості видів риб наступає при концентрації емульгованих нафтопродуктів.</vt:lpstr>
      <vt:lpstr>Птахи заковтують нафту, коли чистять дзьобом пір'я, п'ють, вживають забруднену їжу і дихають випарами. Заковтування нафти рідко викликає безпосередню загибель птахів, та веде до вимирання від голоду. Яйця птахів дуже чутливі до впливу нафти. Забруднені яйця і оперення птахів бруднять нафтою шкаралупу. Невелика кількість деяких типів нафти може виявитися достатнім для загибелі в період інкубації.</vt:lpstr>
      <vt:lpstr>Безхребетні є хорошими індикаторами забруднення від скидів через свою обмеженість в пересуванні. Вплив розливів нафти на безхребетні може тривати від тижня до 10 років. Це залежить від виду нафти; обставин, при яких відбувся розлив і його впливи на організми. Колонії безхребетних (зоопланктон) у великих об'ємах води повертаються до колишнього (до розливу) стану швидше, ніж ті, які знаходяться в невеликих об'ємах води. Це відбувається із-за великого розбавлення викидів у воді.</vt:lpstr>
      <vt:lpstr>Рослини із-за своєї обмеженості в пересуванні також є хорошими об'єктами для спостереження за впливом, який надає на них забруднення навколишнього середовища. Вплив розливів нафти на основні місцеві види рослин може продовжуватися від декількох тижнів до 5 років залежно від типу нафти; обставин розливу і видів, які постраждали. Рослини в товщі води великого об'єму повертаються до первинного (до розливу нафти) стану швидше, ніж це відбувається з рослинами в менших водоймищах.</vt:lpstr>
      <vt:lpstr>В цілому більшість прикладних проблем очищення нефтовмісних вод вже зараз можуть бути вирішені на сучасному рівні. Цей рівень припускає ефективність, надійність, гнучкість і економічність технологічних рішень, а також довготривалу, не менше 15-20 років, безвідмовну роботу вживаного водоочисного устаткування. Оскільки не всі з пропонованих на ринку розробок відповідають цим умовам, то при виборі варіанту очисних споруд слід віддавати перевагу перевіреним на практиці технологічним комплексам очищення нефтовмісних вод. </vt:lpstr>
      <vt:lpstr>Серед методів боротьби з забрудненням довкілля нафтою та її похідними найбільш раціональними є методи, які дозволяють утилізувати та рекуперувати нафтопродукти задля їх вторинного використання.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«Захист навколишнього середовища від нафти І нафтопродуктів» </dc:title>
  <dc:creator>user</dc:creator>
  <cp:lastModifiedBy>user</cp:lastModifiedBy>
  <cp:revision>3</cp:revision>
  <dcterms:modified xsi:type="dcterms:W3CDTF">2021-02-18T20:53:03Z</dcterms:modified>
</cp:coreProperties>
</file>