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custDataLst>
    <p:tags r:id="rId18"/>
  </p:custDataLst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234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Google Shape;1037;p2" descr="CoverOverla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2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2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2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041" name="Google Shape;1041;p2"/>
          <p:cNvGrpSpPr/>
          <p:nvPr/>
        </p:nvGrpSpPr>
        <p:grpSpPr>
          <a:xfrm>
            <a:off x="1194119" y="2887530"/>
            <a:ext cx="6779092" cy="923400"/>
            <a:chOff x="1172602" y="1381459"/>
            <a:chExt cx="6779092" cy="923400"/>
          </a:xfrm>
        </p:grpSpPr>
        <p:sp>
          <p:nvSpPr>
            <p:cNvPr id="1042" name="Google Shape;1042;p2"/>
            <p:cNvSpPr txBox="1"/>
            <p:nvPr/>
          </p:nvSpPr>
          <p:spPr>
            <a:xfrm>
              <a:off x="4147073" y="1381459"/>
              <a:ext cx="877200" cy="92340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2700" dir="16200000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400" b="0" i="0" u="none" strike="noStrike" cap="none">
                  <a:solidFill>
                    <a:srgbClr val="F1401B"/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 sz="5400">
                <a:solidFill>
                  <a:srgbClr val="F1401B"/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1043" name="Google Shape;1043;p2"/>
            <p:cNvCxnSpPr/>
            <p:nvPr/>
          </p:nvCxnSpPr>
          <p:spPr>
            <a:xfrm rot="10800000">
              <a:off x="1172602" y="1925708"/>
              <a:ext cx="3119700" cy="1500"/>
            </a:xfrm>
            <a:prstGeom prst="straightConnector1">
              <a:avLst/>
            </a:prstGeom>
            <a:noFill/>
            <a:ln w="12700" cap="flat" cmpd="sng">
              <a:solidFill>
                <a:srgbClr val="F1401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4" name="Google Shape;1044;p2"/>
            <p:cNvCxnSpPr/>
            <p:nvPr/>
          </p:nvCxnSpPr>
          <p:spPr>
            <a:xfrm rot="10800000">
              <a:off x="4831994" y="1923018"/>
              <a:ext cx="3119700" cy="1500"/>
            </a:xfrm>
            <a:prstGeom prst="straightConnector1">
              <a:avLst/>
            </a:prstGeom>
            <a:noFill/>
            <a:ln w="12700" cap="flat" cmpd="sng">
              <a:solidFill>
                <a:srgbClr val="F1401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45" name="Google Shape;1045;p2"/>
          <p:cNvSpPr txBox="1">
            <a:spLocks noGrp="1"/>
          </p:cNvSpPr>
          <p:nvPr>
            <p:ph type="ctrTitle"/>
          </p:nvPr>
        </p:nvSpPr>
        <p:spPr>
          <a:xfrm>
            <a:off x="1183341" y="1387737"/>
            <a:ext cx="6777300" cy="17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 Antiqua"/>
              <a:buNone/>
              <a:defRPr>
                <a:solidFill>
                  <a:schemeClr val="lt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2"/>
          <p:cNvSpPr txBox="1"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lvl="1" algn="ctr" rtl="0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0000" sy="60000" flip="none" algn="tl"/>
        </a:blip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>
                  <a:alpha val="10980"/>
                </a:srgbClr>
              </a:gs>
              <a:gs pos="83000">
                <a:srgbClr val="000000">
                  <a:alpha val="10980"/>
                </a:srgbClr>
              </a:gs>
              <a:gs pos="100000">
                <a:srgbClr val="D32E0C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31" name="Google Shape;1031;p1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32" name="Google Shape;1032;p1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400" cy="3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🙣"/>
              <a:defRPr sz="24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🙢"/>
              <a:defRPr sz="22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33" name="Google Shape;1033;p1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34" name="Google Shape;1034;p1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35" name="Google Shape;1035;p1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3"/>
          <p:cNvSpPr txBox="1">
            <a:spLocks noGrp="1"/>
          </p:cNvSpPr>
          <p:nvPr>
            <p:ph type="ctrTitle"/>
          </p:nvPr>
        </p:nvSpPr>
        <p:spPr>
          <a:xfrm>
            <a:off x="323525" y="2924951"/>
            <a:ext cx="8343300" cy="24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ECDA9"/>
              </a:buClr>
              <a:buSzPts val="6000"/>
              <a:buFont typeface="Book Antiqua"/>
              <a:buNone/>
            </a:pPr>
            <a:r>
              <a:rPr lang="ru-RU" sz="6000" b="1" dirty="0" smtClean="0">
                <a:solidFill>
                  <a:srgbClr val="EECDA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b="1" dirty="0" smtClean="0">
                <a:solidFill>
                  <a:srgbClr val="EECDA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EECDA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rgbClr val="EECDA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Плюси</a:t>
            </a:r>
            <a:r>
              <a:rPr lang="ru-RU" sz="6000" b="1" dirty="0" smtClean="0">
                <a:solidFill>
                  <a:srgbClr val="EECDA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1" dirty="0">
                <a:solidFill>
                  <a:srgbClr val="EECDA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</a:t>
            </a:r>
            <a:r>
              <a:rPr lang="ru-RU" sz="6000" b="1" dirty="0" err="1">
                <a:solidFill>
                  <a:srgbClr val="EECDA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мінуси</a:t>
            </a:r>
            <a:r>
              <a:rPr lang="ru-RU" sz="6000" b="1" dirty="0">
                <a:solidFill>
                  <a:srgbClr val="EECDA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1" dirty="0" err="1">
                <a:solidFill>
                  <a:srgbClr val="EECDA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sz="6000" b="1" dirty="0">
                <a:solidFill>
                  <a:srgbClr val="EECDA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1" dirty="0" err="1">
                <a:solidFill>
                  <a:srgbClr val="EECDA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видів</a:t>
            </a:r>
            <a:r>
              <a:rPr lang="ru-RU" sz="6000" b="1" dirty="0">
                <a:solidFill>
                  <a:srgbClr val="EECDA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1" dirty="0" err="1">
                <a:solidFill>
                  <a:srgbClr val="EECDA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біопалив</a:t>
            </a:r>
            <a:endParaRPr sz="6000" b="1" dirty="0">
              <a:solidFill>
                <a:srgbClr val="EECDA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ECDA9"/>
              </a:buClr>
              <a:buSzPts val="6000"/>
              <a:buFont typeface="Book Antiqua"/>
              <a:buNone/>
            </a:pPr>
            <a:r>
              <a:rPr lang="ru-RU" sz="6000" b="1" dirty="0">
                <a:solidFill>
                  <a:srgbClr val="EECDA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sz="6000" b="1" dirty="0">
              <a:solidFill>
                <a:srgbClr val="EECDA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ECDA9"/>
              </a:buClr>
              <a:buSzPts val="6000"/>
              <a:buFont typeface="Book Antiqua"/>
              <a:buNone/>
            </a:pPr>
            <a:r>
              <a:rPr lang="ru-RU" sz="4000" b="1" dirty="0" smtClean="0">
                <a:solidFill>
                  <a:srgbClr val="EECDA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 13</a:t>
            </a:r>
            <a:r>
              <a:rPr lang="ru-RU" sz="6000" b="1" dirty="0" smtClean="0">
                <a:solidFill>
                  <a:srgbClr val="EECDA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sz="6000" b="1" dirty="0">
              <a:solidFill>
                <a:srgbClr val="EECDA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2"/>
          <p:cNvSpPr txBox="1">
            <a:spLocks noGrp="1"/>
          </p:cNvSpPr>
          <p:nvPr>
            <p:ph type="subTitle" idx="1"/>
          </p:nvPr>
        </p:nvSpPr>
        <p:spPr>
          <a:xfrm>
            <a:off x="395536" y="332656"/>
            <a:ext cx="8064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ru-RU" sz="2220"/>
              <a:t>Виробництво етанолу з цукрової тростини в Бразилії дуже сприятливе для навколишнього середовища, оскільки частково вони використовують відходи від виробництва цукру (макуха), забезпечуючи електроенергією як виробничий процес, так і роблячи свій внесок у державне енергозабезпечення.</a:t>
            </a:r>
            <a:endParaRPr/>
          </a:p>
        </p:txBody>
      </p:sp>
      <p:pic>
        <p:nvPicPr>
          <p:cNvPr id="1076" name="Google Shape;1076;p12"/>
          <p:cNvPicPr preferRelativeResize="0"/>
          <p:nvPr/>
        </p:nvPicPr>
        <p:blipFill rotWithShape="1">
          <a:blip r:embed="rId2">
            <a:alphaModFix/>
          </a:blip>
          <a:srcRect b="3818"/>
          <a:stretch/>
        </p:blipFill>
        <p:spPr>
          <a:xfrm>
            <a:off x="826515" y="2060848"/>
            <a:ext cx="7560900" cy="40710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3"/>
          <p:cNvSpPr txBox="1">
            <a:spLocks noGrp="1"/>
          </p:cNvSpPr>
          <p:nvPr>
            <p:ph type="subTitle" idx="1"/>
          </p:nvPr>
        </p:nvSpPr>
        <p:spPr>
          <a:xfrm>
            <a:off x="539552" y="692696"/>
            <a:ext cx="7992900" cy="51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2600"/>
              <a:t>Виробництво біоетанолу з кукурудзи може бути менш сприятливим для клімату, якщо в процесі переробки сільськогосподарських культур в біопаливо використовуються викопні види палива, такі як вугілля чи нафта.</a:t>
            </a:r>
            <a:endParaRPr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60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60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ru-RU" sz="2600"/>
              <a:t>Залежно від ефективності технологічних процесів, використання біоетанолу з кукурудзи може призвести до 60% падіння викидів вуглекислого газу в атмосферу з одного боку, але з іншого, за рахунок спалювання викопних видів палива і переробки, до 5% зростання загального числа викидів парникових газів (у порівнянні з бензином).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5"/>
          <p:cNvSpPr txBox="1">
            <a:spLocks noGrp="1"/>
          </p:cNvSpPr>
          <p:nvPr>
            <p:ph type="subTitle" idx="1"/>
          </p:nvPr>
        </p:nvSpPr>
        <p:spPr>
          <a:xfrm>
            <a:off x="539552" y="548680"/>
            <a:ext cx="8064900" cy="4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/>
              <a:t>Виробництво і використання біодизелю з пальмової олії може зменшити шкідливі викиди на 80%. Однак, якщо сировина для цього виробництва буде вирощена на землях, де раніше були тропічні ліси, то парниковий ефект може зрости на 800% і більше.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ru-RU" sz="3200"/>
              <a:t>А при використанні земель, де раніше росли торф'яні ліси, кількість шкідливих викидів у порівнянні з використанням викопних видів палива може збільшитися на 2000%.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6"/>
          <p:cNvSpPr txBox="1">
            <a:spLocks noGrp="1"/>
          </p:cNvSpPr>
          <p:nvPr>
            <p:ph type="subTitle" idx="1"/>
          </p:nvPr>
        </p:nvSpPr>
        <p:spPr>
          <a:xfrm>
            <a:off x="539552" y="476672"/>
            <a:ext cx="79929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7"/>
              <a:buNone/>
            </a:pPr>
            <a:r>
              <a:rPr lang="ru-RU" sz="2247"/>
              <a:t>Прикладами корисного біопалива виступають біометан з гною, використання якого скорочує викиди на 170%, а також біоетанол другого покоління, який виготовляється з сільськогосподарських відходів і відходів деревообробної промисловості, використання якого дає скорочення шкідливих викидів на 80-90% в порівнянні з бензином</a:t>
            </a:r>
            <a:r>
              <a:rPr lang="ru-RU" sz="1860"/>
              <a:t>.</a:t>
            </a:r>
            <a:endParaRPr/>
          </a:p>
        </p:txBody>
      </p:sp>
      <p:pic>
        <p:nvPicPr>
          <p:cNvPr id="1084" name="Google Shape;108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7577" y="2311508"/>
            <a:ext cx="7848900" cy="38250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7"/>
          <p:cNvSpPr txBox="1">
            <a:spLocks noGrp="1"/>
          </p:cNvSpPr>
          <p:nvPr>
            <p:ph type="subTitle" idx="1"/>
          </p:nvPr>
        </p:nvSpPr>
        <p:spPr>
          <a:xfrm>
            <a:off x="539552" y="836712"/>
            <a:ext cx="7992900" cy="27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/>
              <a:t>Останнім словом в біоенергетиці є біопаливо третього покоління - паливо, що отримується з продуктів життєдіяльності спеціальних бактерій. В американських лабораторіях вже отримані генетично модифіковані мікроорганізми, здатні, споживаючи рослинні відходи, </a:t>
            </a: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ru-RU"/>
              <a:t>виробляти насичені вуглеводні (алкани) - сполуки, що є основою бензину. Масове виробництво біопалива третього покоління поки не запущене, однак, якщо це трапиться, то суспільству буде доступне паливо, аналогічне бензину, ціна якого не перевищить 50 доларів за барель.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4"/>
          <p:cNvSpPr txBox="1">
            <a:spLocks noGrp="1"/>
          </p:cNvSpPr>
          <p:nvPr>
            <p:ph type="subTitle" idx="1"/>
          </p:nvPr>
        </p:nvSpPr>
        <p:spPr>
          <a:xfrm>
            <a:off x="611560" y="476672"/>
            <a:ext cx="8064900" cy="48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/>
              <a:t>Забруднення навколишнього середовища в результаті спалювання викопних видів палива, «нафтове рабство» сучасного суспільства, а також велика кількість органічних відходів, що залишаються людством, призводять до питання про альтернативні джерела енергії з одного боку і до питання про переробку вищевказаних відходів - з іншого. </a:t>
            </a: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ru-RU"/>
              <a:t>І тут з'являється рішення: переробка цих відходів в електроенергію, а також урізання орних земель, відведених під вирощування сировини для харчової галузі (тому що занадто багато недоїдків залишає людство) на користь так званих енергокультур - рослин, які переробляються в паливо.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5"/>
          <p:cNvSpPr txBox="1">
            <a:spLocks noGrp="1"/>
          </p:cNvSpPr>
          <p:nvPr>
            <p:ph type="subTitle" idx="1"/>
          </p:nvPr>
        </p:nvSpPr>
        <p:spPr>
          <a:xfrm>
            <a:off x="467544" y="404664"/>
            <a:ext cx="84969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7"/>
              <a:buNone/>
            </a:pPr>
            <a:r>
              <a:rPr lang="ru-RU" sz="2247" b="1" u="sng"/>
              <a:t>Зміни в землекористуванні, обумовлені виробництвом біоенергоносіїв</a:t>
            </a:r>
            <a:endParaRPr sz="2247" b="1" u="sng"/>
          </a:p>
          <a:p>
            <a:pPr marL="0" lvl="0" indent="0" algn="ctr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860"/>
              <a:buNone/>
            </a:pPr>
            <a:r>
              <a:rPr lang="ru-RU" sz="1860"/>
              <a:t>Для виробництва біопалива першого покоління потрібні значні сировинні ресурси: енергетичні культури, такі як соя, цукрова тростина, пальмова олія, кукурудза та інші. Вирощування цих культур вимагає відповідного земельного фонду, що спричинить у свою чергу скорочення земельного фонду харчової галузі, або освоєння нових земель.</a:t>
            </a:r>
            <a:endParaRPr sz="1860" b="1"/>
          </a:p>
        </p:txBody>
      </p:sp>
      <p:pic>
        <p:nvPicPr>
          <p:cNvPr id="1053" name="Google Shape;105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4048" y="4509120"/>
            <a:ext cx="3260100" cy="19689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054" name="Google Shape;105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4467169"/>
            <a:ext cx="3240300" cy="19920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055" name="Google Shape;105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9925" y="2348880"/>
            <a:ext cx="3260100" cy="18723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056" name="Google Shape;105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2543" y="2348880"/>
            <a:ext cx="3253500" cy="18723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6"/>
          <p:cNvSpPr txBox="1">
            <a:spLocks noGrp="1"/>
          </p:cNvSpPr>
          <p:nvPr>
            <p:ph type="subTitle" idx="1"/>
          </p:nvPr>
        </p:nvSpPr>
        <p:spPr>
          <a:xfrm>
            <a:off x="467544" y="476672"/>
            <a:ext cx="8136900" cy="22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60"/>
              <a:buNone/>
            </a:pPr>
            <a:r>
              <a:rPr lang="ru-RU" sz="1860"/>
              <a:t>Незважаючи на велику кількість харчових відходів, вироблених людством, в останні роки попит на харчову продукцію, який стимулюється рекламою і зростаючою номенклатурою товарів, продовжує зростати. Виробники харчової галузі, прагнучи задовольнити цей попит, розширюють обсяг орних земель для виробництва харчової продукції. Тому будь-які потреби в культурах непродовольчої біомаси будуть створювати конфлікт інтересів і відповідний тиск, коли справа дійде до перетворення природних земель в угіддя для вирощування енергокультур.</a:t>
            </a:r>
            <a:endParaRPr/>
          </a:p>
        </p:txBody>
      </p:sp>
      <p:pic>
        <p:nvPicPr>
          <p:cNvPr id="1059" name="Google Shape;105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576" y="2636912"/>
            <a:ext cx="7560900" cy="36723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7"/>
          <p:cNvSpPr txBox="1">
            <a:spLocks noGrp="1"/>
          </p:cNvSpPr>
          <p:nvPr>
            <p:ph type="subTitle" idx="1"/>
          </p:nvPr>
        </p:nvSpPr>
        <p:spPr>
          <a:xfrm>
            <a:off x="467544" y="548680"/>
            <a:ext cx="8136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ru-RU" sz="2220"/>
              <a:t>У 2008 році під виробництво енергокультур було зайнято близько 2% від загального світового фонду орних земель, що складає приблизно 36 млн. га. На цих землях вирощувалися культури для виробництва біопалива першого покоління: етанолу з цукрової тростини і кукурудзи; біодизелю з ріпаку, сої або пальмової олії.</a:t>
            </a:r>
            <a:endParaRPr/>
          </a:p>
        </p:txBody>
      </p:sp>
      <p:pic>
        <p:nvPicPr>
          <p:cNvPr id="1062" name="Google Shape;106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576" y="2293768"/>
            <a:ext cx="7560900" cy="39435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8"/>
          <p:cNvSpPr txBox="1">
            <a:spLocks noGrp="1"/>
          </p:cNvSpPr>
          <p:nvPr>
            <p:ph type="subTitle" idx="1"/>
          </p:nvPr>
        </p:nvSpPr>
        <p:spPr>
          <a:xfrm>
            <a:off x="467544" y="1052736"/>
            <a:ext cx="8136900" cy="54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ru-RU" sz="2220"/>
              <a:t>Відзначається, що частка біопалива в загальносвітовому обороті транспортних енергоносіїв до 2030 року зросте до 10%. Зростання попиту пов'язане з низькою ціною біоенергоносіїв в порівнянні з іншими видами палива, включаючи бензин. Задоволення цього попиту потребує виділення більшої площі орних земель для вирощування біокультур - від 118 до 508 млн. га. </a:t>
            </a:r>
            <a:endParaRPr sz="2220"/>
          </a:p>
          <a:p>
            <a:pPr marL="0" lvl="0" indent="0" algn="ctr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sz="2220"/>
          </a:p>
          <a:p>
            <a:pPr marL="0" lvl="0" indent="0" algn="ctr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sz="2220"/>
          </a:p>
          <a:p>
            <a:pPr marL="0" lvl="0" indent="0" algn="ctr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endParaRPr sz="2220"/>
          </a:p>
          <a:p>
            <a:pPr marL="0" lvl="0" indent="0" algn="ctr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220"/>
              <a:buNone/>
            </a:pPr>
            <a:r>
              <a:rPr lang="ru-RU" sz="2220"/>
              <a:t>З одного боку, використання біопалива в цьому випадку призведе до зменшення шкідливих викидів вуглекислого газу в розмірі від 0,17 до 0,76 мільярдів тонн. З іншого боку, зміни у землекористуванні призведуть до збільшення обсягу викидів вуглекислого газу в розмірі від 0,75 до 1,83 мільярдів тонн. Іншими словами, в найближчі десятиліття у зв'язку з використанням біопалива викиди парникових газів можуть тільки зрости.</a:t>
            </a:r>
            <a:endParaRPr sz="222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9"/>
          <p:cNvSpPr txBox="1">
            <a:spLocks noGrp="1"/>
          </p:cNvSpPr>
          <p:nvPr>
            <p:ph type="subTitle" idx="1"/>
          </p:nvPr>
        </p:nvSpPr>
        <p:spPr>
          <a:xfrm>
            <a:off x="467544" y="332656"/>
            <a:ext cx="8208900" cy="1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2000" b="1" u="sng"/>
              <a:t>Плюси і мінуси різних видів біопалива в питаннях клімату</a:t>
            </a:r>
            <a:endParaRPr sz="2000" b="1" u="sng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ru-RU" sz="2000"/>
              <a:t>Чи є біопаливо позитивним по відношенню до клімату та природи або ж його використання робить свій внесок у кліматичні зміни на планеті? Відповідь на це питання залежить від багатьох факторів, в першу чергу від того, на основі якої сировини виробляється біопаливо: на основі сільськогосподарських культур або на основі органічних відходів виробництва та споживання.</a:t>
            </a:r>
            <a:endParaRPr sz="2000" b="1" u="sng"/>
          </a:p>
        </p:txBody>
      </p:sp>
      <p:pic>
        <p:nvPicPr>
          <p:cNvPr id="1067" name="Google Shape;106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576" y="2708920"/>
            <a:ext cx="7632900" cy="36003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0"/>
          <p:cNvSpPr txBox="1">
            <a:spLocks noGrp="1"/>
          </p:cNvSpPr>
          <p:nvPr>
            <p:ph type="subTitle" idx="1"/>
          </p:nvPr>
        </p:nvSpPr>
        <p:spPr>
          <a:xfrm>
            <a:off x="395536" y="548680"/>
            <a:ext cx="8208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ru-RU" sz="2220"/>
              <a:t>Використання останніх, як правило, сприятливе для навколишнього середовища, не вимагає додаткових земельних площ, а також несе економічну вигоду. Процеси вирощування біомаси та її подальшої переробки на паливо в значній мірі впливають на екологічні показники.</a:t>
            </a:r>
            <a:endParaRPr/>
          </a:p>
        </p:txBody>
      </p:sp>
      <p:pic>
        <p:nvPicPr>
          <p:cNvPr id="1070" name="Google Shape;107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493" y="2348880"/>
            <a:ext cx="7416900" cy="38100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11"/>
          <p:cNvSpPr txBox="1">
            <a:spLocks noGrp="1"/>
          </p:cNvSpPr>
          <p:nvPr>
            <p:ph type="subTitle" idx="1"/>
          </p:nvPr>
        </p:nvSpPr>
        <p:spPr>
          <a:xfrm>
            <a:off x="1043608" y="476672"/>
            <a:ext cx="7272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/>
              <a:t>Сировина, що використовується в різних країнах для виробництва біопалива (2007 рік)</a:t>
            </a:r>
            <a:endParaRPr/>
          </a:p>
        </p:txBody>
      </p:sp>
      <p:pic>
        <p:nvPicPr>
          <p:cNvPr id="1073" name="Google Shape;1073;p11"/>
          <p:cNvPicPr preferRelativeResize="0"/>
          <p:nvPr/>
        </p:nvPicPr>
        <p:blipFill rotWithShape="1">
          <a:blip r:embed="rId2">
            <a:alphaModFix/>
          </a:blip>
          <a:srcRect l="13050" t="26985" r="45451" b="28768"/>
          <a:stretch/>
        </p:blipFill>
        <p:spPr>
          <a:xfrm>
            <a:off x="799340" y="1484785"/>
            <a:ext cx="7517078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y_ignore_ucw" val="true"/>
  <p:tag name="ppt/slides/slide12.xml" val="1036174817"/>
  <p:tag name="ppt/slides/slide7.xml" val="3207462929"/>
  <p:tag name="ppt/slideMasters/slideMaster2.xml" val="2215937320"/>
  <p:tag name="ppt/slides/slide1.xml" val="4162445701"/>
  <p:tag name="ppt/slides/slide5.xml" val="143031057"/>
  <p:tag name="ppt/slideLayouts/slideLayout12.xml" val="1928834515"/>
  <p:tag name="ppt/slides/slide8.xml" val="355119823"/>
  <p:tag name="ppt/slides/slide13.xml" val="1989663050"/>
  <p:tag name="ppt/slides/slide4.xml" val="1915663670"/>
  <p:tag name="ppt/slides/slide9.xml" val="1500086364"/>
  <p:tag name="ppt/slides/slide10.xml" val="1141894792"/>
  <p:tag name="ppt/slides/slide3.xml" val="1553180279"/>
  <p:tag name="ppt/theme/theme2.xml" val="3018469226"/>
  <p:tag name="ppt/slides/slide14.xml" val="1379998366"/>
  <p:tag name="ppt/slides/slide11.xml" val="2017876017"/>
  <p:tag name="ppt/slides/slide6.xml" val="2773960869"/>
  <p:tag name="ppt/slides/slide2.xml" val="2690889885"/>
  <p:tag name="ppt/slides/slide15.xml" val="1330478130"/>
  <p:tag name="ppt/media/audio1.wav" val="480394006"/>
  <p:tag name="ppt/media/image1.jpeg" val="2784644284"/>
  <p:tag name="ppt/media/image10.jpeg" val="1085448511"/>
  <p:tag name="ppt/media/image11.jpeg" val="2886439593"/>
  <p:tag name="ppt/media/image12.jpg" val="3423852419"/>
  <p:tag name="ppt/media/image13.png" val="1838556354"/>
  <p:tag name="ppt/media/image14.jpg" val="3719811662"/>
  <p:tag name="ppt/media/image15.jpg" val="315281429"/>
  <p:tag name="ppt/media/image16.jpg" val="1019466182"/>
  <p:tag name="ppt/media/image2.jpeg" val="399523592"/>
  <p:tag name="ppt/media/image3.png" val="1512564349"/>
  <p:tag name="ppt/media/image4.jpg" val="4142217883"/>
  <p:tag name="ppt/media/image5.jpg" val="4207362704"/>
  <p:tag name="ppt/media/image6.jpg" val="667878251"/>
  <p:tag name="ppt/media/image7.jpg" val="706416503"/>
  <p:tag name="ppt/media/image8.jpg" val="482187308"/>
  <p:tag name="ppt/media/image9.jpg" val="1186762954"/>
  <p:tag name="ppt/slideLayouts/slideLayout1.xml" val="846851599"/>
  <p:tag name="ppt/slideLayouts/slideLayout10.xml" val="190227490"/>
  <p:tag name="ppt/slideLayouts/slideLayout11.xml" val="2359422177"/>
  <p:tag name="ppt/slideLayouts/slideLayout2.xml" val="1374007984"/>
  <p:tag name="ppt/slideLayouts/slideLayout3.xml" val="1215542123"/>
  <p:tag name="ppt/slideLayouts/slideLayout4.xml" val="2979725298"/>
  <p:tag name="ppt/slideLayouts/slideLayout5.xml" val="3743464563"/>
  <p:tag name="ppt/slideLayouts/slideLayout6.xml" val="996670948"/>
  <p:tag name="ppt/slideLayouts/slideLayout7.xml" val="2415349364"/>
  <p:tag name="ppt/slideLayouts/slideLayout8.xml" val="2643127604"/>
  <p:tag name="ppt/slideLayouts/slideLayout9.xml" val="4050477709"/>
  <p:tag name="ppt/slideMasters/slideMaster1.xml" val="3307583348"/>
  <p:tag name="ppt/theme/theme1.xml" val="205213794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вердый переплет">
  <a:themeElements>
    <a:clrScheme name="Другая 17">
      <a:dk1>
        <a:srgbClr val="000000"/>
      </a:dk1>
      <a:lt1>
        <a:srgbClr val="FFFFFF"/>
      </a:lt1>
      <a:dk2>
        <a:srgbClr val="F35838"/>
      </a:dk2>
      <a:lt2>
        <a:srgbClr val="F35838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вердый переплет">
  <a:themeElements>
    <a:clrScheme name="Другая 17">
      <a:dk1>
        <a:sysClr val="windowText" lastClr="000000"/>
      </a:dk1>
      <a:lt1>
        <a:sysClr val="window" lastClr="FFFFFF"/>
      </a:lt1>
      <a:dk2>
        <a:srgbClr val="F35838"/>
      </a:dk2>
      <a:lt2>
        <a:srgbClr val="F35838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840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Твердый переплет</vt:lpstr>
      <vt:lpstr>Твердый переплет</vt:lpstr>
      <vt:lpstr>  Плюси і мінуси різних видів біопалив   Тема 13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Плюси і мінуси різних видів біопалив   Підготував Гринів Євген </dc:title>
  <dc:creator>user</dc:creator>
  <cp:lastModifiedBy>user</cp:lastModifiedBy>
  <cp:revision>2</cp:revision>
  <dcterms:modified xsi:type="dcterms:W3CDTF">2021-02-18T20:56:19Z</dcterms:modified>
</cp:coreProperties>
</file>