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8" r:id="rId11"/>
    <p:sldId id="269" r:id="rId12"/>
    <p:sldId id="270" r:id="rId13"/>
    <p:sldId id="264" r:id="rId14"/>
    <p:sldId id="267" r:id="rId15"/>
    <p:sldId id="265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51" autoAdjust="0"/>
    <p:restoredTop sz="94660"/>
  </p:normalViewPr>
  <p:slideViewPr>
    <p:cSldViewPr snapToGrid="0">
      <p:cViewPr>
        <p:scale>
          <a:sx n="94" d="100"/>
          <a:sy n="94" d="100"/>
        </p:scale>
        <p:origin x="-106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DEFB4-1DD4-4813-AC92-F4209149BE5F}" type="datetimeFigureOut">
              <a:rPr lang="uk-UA" smtClean="0"/>
              <a:t>18.02.2021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BD48588-CCA6-4325-A3A2-E0C278B500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5643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DEFB4-1DD4-4813-AC92-F4209149BE5F}" type="datetimeFigureOut">
              <a:rPr lang="uk-UA" smtClean="0"/>
              <a:t>18.02.2021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D48588-CCA6-4325-A3A2-E0C278B500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90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DEFB4-1DD4-4813-AC92-F4209149BE5F}" type="datetimeFigureOut">
              <a:rPr lang="uk-UA" smtClean="0"/>
              <a:t>18.02.2021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D48588-CCA6-4325-A3A2-E0C278B50078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5277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DEFB4-1DD4-4813-AC92-F4209149BE5F}" type="datetimeFigureOut">
              <a:rPr lang="uk-UA" smtClean="0"/>
              <a:t>18.02.2021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D48588-CCA6-4325-A3A2-E0C278B500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4553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DEFB4-1DD4-4813-AC92-F4209149BE5F}" type="datetimeFigureOut">
              <a:rPr lang="uk-UA" smtClean="0"/>
              <a:t>18.02.2021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D48588-CCA6-4325-A3A2-E0C278B50078}" type="slidenum">
              <a:rPr lang="uk-UA" smtClean="0"/>
              <a:t>‹#›</a:t>
            </a:fld>
            <a:endParaRPr lang="uk-U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3576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DEFB4-1DD4-4813-AC92-F4209149BE5F}" type="datetimeFigureOut">
              <a:rPr lang="uk-UA" smtClean="0"/>
              <a:t>18.02.2021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D48588-CCA6-4325-A3A2-E0C278B500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3077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DEFB4-1DD4-4813-AC92-F4209149BE5F}" type="datetimeFigureOut">
              <a:rPr lang="uk-UA" smtClean="0"/>
              <a:t>18.02.2021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8588-CCA6-4325-A3A2-E0C278B500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8926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DEFB4-1DD4-4813-AC92-F4209149BE5F}" type="datetimeFigureOut">
              <a:rPr lang="uk-UA" smtClean="0"/>
              <a:t>18.02.2021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8588-CCA6-4325-A3A2-E0C278B500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7130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DEFB4-1DD4-4813-AC92-F4209149BE5F}" type="datetimeFigureOut">
              <a:rPr lang="uk-UA" smtClean="0"/>
              <a:t>18.02.2021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8588-CCA6-4325-A3A2-E0C278B500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338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DEFB4-1DD4-4813-AC92-F4209149BE5F}" type="datetimeFigureOut">
              <a:rPr lang="uk-UA" smtClean="0"/>
              <a:t>18.02.2021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D48588-CCA6-4325-A3A2-E0C278B500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075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DEFB4-1DD4-4813-AC92-F4209149BE5F}" type="datetimeFigureOut">
              <a:rPr lang="uk-UA" smtClean="0"/>
              <a:t>18.02.2021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BD48588-CCA6-4325-A3A2-E0C278B500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1084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DEFB4-1DD4-4813-AC92-F4209149BE5F}" type="datetimeFigureOut">
              <a:rPr lang="uk-UA" smtClean="0"/>
              <a:t>18.02.2021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BD48588-CCA6-4325-A3A2-E0C278B500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784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DEFB4-1DD4-4813-AC92-F4209149BE5F}" type="datetimeFigureOut">
              <a:rPr lang="uk-UA" smtClean="0"/>
              <a:t>18.02.2021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8588-CCA6-4325-A3A2-E0C278B500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938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DEFB4-1DD4-4813-AC92-F4209149BE5F}" type="datetimeFigureOut">
              <a:rPr lang="uk-UA" smtClean="0"/>
              <a:t>18.02.2021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8588-CCA6-4325-A3A2-E0C278B500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8705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DEFB4-1DD4-4813-AC92-F4209149BE5F}" type="datetimeFigureOut">
              <a:rPr lang="uk-UA" smtClean="0"/>
              <a:t>18.02.2021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8588-CCA6-4325-A3A2-E0C278B500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3779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DEFB4-1DD4-4813-AC92-F4209149BE5F}" type="datetimeFigureOut">
              <a:rPr lang="uk-UA" smtClean="0"/>
              <a:t>18.02.2021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D48588-CCA6-4325-A3A2-E0C278B500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8535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DEFB4-1DD4-4813-AC92-F4209149BE5F}" type="datetimeFigureOut">
              <a:rPr lang="uk-UA" smtClean="0"/>
              <a:t>18.02.2021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BD48588-CCA6-4325-A3A2-E0C278B5007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494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atomfiz9.blogspot.com/2013/04/blog-post_796.html" TargetMode="External"/><Relationship Id="rId2" Type="http://schemas.openxmlformats.org/officeDocument/2006/relationships/hyperlink" Target="https://www.br.com.ua/referats/Ecologiya/59333.htm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eco.com.ua/content/atomna-energetdhfikafh-negativni-ta-pozitivni-naslidki-dlya-ekologii" TargetMode="External"/><Relationship Id="rId4" Type="http://schemas.openxmlformats.org/officeDocument/2006/relationships/hyperlink" Target="http://eco.com.ua/content/atomna-energetika-negativni-ta-pozitivni-naslidki-dlya-ekologii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85038" y="1762898"/>
            <a:ext cx="7249297" cy="1663477"/>
          </a:xfrm>
        </p:spPr>
        <p:txBody>
          <a:bodyPr>
            <a:noAutofit/>
          </a:bodyPr>
          <a:lstStyle/>
          <a:p>
            <a:r>
              <a:rPr lang="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ook Antiqua" panose="02040602050305030304" pitchFamily="18" charset="0"/>
                <a:cs typeface="Arial" panose="020B0604020202020204" pitchFamily="34" charset="0"/>
              </a:rPr>
              <a:t>Еколог</a:t>
            </a:r>
            <a:r>
              <a:rPr lang="uk-UA" b="1" i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ook Antiqua" panose="02040602050305030304" pitchFamily="18" charset="0"/>
                <a:cs typeface="Arial" panose="020B0604020202020204" pitchFamily="34" charset="0"/>
              </a:rPr>
              <a:t>ічні</a:t>
            </a:r>
            <a:r>
              <a:rPr lang="uk-UA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ook Antiqua" panose="02040602050305030304" pitchFamily="18" charset="0"/>
                <a:cs typeface="Arial" panose="020B0604020202020204" pitchFamily="34" charset="0"/>
              </a:rPr>
              <a:t> проблеми атомної енергетики </a:t>
            </a:r>
            <a:endParaRPr lang="uk-UA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4876" y="5135725"/>
            <a:ext cx="5220257" cy="1611064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       </a:t>
            </a:r>
            <a:r>
              <a:rPr lang="uk-UA" sz="3200" b="1" i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Тема 14</a:t>
            </a:r>
          </a:p>
          <a:p>
            <a:endParaRPr lang="uk-UA" sz="3200" i="1" dirty="0"/>
          </a:p>
        </p:txBody>
      </p:sp>
    </p:spTree>
    <p:extLst>
      <p:ext uri="{BB962C8B-B14F-4D97-AF65-F5344CB8AC3E}">
        <p14:creationId xmlns:p14="http://schemas.microsoft.com/office/powerpoint/2010/main" val="389601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22806" y="1825327"/>
            <a:ext cx="40522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Крім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проблеми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ядерних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відходів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існує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ще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набагато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поважніша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проблема, а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саме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проблема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витоку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радіації</a:t>
            </a: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з ядерного реактора.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84" y="1569497"/>
            <a:ext cx="6722967" cy="4481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4586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668" y="1574324"/>
            <a:ext cx="517839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Ядерний реактор не може вибухнути, як ядерна бомба. Однак один середній реактор містить у собі таку кількість радіоактивних матеріалів, що вивільнення навіть незначної їх частини може завдати великої шкоди і людині, і навколишньому середовищу. </a:t>
            </a:r>
            <a:endParaRPr lang="uk-UA" sz="3200" b="1" i="1" dirty="0">
              <a:solidFill>
                <a:schemeClr val="bg2">
                  <a:lumMod val="2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061" y="1326695"/>
            <a:ext cx="6692767" cy="5019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261929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18439" y="1942269"/>
            <a:ext cx="46971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Щоб відвернути таку </a:t>
            </a:r>
            <a:r>
              <a:rPr lang="uk-UA" sz="3600" b="1" i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небезпеку</a:t>
            </a:r>
            <a:r>
              <a:rPr lang="uk-UA" sz="36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, реактори обладнають </a:t>
            </a:r>
            <a:r>
              <a:rPr lang="uk-UA" sz="3600" b="1" i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оболонкою нержавіючої сталі</a:t>
            </a:r>
            <a:r>
              <a:rPr lang="uk-UA" sz="36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, а довкола тієї оболонки будують міцні залізобетонні споруди.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38" y="1184510"/>
            <a:ext cx="6758542" cy="5068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708371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1036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60476" y="1647385"/>
            <a:ext cx="30315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2400" b="1" i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Житомирська</a:t>
            </a:r>
            <a:r>
              <a:rPr lang="uk-UA" altLang="uk-UA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– 700</a:t>
            </a:r>
          </a:p>
          <a:p>
            <a:r>
              <a:rPr lang="uk-UA" altLang="uk-UA" sz="2400" b="1" i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Київська</a:t>
            </a:r>
            <a:r>
              <a:rPr lang="uk-UA" altLang="uk-UA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– 400</a:t>
            </a:r>
          </a:p>
          <a:p>
            <a:r>
              <a:rPr lang="uk-UA" altLang="uk-UA" sz="2400" b="1" i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Рівненська</a:t>
            </a:r>
            <a:r>
              <a:rPr lang="uk-UA" altLang="uk-UA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– 339</a:t>
            </a:r>
          </a:p>
          <a:p>
            <a:r>
              <a:rPr lang="uk-UA" altLang="uk-UA" sz="2400" b="1" i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Черкаська </a:t>
            </a:r>
            <a:r>
              <a:rPr lang="uk-UA" altLang="uk-UA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–</a:t>
            </a:r>
            <a:r>
              <a:rPr lang="uk-UA" altLang="uk-UA" sz="2400" b="1" i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 </a:t>
            </a:r>
            <a:r>
              <a:rPr lang="uk-UA" altLang="uk-UA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248</a:t>
            </a:r>
          </a:p>
          <a:p>
            <a:r>
              <a:rPr lang="uk-UA" altLang="uk-UA" sz="2400" b="1" i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Волинська </a:t>
            </a:r>
            <a:r>
              <a:rPr lang="uk-UA" altLang="uk-UA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– 168</a:t>
            </a:r>
          </a:p>
          <a:p>
            <a:r>
              <a:rPr lang="uk-UA" altLang="uk-UA" sz="2400" b="1" i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Черкаська</a:t>
            </a:r>
            <a:r>
              <a:rPr lang="uk-UA" altLang="uk-UA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– 103</a:t>
            </a:r>
          </a:p>
          <a:p>
            <a:r>
              <a:rPr lang="uk-UA" altLang="uk-UA" sz="2400" b="1" i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Вінницька</a:t>
            </a:r>
            <a:r>
              <a:rPr lang="uk-UA" altLang="uk-UA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– 89</a:t>
            </a:r>
          </a:p>
          <a:p>
            <a:r>
              <a:rPr lang="uk-UA" altLang="uk-UA" sz="2400" b="1" i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Чернігівська</a:t>
            </a:r>
            <a:r>
              <a:rPr lang="uk-UA" altLang="uk-UA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-14</a:t>
            </a:r>
          </a:p>
          <a:p>
            <a:r>
              <a:rPr lang="uk-UA" altLang="uk-UA" sz="2400" b="1" i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Сумська </a:t>
            </a:r>
            <a:r>
              <a:rPr lang="uk-UA" altLang="uk-UA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– 11</a:t>
            </a:r>
          </a:p>
          <a:p>
            <a:r>
              <a:rPr lang="uk-UA" altLang="uk-UA" sz="2400" b="1" i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Тернопільська</a:t>
            </a:r>
            <a:r>
              <a:rPr lang="uk-UA" altLang="uk-UA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- 10</a:t>
            </a:r>
          </a:p>
          <a:p>
            <a:r>
              <a:rPr lang="uk-UA" altLang="uk-UA" sz="2400" b="1" i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Хмельницька</a:t>
            </a:r>
            <a:r>
              <a:rPr lang="uk-UA" altLang="uk-UA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– 9</a:t>
            </a:r>
          </a:p>
          <a:p>
            <a:r>
              <a:rPr lang="uk-UA" altLang="uk-UA" sz="2400" b="1" i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Ів.-Франківська </a:t>
            </a:r>
            <a:r>
              <a:rPr lang="uk-UA" altLang="uk-UA" sz="2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-3</a:t>
            </a:r>
            <a:endParaRPr lang="ru-RU" altLang="uk-UA" sz="24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36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96174" y="1868111"/>
            <a:ext cx="485113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Одна з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небезпек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ядерної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енергетики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полягає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в тому </a:t>
            </a:r>
            <a:r>
              <a:rPr lang="ru-RU" sz="3200" b="1" i="1" dirty="0" err="1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що</a:t>
            </a:r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технологію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й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сировину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мирних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атомних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програм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можна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використати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для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створення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ядерної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зброї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.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Це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становить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небезпеку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для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всього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світу</a:t>
            </a:r>
            <a:endParaRPr lang="uk-UA" sz="3200" b="1" i="1" dirty="0">
              <a:solidFill>
                <a:schemeClr val="bg2">
                  <a:lumMod val="2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Картинки по запросу ядерное оруж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12" y="2364227"/>
            <a:ext cx="6096000" cy="3429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814" y="1037114"/>
            <a:ext cx="35445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Ядерна зброя</a:t>
            </a:r>
          </a:p>
        </p:txBody>
      </p:sp>
    </p:spTree>
    <p:extLst>
      <p:ext uri="{BB962C8B-B14F-4D97-AF65-F5344CB8AC3E}">
        <p14:creationId xmlns:p14="http://schemas.microsoft.com/office/powerpoint/2010/main" val="162624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4219" y="1292228"/>
            <a:ext cx="431250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Вражаюча дія ядерного вибуху визначається механічним впливом ударної хвилі, тепловим впливом світлового </a:t>
            </a:r>
            <a:r>
              <a:rPr lang="uk-UA" sz="2800" b="1" i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в</a:t>
            </a:r>
            <a:r>
              <a:rPr lang="" sz="2800" b="1" i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ипром</a:t>
            </a:r>
            <a:r>
              <a:rPr lang="uk-UA" sz="2800" b="1" i="1" dirty="0" err="1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інювання</a:t>
            </a:r>
            <a:r>
              <a:rPr lang="uk-UA" sz="2800" b="1" i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радіаційним впливом проникаючої радіації і радіоактивного зараження. Для деяких елементів об'єктів вражаючим чинником є ​​електромагнітне  в</a:t>
            </a:r>
            <a:r>
              <a:rPr lang="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ипром</a:t>
            </a:r>
            <a:r>
              <a:rPr lang="uk-UA" sz="2800" b="1" i="1" dirty="0" err="1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інювання</a:t>
            </a:r>
            <a:r>
              <a:rPr lang="uk-UA" sz="2800" b="1" i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.</a:t>
            </a:r>
            <a:endParaRPr lang="uk-UA" sz="2800" b="1" i="1" dirty="0">
              <a:solidFill>
                <a:schemeClr val="bg2">
                  <a:lumMod val="2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124" y="1472914"/>
            <a:ext cx="7005236" cy="4901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334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25940" y="1213979"/>
            <a:ext cx="51206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Необхідність створення санітарної  </a:t>
            </a:r>
            <a:r>
              <a:rPr lang="uk-UA" sz="3200" b="1" i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зони</a:t>
            </a:r>
            <a:r>
              <a:rPr lang="" sz="3200" b="1" i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lang="uk-UA" sz="3200" b="1" i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У </a:t>
            </a:r>
            <a:r>
              <a:rPr lang="uk-UA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період експлуатації, а також  після виробітки її ресурсу (через 20-30 років) навколо АЕС та могильників потрібно створювати санітарну зону, що приведе до безповоротного знищення земель,  придатних для господарчої діяльності людини.</a:t>
            </a:r>
            <a:endParaRPr lang="en-US" sz="3200" b="1" i="1" dirty="0">
              <a:solidFill>
                <a:schemeClr val="bg2">
                  <a:lumMod val="2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5205" y="677077"/>
            <a:ext cx="40831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" sz="44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С</a:t>
            </a:r>
            <a:r>
              <a:rPr lang="uk-UA" sz="4400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анітарн</a:t>
            </a:r>
            <a:r>
              <a:rPr lang="" sz="44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а</a:t>
            </a:r>
            <a:r>
              <a:rPr lang="uk-UA" sz="44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 зон</a:t>
            </a:r>
            <a:r>
              <a:rPr lang="" sz="44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а</a:t>
            </a:r>
            <a:endParaRPr lang="uk-UA" sz="44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73" y="1828799"/>
            <a:ext cx="6294922" cy="4721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925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09173" y="2700284"/>
            <a:ext cx="687307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Використання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будь </a:t>
            </a:r>
            <a:r>
              <a:rPr lang="ru-RU" sz="4000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якого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виду </a:t>
            </a:r>
            <a:r>
              <a:rPr lang="ru-RU" sz="4000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енергії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доводиться </a:t>
            </a:r>
            <a:r>
              <a:rPr lang="ru-RU" sz="4000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оплачувати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грошима,людським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життям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4000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забрудненням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навколишнього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середовища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9022" y="1219184"/>
            <a:ext cx="30716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err="1" smtClean="0">
                <a:ln w="0"/>
                <a:solidFill>
                  <a:schemeClr val="accent1"/>
                </a:solidFill>
                <a:latin typeface="Book Antiqua" panose="02040602050305030304" pitchFamily="18" charset="0"/>
              </a:rPr>
              <a:t>Висновок</a:t>
            </a:r>
            <a:r>
              <a:rPr lang="ru-RU" sz="4800" dirty="0" smtClean="0">
                <a:ln w="0"/>
                <a:solidFill>
                  <a:schemeClr val="accent1"/>
                </a:solidFill>
                <a:latin typeface="Book Antiqua" panose="02040602050305030304" pitchFamily="18" charset="0"/>
              </a:rPr>
              <a:t> </a:t>
            </a:r>
            <a:endParaRPr lang="uk-UA" sz="4800" dirty="0">
              <a:ln w="0"/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9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869" y="1470211"/>
            <a:ext cx="32063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Джерела</a:t>
            </a:r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86294" y="3095787"/>
            <a:ext cx="74759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hlinkClick r:id="rId2"/>
              </a:rPr>
              <a:t>https://</a:t>
            </a:r>
            <a:r>
              <a:rPr lang="uk-UA" dirty="0" smtClean="0">
                <a:hlinkClick r:id="rId2"/>
              </a:rPr>
              <a:t>www.br.com.ua/referats/Ecologiya/59333.htm</a:t>
            </a:r>
            <a:endParaRPr lang="uk-UA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atomfiz9.blogspot.com/2013/04/blog-post_796.html</a:t>
            </a:r>
            <a:endParaRPr lang="uk-UA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eco.com.ua/content/atomna-energetika-negativni-ta-pozitivni-naslidki-dlya-ekologii</a:t>
            </a:r>
            <a:endParaRPr lang="uk-UA" dirty="0" smtClean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eco.com.ua/content/atomna-energetdhfikafh-negativni-ta-pozitivni-naslidki-dlya-ekologii</a:t>
            </a:r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233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0322" y="2792208"/>
            <a:ext cx="5906057" cy="39395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800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Екологічні проблеми атомної </a:t>
            </a:r>
            <a:r>
              <a:rPr lang="uk-UA" sz="2800" dirty="0" smtClean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енергетики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" sz="2800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Проблеми </a:t>
            </a:r>
            <a:r>
              <a:rPr lang="uk-UA" sz="2800" dirty="0" smtClean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екології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altLang="uk-UA" sz="2800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Радіоактивні </a:t>
            </a:r>
            <a:r>
              <a:rPr lang="uk-UA" altLang="uk-UA" sz="2800" dirty="0" smtClean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відходи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800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Ядерна зброя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altLang="uk-UA" sz="2800" dirty="0" err="1" smtClean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Висновок</a:t>
            </a:r>
            <a:r>
              <a:rPr lang="ru-RU" altLang="uk-UA" sz="2800" dirty="0" smtClean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altLang="uk-UA" sz="2800" dirty="0" err="1" smtClean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Джерела</a:t>
            </a:r>
            <a:endParaRPr lang="ru-RU" altLang="uk-UA" sz="2800" dirty="0">
              <a:ln/>
              <a:solidFill>
                <a:schemeClr val="accent4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b="1" i="1" dirty="0" smtClean="0">
              <a:ln/>
              <a:solidFill>
                <a:schemeClr val="accent4"/>
              </a:solidFill>
            </a:endParaRPr>
          </a:p>
          <a:p>
            <a:endParaRPr lang="uk-UA" b="1" i="1" dirty="0" smtClean="0">
              <a:ln/>
              <a:solidFill>
                <a:schemeClr val="accent4"/>
              </a:solidFill>
            </a:endParaRPr>
          </a:p>
          <a:p>
            <a:endParaRPr lang="uk-UA" b="1" i="1" dirty="0">
              <a:ln/>
              <a:solidFill>
                <a:schemeClr val="accent4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0561" y="1107526"/>
            <a:ext cx="17139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  <a:cs typeface="Adobe Devanagari" panose="02040503050201020203" pitchFamily="18" charset="0"/>
              </a:rPr>
              <a:t>План</a:t>
            </a:r>
            <a:endParaRPr lang="uk-UA" sz="54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 Antiqua" panose="02040602050305030304" pitchFamily="18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9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540" y="2155507"/>
            <a:ext cx="567587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Прискорювані темпи зміни кліматичного балансу та непередбачувані наслідки цього поставили людство перед питанням інтенсивного та якомога скорішого впровадження технологій, які б дозволили відмовитися від викопного палива та припинити використовувати атмосферу Землі як смітник для викидів парникових газів.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018" y="2007226"/>
            <a:ext cx="6089089" cy="4055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50150" y="554679"/>
            <a:ext cx="8535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Екологічні проблеми атомної енергетики</a:t>
            </a:r>
          </a:p>
        </p:txBody>
      </p:sp>
    </p:spTree>
    <p:extLst>
      <p:ext uri="{BB962C8B-B14F-4D97-AF65-F5344CB8AC3E}">
        <p14:creationId xmlns:p14="http://schemas.microsoft.com/office/powerpoint/2010/main" val="32383072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79990" y="2196752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Сьогодні існує достатньо способів отримання енергії, які можуть забезпечити потреби у ній, не заподіюючи шкоди довкіллю. Але поряд із тим існує технології, які продовжують нав’язувати людству, подаючи її як альтернативу традиційним видам палива і потужним ресурсам, здатним вирушити ледь не усі енергетичні проблеми.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26" y="1816622"/>
            <a:ext cx="4730578" cy="4730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0117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086" y="1260388"/>
            <a:ext cx="37482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На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міжнародних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переговорах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зі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зміни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клімату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представники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ядерної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промисловості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намагаються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довести,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що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саме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ядерна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енергетика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спроможна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вирішити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проблему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зміни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клімату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725" y="1349311"/>
            <a:ext cx="7731211" cy="41265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787814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751807" y="911158"/>
            <a:ext cx="434133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Доречі</a:t>
            </a:r>
            <a:r>
              <a:rPr 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, атомні електростанції викидають набагато менше парникових газів, ніж теплові станції, які працюють на вугіллі, мазуті чи газі. Враховуючи повний цикл, включаючи виробництво ядерного палива, на одну вироблену кВт/годину атомна станція викидає тільки 2,5-5 разів менше СО2(</a:t>
            </a:r>
            <a:r>
              <a:rPr 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в.г</a:t>
            </a:r>
            <a:r>
              <a:rPr 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) ніж станція що працює на природному газі.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1" y="1679208"/>
            <a:ext cx="7064070" cy="3969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861494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9696" y="1723934"/>
            <a:ext cx="44978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Важливою проблемою залишається заховання радіоактивних відходів — впродовж роботи ядерного реактора в ньому накопичується велика кількість радіоактивних ізотопів із значним періодом напіврозпаду, які продовжуватимуть випромінювати ще тисячі років.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2118" y="649414"/>
            <a:ext cx="5083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" sz="48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Проблеми</a:t>
            </a:r>
            <a:r>
              <a:rPr lang="uk-UA" sz="48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екології</a:t>
            </a:r>
            <a:r>
              <a:rPr lang="" sz="48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endParaRPr lang="uk-UA" sz="48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764" y="1896929"/>
            <a:ext cx="6945458" cy="3904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36559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0788" y="1797160"/>
            <a:ext cx="406537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Ядерна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енергетика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належить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до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невідновлюваних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джерел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енергії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— вона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використовує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ядерне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пальне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, в основному уран, запаси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якого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не </a:t>
            </a:r>
            <a:r>
              <a:rPr lang="ru-RU" sz="32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безмежні</a:t>
            </a:r>
            <a:endParaRPr lang="ru-RU" sz="3200" b="1" i="1" dirty="0">
              <a:solidFill>
                <a:schemeClr val="bg2">
                  <a:lumMod val="2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0" y="1371904"/>
            <a:ext cx="7975188" cy="4882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757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4818" y="579730"/>
            <a:ext cx="53335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uk-UA" sz="4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Радіоактивні відходи</a:t>
            </a:r>
            <a:endParaRPr lang="ru-RU" altLang="uk-UA" sz="44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0173" y="1672281"/>
            <a:ext cx="430427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Численні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дослідження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стверджують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що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атомна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енергетика-найдорощий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і </a:t>
            </a:r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найнебезпечніший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з </a:t>
            </a:r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усіх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видів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отримання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енергії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.  У </a:t>
            </a:r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процесі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виробництва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електроенергій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на АЕС </a:t>
            </a:r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утворюються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радіоактивні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відходи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які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залишатимуться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небезпечними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десятки </a:t>
            </a:r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тисяч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altLang="uk-UA" sz="2800" b="1" i="1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років</a:t>
            </a:r>
            <a:r>
              <a:rPr lang="ru-RU" altLang="uk-UA" sz="2800" b="1" i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936" y="2042635"/>
            <a:ext cx="6498565" cy="4061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853" y="1672281"/>
            <a:ext cx="6853881" cy="4603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02026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279</TotalTime>
  <Words>508</Words>
  <Application>Microsoft Office PowerPoint</Application>
  <PresentationFormat>Произвольный</PresentationFormat>
  <Paragraphs>47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Легкий дым</vt:lpstr>
      <vt:lpstr>Екологічні проблеми атомної енергетики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27</cp:revision>
  <dcterms:created xsi:type="dcterms:W3CDTF">2018-01-24T14:30:48Z</dcterms:created>
  <dcterms:modified xsi:type="dcterms:W3CDTF">2021-02-18T20:56:59Z</dcterms:modified>
</cp:coreProperties>
</file>