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8" r:id="rId6"/>
    <p:sldId id="267" r:id="rId7"/>
    <p:sldId id="270" r:id="rId8"/>
    <p:sldId id="266" r:id="rId9"/>
    <p:sldId id="260" r:id="rId10"/>
    <p:sldId id="265" r:id="rId11"/>
    <p:sldId id="264" r:id="rId12"/>
    <p:sldId id="263" r:id="rId13"/>
    <p:sldId id="262" r:id="rId14"/>
    <p:sldId id="261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 showGuides="1">
      <p:cViewPr>
        <p:scale>
          <a:sx n="91" d="100"/>
          <a:sy n="91" d="100"/>
        </p:scale>
        <p:origin x="-341" y="-1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159B-9DC4-4ED3-AB4B-5AEE0DF5B413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DFC45-753B-4ACA-A748-BFFA64F4E93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243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10FF1-C424-4E54-9534-37C2098B6C2D}" type="datetimeFigureOut">
              <a:rPr lang="uk-UA" smtClean="0"/>
              <a:t>18.02.2021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1515B-3B74-44C0-B21D-D4B0D221C3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7498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98DA-688C-4221-8403-6ADC4C6398D6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985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2F48-42B2-43B5-8CF9-6C88AF9437F7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064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F12D-2F05-42F2-9022-B29719906708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223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53E8-3A81-45BE-AF69-4945337080AC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350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2431-1C22-4327-8F55-E725E6AE82E4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40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5760-6CD1-4ACB-A768-898AF859B9ED}" type="datetime1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2274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0C62-542F-4F84-AFD5-D297F6484BAF}" type="datetime1">
              <a:rPr lang="uk-UA" smtClean="0"/>
              <a:t>18.02.2021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776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561E-39BD-417A-A38C-E7E92427FF64}" type="datetime1">
              <a:rPr lang="uk-UA" smtClean="0"/>
              <a:t>18.02.2021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095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13661-D57C-4B07-92D1-7140333AB34D}" type="datetime1">
              <a:rPr lang="uk-UA" smtClean="0"/>
              <a:t>18.02.2021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5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C184-C4D4-49E8-A3F0-9DF23C5ABA21}" type="datetime1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330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BA7EF5-4DC2-4FB8-8775-775213DDED3D}" type="datetime1">
              <a:rPr lang="uk-UA" smtClean="0"/>
              <a:t>18.02.2021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664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943C-112D-456D-B481-BAFFDA5F85D8}" type="datetime1">
              <a:rPr lang="uk-UA" smtClean="0"/>
              <a:t>18.02.2021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BE91C8-3111-4DEC-B244-E4436414D97A}" type="slidenum">
              <a:rPr lang="uk-UA" smtClean="0"/>
              <a:t>‹#›</a:t>
            </a:fld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41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err="1" smtClean="0"/>
              <a:t>Ґрунтозахисні</a:t>
            </a:r>
            <a:r>
              <a:rPr lang="ru-RU" sz="5400" dirty="0" smtClean="0"/>
              <a:t> </a:t>
            </a:r>
            <a:r>
              <a:rPr lang="ru-RU" sz="5400" dirty="0"/>
              <a:t>заходи і </a:t>
            </a:r>
            <a:r>
              <a:rPr lang="ru-RU" sz="5400" dirty="0" err="1"/>
              <a:t>охорона</a:t>
            </a:r>
            <a:r>
              <a:rPr lang="ru-RU" sz="5400" dirty="0"/>
              <a:t> </a:t>
            </a:r>
            <a:r>
              <a:rPr lang="ru-RU" sz="5400" dirty="0" err="1"/>
              <a:t>земельних</a:t>
            </a:r>
            <a:r>
              <a:rPr lang="ru-RU" sz="5400" dirty="0"/>
              <a:t> </a:t>
            </a:r>
            <a:r>
              <a:rPr lang="ru-RU" sz="5400" dirty="0" err="1"/>
              <a:t>ресурсів</a:t>
            </a:r>
            <a:r>
              <a:rPr lang="ru-RU" sz="5400" dirty="0"/>
              <a:t>. </a:t>
            </a:r>
            <a:r>
              <a:rPr lang="ru-RU" sz="5400" dirty="0" err="1"/>
              <a:t>Рекультивація</a:t>
            </a:r>
            <a:r>
              <a:rPr lang="ru-RU" sz="5400" dirty="0"/>
              <a:t> земель.</a:t>
            </a:r>
            <a:endParaRPr lang="uk-UA" sz="5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Тема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9840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392" y="241101"/>
            <a:ext cx="9291215" cy="1049235"/>
          </a:xfrm>
        </p:spPr>
        <p:txBody>
          <a:bodyPr/>
          <a:lstStyle/>
          <a:p>
            <a:r>
              <a:rPr lang="uk-UA" dirty="0" smtClean="0"/>
              <a:t>Протиерозійні заходи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662" y="1372859"/>
            <a:ext cx="9382676" cy="4486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-Агротехнічні </a:t>
            </a:r>
            <a:r>
              <a:rPr lang="uk-UA" dirty="0"/>
              <a:t>заходи визначаються видом ерозії </a:t>
            </a:r>
            <a:r>
              <a:rPr lang="uk-UA" dirty="0" smtClean="0"/>
              <a:t>ґрунтів </a:t>
            </a:r>
            <a:r>
              <a:rPr lang="uk-UA" dirty="0"/>
              <a:t>і типом ландшафту. Так, на землях, які зазнають водної ерозії, оранку, сівбу, культивацію </a:t>
            </a:r>
            <a:r>
              <a:rPr lang="uk-UA" dirty="0" smtClean="0"/>
              <a:t>ґрунту </a:t>
            </a:r>
            <a:r>
              <a:rPr lang="uk-UA" dirty="0"/>
              <a:t>проводять поперек схилу. Така оранка зменшує в 3-4 і більше раз поверхневий стік. Ефективним способом боротьби з водною ерозією є </a:t>
            </a:r>
            <a:r>
              <a:rPr lang="uk-UA" dirty="0" smtClean="0"/>
              <a:t>розміщення </a:t>
            </a:r>
            <a:r>
              <a:rPr lang="uk-UA" dirty="0" err="1"/>
              <a:t>борозен</a:t>
            </a:r>
            <a:r>
              <a:rPr lang="uk-UA" dirty="0"/>
              <a:t> і рядів рослин під прямим кутом до поверхневого стоку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-Для </a:t>
            </a:r>
            <a:r>
              <a:rPr lang="uk-UA" dirty="0"/>
              <a:t>боротьби з водною або вітровою ерозіями з успіхом застосовують мульчування ґрунтів. Матеріалом для мульчі може бути стерня, післяжнивні та післязбиральні рештки, стружка, тирса, спеціальний папір, пластмасова плівка тощо.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Для охорони ґрунтів від вітрової ерозії останнім часом застосовують і хімічні методи, які полягають у захисті поверхневого шару спеціальними хімічними речовинами.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У гірських районах протиерозійні заходи полягають у терасуванні схилів, їх залуженні (в посушливих районах), будівництві протисельових споруд, регулюванні випасання худоби. Особливе значення має збереження лісових фітоценозів, вирощування мішаних насаджень, </a:t>
            </a:r>
            <a:r>
              <a:rPr lang="uk-UA" dirty="0" err="1"/>
              <a:t>практикування</a:t>
            </a:r>
            <a:r>
              <a:rPr lang="uk-UA" dirty="0"/>
              <a:t> вибіркових і </a:t>
            </a:r>
            <a:r>
              <a:rPr lang="uk-UA" dirty="0" err="1"/>
              <a:t>насіннєво</a:t>
            </a:r>
            <a:r>
              <a:rPr lang="uk-UA" dirty="0"/>
              <a:t>-лісосічних рубок лісу. </a:t>
            </a:r>
            <a:r>
              <a:rPr lang="uk-UA" dirty="0" smtClean="0"/>
              <a:t>Щоб </a:t>
            </a:r>
            <a:r>
              <a:rPr lang="uk-UA" dirty="0"/>
              <a:t>зменшити руйнівну дію зливових і талих вод на полях, що прилягають до балок і ярів, створюють прибалкові і прияружні лісові смуги.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07738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2177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Охорона земельних ресурсів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397" y="1498496"/>
            <a:ext cx="8274311" cy="5188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Фактори </a:t>
            </a:r>
            <a:r>
              <a:rPr lang="uk-UA" dirty="0"/>
              <a:t>понижуючі родючість землі і викликають забруднення земельних угідь: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-ерозія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Комплекс заходів боротьби проти ерозії: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лісонасадження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агротехнічні прийоми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-ґрунтозахисна </a:t>
            </a:r>
            <a:r>
              <a:rPr lang="uk-UA" dirty="0"/>
              <a:t>система землеробства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створення та впровадження </a:t>
            </a:r>
            <a:r>
              <a:rPr lang="uk-UA" dirty="0" smtClean="0"/>
              <a:t>ґрунтозахисного </a:t>
            </a:r>
            <a:r>
              <a:rPr lang="uk-UA" dirty="0"/>
              <a:t>землеробства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недопущення забруднення </a:t>
            </a:r>
            <a:r>
              <a:rPr lang="uk-UA" dirty="0" smtClean="0"/>
              <a:t>ґрунту </a:t>
            </a:r>
          </a:p>
          <a:p>
            <a:pPr marL="0" indent="0">
              <a:buNone/>
            </a:pPr>
            <a:r>
              <a:rPr lang="uk-UA" dirty="0" smtClean="0"/>
              <a:t>-</a:t>
            </a:r>
            <a:r>
              <a:rPr lang="uk-UA" dirty="0"/>
              <a:t>правильне застосування добрив і пестицидів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22231" y="5615901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11</a:t>
            </a:fld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82" y="1960634"/>
            <a:ext cx="4390091" cy="29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39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7064348" cy="3664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 Найнебезпечнішими </a:t>
            </a:r>
            <a:r>
              <a:rPr lang="uk-UA" dirty="0"/>
              <a:t>для ґрунтового покриву є стічні води хімічної промисловості, що містять цинк, хром, ртутні сполуки, свинець, фтор, формальдегіди, метанол, бутан, меланін та інші речовини. Стоки коксохімічних заводів містять феноли, </a:t>
            </a:r>
            <a:r>
              <a:rPr lang="uk-UA" dirty="0" err="1"/>
              <a:t>роданіди</a:t>
            </a:r>
            <a:r>
              <a:rPr lang="uk-UA" dirty="0"/>
              <a:t>, різні масла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   Охорона земельних ресурсів регулюється Земельним кодексом України ( 2001) та Національною програмою земель.</a:t>
            </a:r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24066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12</a:t>
            </a:fld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34" y="3580246"/>
            <a:ext cx="4743450" cy="3162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206" y="351355"/>
            <a:ext cx="39147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68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44301"/>
            <a:ext cx="9291215" cy="1049235"/>
          </a:xfrm>
        </p:spPr>
        <p:txBody>
          <a:bodyPr/>
          <a:lstStyle/>
          <a:p>
            <a:r>
              <a:rPr lang="uk-UA" dirty="0" smtClean="0"/>
              <a:t>Рекультивація земель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161" y="1493536"/>
            <a:ext cx="4496639" cy="34506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err="1" smtClean="0"/>
              <a:t>Рекультива́ція</a:t>
            </a:r>
            <a:r>
              <a:rPr lang="en-US" dirty="0" smtClean="0"/>
              <a:t>— </a:t>
            </a:r>
            <a:r>
              <a:rPr lang="uk-UA" dirty="0"/>
              <a:t>штучне відновлення родючості ґрунтів і рослинного покриву після техногенного порушення природи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ru-RU" b="1" dirty="0"/>
              <a:t>Головна мета </a:t>
            </a:r>
            <a:r>
              <a:rPr lang="ru-RU" b="1" dirty="0" err="1"/>
              <a:t>рекультивації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земель у </a:t>
            </a:r>
            <a:r>
              <a:rPr lang="ru-RU" dirty="0" err="1"/>
              <a:t>господарське</a:t>
            </a:r>
            <a:r>
              <a:rPr lang="ru-RU" dirty="0"/>
              <a:t>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природно-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</a:t>
            </a:r>
            <a:r>
              <a:rPr lang="ru-RU" dirty="0" err="1"/>
              <a:t>продуктивних</a:t>
            </a:r>
            <a:r>
              <a:rPr lang="ru-RU" dirty="0"/>
              <a:t> і </a:t>
            </a:r>
            <a:r>
              <a:rPr lang="ru-RU" dirty="0" err="1"/>
              <a:t>раціонально</a:t>
            </a:r>
            <a:r>
              <a:rPr lang="ru-RU" dirty="0"/>
              <a:t> </a:t>
            </a:r>
            <a:r>
              <a:rPr lang="ru-RU" dirty="0" err="1"/>
              <a:t>організованих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ландшафтів</a:t>
            </a:r>
            <a:r>
              <a:rPr lang="ru-RU" dirty="0"/>
              <a:t>, </a:t>
            </a:r>
            <a:r>
              <a:rPr lang="ru-RU" dirty="0" err="1"/>
              <a:t>поліпшення</a:t>
            </a:r>
            <a:r>
              <a:rPr lang="ru-RU" dirty="0"/>
              <a:t> умов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 smtClean="0"/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32230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13</a:t>
            </a:fld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7200" y="1597891"/>
            <a:ext cx="49792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Як активна форма </a:t>
            </a:r>
            <a:r>
              <a:rPr lang="ru-RU" dirty="0" err="1" smtClean="0"/>
              <a:t>охорони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, </a:t>
            </a:r>
            <a:r>
              <a:rPr lang="ru-RU" dirty="0" err="1" smtClean="0"/>
              <a:t>рекультивація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в себе: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err="1" smtClean="0"/>
              <a:t>охорону</a:t>
            </a:r>
            <a:r>
              <a:rPr lang="ru-RU" dirty="0" smtClean="0"/>
              <a:t> і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ґрунтових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природно-</a:t>
            </a:r>
            <a:r>
              <a:rPr lang="ru-RU" dirty="0" err="1" smtClean="0"/>
              <a:t>техногенних</a:t>
            </a:r>
            <a:r>
              <a:rPr lang="ru-RU" dirty="0" smtClean="0"/>
              <a:t> </a:t>
            </a:r>
            <a:r>
              <a:rPr lang="ru-RU" dirty="0" err="1" smtClean="0"/>
              <a:t>ландшафтів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естетично</a:t>
            </a:r>
            <a:r>
              <a:rPr lang="ru-RU" dirty="0" smtClean="0"/>
              <a:t> </a:t>
            </a:r>
            <a:r>
              <a:rPr lang="ru-RU" dirty="0" err="1" smtClean="0"/>
              <a:t>цінні</a:t>
            </a:r>
            <a:r>
              <a:rPr lang="ru-RU" dirty="0" smtClean="0"/>
              <a:t>, </a:t>
            </a:r>
            <a:r>
              <a:rPr lang="ru-RU" dirty="0" err="1" smtClean="0"/>
              <a:t>оздоровлюють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і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продуктивні</a:t>
            </a:r>
            <a:r>
              <a:rPr lang="ru-RU" dirty="0" smtClean="0"/>
              <a:t> </a:t>
            </a:r>
            <a:r>
              <a:rPr lang="ru-RU" dirty="0" err="1" smtClean="0"/>
              <a:t>біогеоценози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257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рекультивації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216" y="1648276"/>
            <a:ext cx="11719475" cy="105797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порушених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два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рекультивації</a:t>
            </a:r>
            <a:r>
              <a:rPr lang="ru-RU" dirty="0"/>
              <a:t>: </a:t>
            </a:r>
            <a:r>
              <a:rPr lang="ru-RU" dirty="0" err="1"/>
              <a:t>технічний</a:t>
            </a:r>
            <a:r>
              <a:rPr lang="ru-RU" dirty="0"/>
              <a:t> і </a:t>
            </a:r>
            <a:r>
              <a:rPr lang="ru-RU" dirty="0" err="1"/>
              <a:t>біологічний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24066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14</a:t>
            </a:fld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821" y="2586182"/>
            <a:ext cx="5638870" cy="37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67" y="2863766"/>
            <a:ext cx="6082145" cy="21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98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0" y="535709"/>
            <a:ext cx="8996217" cy="44981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/>
              <a:t>  Технічний етап рекультивації — це комплекс інженерних робіт, до складу якого входять: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знімання та складування родючого шару ґрунту і потенційно родючих порід;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формування відвалів шахт, кар'єрів, а також </a:t>
            </a:r>
            <a:r>
              <a:rPr lang="uk-UA" dirty="0" err="1"/>
              <a:t>гідровідвалів</a:t>
            </a:r>
            <a:r>
              <a:rPr lang="uk-UA" dirty="0"/>
              <a:t>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вирівнювання поверхні, </a:t>
            </a:r>
            <a:r>
              <a:rPr lang="uk-UA" dirty="0" err="1"/>
              <a:t>виположування</a:t>
            </a:r>
            <a:r>
              <a:rPr lang="uk-UA" dirty="0"/>
              <a:t>, терасування та </a:t>
            </a:r>
            <a:r>
              <a:rPr lang="uk-UA" dirty="0" err="1"/>
              <a:t>закріплен</a:t>
            </a:r>
            <a:r>
              <a:rPr lang="uk-UA" dirty="0"/>
              <a:t>-ня укосів відвалів, бортів і кар’єрів, засипання шахтних провалів, закріплення їхніх бортів</a:t>
            </a:r>
            <a:r>
              <a:rPr lang="uk-UA" dirty="0" smtClean="0"/>
              <a:t>;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- хімічна меліорація токсичних ґрунтів;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покриття вирівняної поверхні шаром родючого ґрунту або </a:t>
            </a:r>
            <a:r>
              <a:rPr lang="uk-UA" dirty="0" err="1"/>
              <a:t>потен-ційно</a:t>
            </a:r>
            <a:r>
              <a:rPr lang="uk-UA" dirty="0"/>
              <a:t> родючих порід;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інженерне впорядкування рекультивованої території (дренажна мережа, дороги, виїзди тощо);</a:t>
            </a:r>
          </a:p>
          <a:p>
            <a:pPr marL="0" indent="0">
              <a:buNone/>
            </a:pPr>
            <a:r>
              <a:rPr lang="uk-UA" dirty="0" smtClean="0"/>
              <a:t>- </a:t>
            </a:r>
            <a:r>
              <a:rPr lang="uk-UA" dirty="0"/>
              <a:t>вирівнювання </a:t>
            </a:r>
            <a:r>
              <a:rPr lang="uk-UA" dirty="0" err="1"/>
              <a:t>дна</a:t>
            </a:r>
            <a:r>
              <a:rPr lang="uk-UA" dirty="0"/>
              <a:t> та бортів кар’єру при створенні водойм.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14315" y="5620355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15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73" y="4353790"/>
            <a:ext cx="4876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197" y="149986"/>
            <a:ext cx="9291215" cy="34506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  Біологічний </a:t>
            </a:r>
            <a:r>
              <a:rPr lang="uk-UA" dirty="0"/>
              <a:t>етап рекультивації — це комплекс заходів щодо створення сприятливого водно-повітряного та поживного режимів ґрунту для сільськогосподарських і лісових культур.</a:t>
            </a:r>
          </a:p>
          <a:p>
            <a:pPr marL="0" indent="0">
              <a:buNone/>
            </a:pPr>
            <a:r>
              <a:rPr lang="uk-UA" dirty="0" smtClean="0"/>
              <a:t>  Комплекс </a:t>
            </a:r>
            <a:r>
              <a:rPr lang="uk-UA" dirty="0"/>
              <a:t>заходів біологічної рекультивації земель для сільськогосподарського використання визначається фізико-хімічними властивостями </a:t>
            </a:r>
            <a:r>
              <a:rPr lang="uk-UA" dirty="0" err="1"/>
              <a:t>підстеляючих</a:t>
            </a:r>
            <a:r>
              <a:rPr lang="uk-UA" dirty="0"/>
              <a:t> порід і нанесеного родючого шару </a:t>
            </a:r>
            <a:r>
              <a:rPr lang="uk-UA" dirty="0" err="1"/>
              <a:t>грунту</a:t>
            </a:r>
            <a:r>
              <a:rPr lang="uk-UA" dirty="0"/>
              <a:t> або потенційно родючої породи. Цей комплекс охоплює запровадження сівозмін, насичених культурами на сидеральне добриво, внесення підвищених норм органічних і мінеральних добрив, мульчування тощо.</a:t>
            </a:r>
          </a:p>
          <a:p>
            <a:pPr marL="0" indent="0">
              <a:buNone/>
            </a:pPr>
            <a:r>
              <a:rPr lang="uk-UA" dirty="0" smtClean="0"/>
              <a:t>  На </a:t>
            </a:r>
            <a:r>
              <a:rPr lang="uk-UA" dirty="0"/>
              <a:t>ділянках, відведених для лісового господарства, основний біологічний вплив на відновлення порушених земель мають лісонасадження. При підготовці земельної ділянки під лісові культури верхній шар збагачують сидератами, мульчують. При садінні вносять добрива.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0981" y="5592645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16</a:t>
            </a:fld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18" y="2847110"/>
            <a:ext cx="3664527" cy="3664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233" y="3809279"/>
            <a:ext cx="4337405" cy="2887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07" y="3125932"/>
            <a:ext cx="4263096" cy="35704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Отже, катастрофічний стан наших земель вимагає невідкладних науково-обґрунтованих заходів, спрямованих на підвищення родючості ґрунтів та отримання екологічно чистих продуктів харчування.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4900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Отже, </a:t>
            </a:r>
            <a:r>
              <a:rPr lang="uk-UA" dirty="0" smtClean="0"/>
              <a:t>стан </a:t>
            </a:r>
            <a:r>
              <a:rPr lang="uk-UA" dirty="0"/>
              <a:t>земель вимагає невідкладних науково-обґрунтованих заходів, спрямованих на підвищення родючості ґрунтів та отримання екологічно чистих продуктів харчування.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80981" y="5601882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47757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1709108" y="328770"/>
            <a:ext cx="8637073" cy="973782"/>
          </a:xfrm>
        </p:spPr>
        <p:txBody>
          <a:bodyPr>
            <a:normAutofit/>
          </a:bodyPr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9" name="Подзаголовок 38"/>
          <p:cNvSpPr>
            <a:spLocks noGrp="1"/>
          </p:cNvSpPr>
          <p:nvPr>
            <p:ph type="subTitle" idx="1"/>
          </p:nvPr>
        </p:nvSpPr>
        <p:spPr>
          <a:xfrm>
            <a:off x="721231" y="1838124"/>
            <a:ext cx="8637072" cy="382789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Ерозія ґрунту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Ознаки за якими визначається ерозія </a:t>
            </a:r>
            <a:r>
              <a:rPr lang="uk-UA" dirty="0" err="1" smtClean="0"/>
              <a:t>грунту</a:t>
            </a:r>
            <a:endParaRPr lang="uk-UA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Види ерозії ґрунту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Протиерозійні заходи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Охорона земельних ресурсів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Рекультивація земель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smtClean="0"/>
              <a:t>Етапи рекультивації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uk-UA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07737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3211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229" y="660179"/>
            <a:ext cx="5532328" cy="781165"/>
          </a:xfrm>
        </p:spPr>
        <p:txBody>
          <a:bodyPr/>
          <a:lstStyle/>
          <a:p>
            <a:r>
              <a:rPr lang="uk-UA" dirty="0" smtClean="0"/>
              <a:t>Ерозія ґрунту</a:t>
            </a:r>
            <a:endParaRPr lang="uk-UA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787" r="237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291079" y="1812471"/>
            <a:ext cx="5524404" cy="3763736"/>
          </a:xfrm>
        </p:spPr>
        <p:txBody>
          <a:bodyPr>
            <a:noAutofit/>
          </a:bodyPr>
          <a:lstStyle/>
          <a:p>
            <a:pPr algn="l"/>
            <a:r>
              <a:rPr lang="uk-UA" sz="1300" dirty="0"/>
              <a:t>Ерозія ґрунтів - це процес руйнування верхніх найбільш родючих горизонтів ґрунтів. Вона буває водна і вітрова. Водна ерозія відбувається під впливом та- лих і дощових вод, які стікають по поверхні землі. Вона в свою чергу поділяється на площинну (горизонтальну) і глибинну (вертикальну).</a:t>
            </a:r>
          </a:p>
          <a:p>
            <a:pPr algn="l"/>
            <a:endParaRPr lang="uk-UA" sz="1300" dirty="0"/>
          </a:p>
          <a:p>
            <a:pPr algn="l"/>
            <a:r>
              <a:rPr lang="uk-UA" sz="1300" dirty="0"/>
              <a:t>Площинна ерозія полягає в тому, що атмосферні води, стікаючи по похилій поверхні землі численними дрібними струмками, змивають поверхневий гумусовий шар ґрунту з пухких порід і відкладають змитий матеріал у підніжжі схилу. Внаслідок змивання гумусового шару значно погіршується родючість ґрунту. Глибинна ерозія - це розмивання ґрунтів у глибину дощовими і талими водами. Внаслідок цього утворюються лінійно витягнуті заглибини, які поступово перетворюються у глибокі яри. Через те цю ерозію часто називають </a:t>
            </a:r>
            <a:r>
              <a:rPr lang="uk-UA" sz="1300" dirty="0" smtClean="0"/>
              <a:t>яружною.</a:t>
            </a:r>
            <a:endParaRPr lang="uk-UA" sz="13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576207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483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1286" y="798973"/>
            <a:ext cx="6011863" cy="450889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371852" y="1303182"/>
            <a:ext cx="3813129" cy="4580093"/>
          </a:xfrm>
        </p:spPr>
        <p:txBody>
          <a:bodyPr/>
          <a:lstStyle/>
          <a:p>
            <a:r>
              <a:rPr lang="uk-UA" dirty="0" smtClean="0"/>
              <a:t>   Яри </a:t>
            </a:r>
            <a:r>
              <a:rPr lang="uk-UA" dirty="0"/>
              <a:t>завжди зароджуються у нижній частині схилу, де збирається найбільша кількість води, і ростуть до його верхів’я. Утворення ярів приводить не лише до руйнування ґрунтів, втрати значних площ сільськогосподарських угідь, але й до погіршення природних умов взагалі.</a:t>
            </a:r>
          </a:p>
          <a:p>
            <a:endParaRPr lang="uk-UA" dirty="0"/>
          </a:p>
          <a:p>
            <a:r>
              <a:rPr lang="uk-UA" dirty="0"/>
              <a:t>В Україні діючі яри займають близько 260 тис. га.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31486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0850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Ознаки за якими визначається ерозія ґрунту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Ознаки за якими визначається ерозія ґрунтів У рівнинних умовах з пересічним рельєфом, передгірних і гірських </a:t>
            </a:r>
            <a:r>
              <a:rPr lang="uk-UA" dirty="0" smtClean="0"/>
              <a:t>областях </a:t>
            </a:r>
            <a:r>
              <a:rPr lang="uk-UA" dirty="0"/>
              <a:t>ступінь ерозійної небезпеки залежить від крутості, довжини, форми й </a:t>
            </a:r>
            <a:r>
              <a:rPr lang="uk-UA" dirty="0" smtClean="0"/>
              <a:t>експозиції </a:t>
            </a:r>
            <a:r>
              <a:rPr lang="uk-UA" dirty="0"/>
              <a:t>схилів, типу </a:t>
            </a:r>
            <a:r>
              <a:rPr lang="uk-UA" dirty="0" smtClean="0"/>
              <a:t>водозбору та </a:t>
            </a:r>
            <a:r>
              <a:rPr lang="uk-UA" dirty="0"/>
              <a:t>глибини базису </a:t>
            </a:r>
            <a:r>
              <a:rPr lang="uk-UA" dirty="0" smtClean="0"/>
              <a:t>ерозії. </a:t>
            </a:r>
          </a:p>
          <a:p>
            <a:r>
              <a:rPr lang="uk-UA" dirty="0" smtClean="0"/>
              <a:t>Глибина </a:t>
            </a:r>
            <a:r>
              <a:rPr lang="uk-UA" dirty="0"/>
              <a:t>місцевого базису ерозії, що визначається різницею висот між вершиною вододілу і тальвегом (дном балки) або рівнем річки — один з вирішальних факторів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24066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8007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15901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6</a:t>
            </a:fld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22110" y="0"/>
            <a:ext cx="2752436" cy="7272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 природніх чинників належать:</a:t>
            </a:r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02435" y="727236"/>
            <a:ext cx="2692399" cy="602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Рельєф місцевості</a:t>
            </a:r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02436" y="1522805"/>
            <a:ext cx="2692400" cy="5967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Клімат </a:t>
            </a:r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02436" y="2286003"/>
            <a:ext cx="2715490" cy="7103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Опади 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02436" y="3127195"/>
            <a:ext cx="2692398" cy="6875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Вітер 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02436" y="3981157"/>
            <a:ext cx="2715490" cy="627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Температура повітря </a:t>
            </a:r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02436" y="4729022"/>
            <a:ext cx="2692399" cy="634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Рослинність </a:t>
            </a:r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102436" y="5493658"/>
            <a:ext cx="2669309" cy="6666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 власне </a:t>
            </a:r>
            <a:r>
              <a:rPr lang="uk-UA" dirty="0" err="1" smtClean="0"/>
              <a:t>грунт</a:t>
            </a:r>
            <a:endParaRPr lang="uk-UA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146636" y="727236"/>
            <a:ext cx="11546" cy="5099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2" idx="1"/>
          </p:cNvCxnSpPr>
          <p:nvPr/>
        </p:nvCxnSpPr>
        <p:spPr>
          <a:xfrm>
            <a:off x="7130473" y="1012602"/>
            <a:ext cx="1971962" cy="16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130473" y="1832365"/>
            <a:ext cx="1967343" cy="27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4" idx="1"/>
          </p:cNvCxnSpPr>
          <p:nvPr/>
        </p:nvCxnSpPr>
        <p:spPr>
          <a:xfrm flipH="1" flipV="1">
            <a:off x="7158182" y="2625274"/>
            <a:ext cx="1944254" cy="1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5" idx="1"/>
          </p:cNvCxnSpPr>
          <p:nvPr/>
        </p:nvCxnSpPr>
        <p:spPr>
          <a:xfrm flipH="1">
            <a:off x="7158182" y="3470954"/>
            <a:ext cx="1944254" cy="1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6" idx="1"/>
          </p:cNvCxnSpPr>
          <p:nvPr/>
        </p:nvCxnSpPr>
        <p:spPr>
          <a:xfrm flipH="1">
            <a:off x="7146636" y="4294711"/>
            <a:ext cx="1955800" cy="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158182" y="5073666"/>
            <a:ext cx="1939634" cy="1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8" idx="1"/>
          </p:cNvCxnSpPr>
          <p:nvPr/>
        </p:nvCxnSpPr>
        <p:spPr>
          <a:xfrm flipH="1" flipV="1">
            <a:off x="7158182" y="5826961"/>
            <a:ext cx="194425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006" y="363618"/>
            <a:ext cx="7313753" cy="825437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00364" y="1832365"/>
            <a:ext cx="5019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Чинники, які впливають на виникнення ерозійних процесів, діляться на: природні та соціально-економічні (пов'язані з господарською діяльністю людини) Природні чинники створюють умови для виникнення ерозії, а неправильна виробнича діяльність людини є основною причиною, що призводить до інтенсифікації її розвитку.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1826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392" y="502440"/>
            <a:ext cx="9291215" cy="1049235"/>
          </a:xfrm>
        </p:spPr>
        <p:txBody>
          <a:bodyPr/>
          <a:lstStyle/>
          <a:p>
            <a:r>
              <a:rPr lang="uk-UA" dirty="0" smtClean="0"/>
              <a:t>Види ерозій ґрунту</a:t>
            </a: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671782" y="3575102"/>
            <a:ext cx="9171709" cy="3037969"/>
          </a:xfrm>
        </p:spPr>
        <p:txBody>
          <a:bodyPr>
            <a:normAutofit/>
          </a:bodyPr>
          <a:lstStyle/>
          <a:p>
            <a:r>
              <a:rPr lang="uk-UA" dirty="0"/>
              <a:t>За ступенем прояву ерозію ґрунтів поділяють на </a:t>
            </a:r>
            <a:r>
              <a:rPr lang="uk-UA" b="1" dirty="0"/>
              <a:t>нормальну</a:t>
            </a:r>
            <a:r>
              <a:rPr lang="uk-UA" dirty="0"/>
              <a:t> і </a:t>
            </a:r>
            <a:r>
              <a:rPr lang="uk-UA" b="1" dirty="0"/>
              <a:t>прискорену.</a:t>
            </a:r>
            <a:r>
              <a:rPr lang="uk-UA" dirty="0"/>
              <a:t> </a:t>
            </a:r>
            <a:r>
              <a:rPr lang="uk-UA" b="1" i="1" dirty="0">
                <a:solidFill>
                  <a:schemeClr val="accent1"/>
                </a:solidFill>
              </a:rPr>
              <a:t>Нормальна, або геологічна </a:t>
            </a:r>
            <a:r>
              <a:rPr lang="uk-UA" dirty="0"/>
              <a:t>ерозія проявляється у природних умовах (без втручання людини) і відбувається повільніше, ніж формування профілю ґрунту під час процесів ґрунтоутворення. Вона спостерігається на цілинних землях, у лісах, на луках і, як правило, не призводить до утворення еродованих ґрунтів. </a:t>
            </a:r>
            <a:r>
              <a:rPr lang="uk-UA" b="1" i="1" dirty="0">
                <a:solidFill>
                  <a:schemeClr val="accent1"/>
                </a:solidFill>
              </a:rPr>
              <a:t>Прискорена, або антропогенна </a:t>
            </a:r>
            <a:r>
              <a:rPr lang="uk-UA" dirty="0"/>
              <a:t>ерозія виникає внаслідок нераціональної господарської діяльності людини і відбувається інтенсивніше, ніж процеси ґрунтоутворення. Вона призводить до утворення еродованих ґрунтів.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32230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7</a:t>
            </a:fld>
            <a:endParaRPr lang="uk-UA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684530" y="1334437"/>
            <a:ext cx="832757" cy="676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37717">
            <a:off x="5635712" y="1402670"/>
            <a:ext cx="920576" cy="7620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015256">
            <a:off x="7619632" y="1296304"/>
            <a:ext cx="920576" cy="762066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899439" y="2051591"/>
            <a:ext cx="1570182" cy="831997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Водна ерозія</a:t>
            </a:r>
            <a:endParaRPr lang="uk-UA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10909" y="2291543"/>
            <a:ext cx="1570182" cy="831997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Вітрова ерозія</a:t>
            </a:r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74713" y="2034267"/>
            <a:ext cx="1570182" cy="831997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Антропоге-нний</a:t>
            </a:r>
            <a:r>
              <a:rPr lang="uk-UA" dirty="0" smtClean="0"/>
              <a:t> вплив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7425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98764" y="4255314"/>
            <a:ext cx="4596712" cy="22840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 Водна </a:t>
            </a:r>
            <a:r>
              <a:rPr lang="uk-UA" dirty="0"/>
              <a:t>ерозія проявляється у змиванні верхнього шару ґрунту або розмиванні його в глибину під впливом талих, дощових і поливних (іригаційних) вод.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363856" y="3528290"/>
            <a:ext cx="5127084" cy="31894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  Вітрова ерозія, або дефляція, виникає за умови сильних вітрів, які видувають ґрунт. Інтенсивність видування ґрунту значною мірою залежать від його гранулометричного складу і вмісту в ньому гумусу. Вітрова ерозія поширена там, де немає перешкод сильним вітрам, і де відсутній природний рослинний покрив, що захищає поверхневі шари ґрунту, розораного на великих площах. Локальна вітрова ерозія спостерігається і на безструктурних піщаних ґрунтах. Особливо небезпечні піски біля озер та на узбережжях морів, де часто </a:t>
            </a:r>
            <a:r>
              <a:rPr lang="uk-UA" dirty="0" err="1"/>
              <a:t>дмуть</a:t>
            </a:r>
            <a:r>
              <a:rPr lang="uk-UA" dirty="0"/>
              <a:t> сильні вітри.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620354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8</a:t>
            </a:fld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61309" y="83127"/>
            <a:ext cx="1422400" cy="554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Водна ерозія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>
            <a:stCxn id="15" idx="1"/>
          </p:cNvCxnSpPr>
          <p:nvPr/>
        </p:nvCxnSpPr>
        <p:spPr>
          <a:xfrm flipH="1">
            <a:off x="849745" y="360218"/>
            <a:ext cx="1311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40509" y="360218"/>
            <a:ext cx="9236" cy="2152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64509" y="637309"/>
            <a:ext cx="0" cy="104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7454" y="637309"/>
            <a:ext cx="27709" cy="191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5" idx="3"/>
          </p:cNvCxnSpPr>
          <p:nvPr/>
        </p:nvCxnSpPr>
        <p:spPr>
          <a:xfrm>
            <a:off x="3583709" y="360218"/>
            <a:ext cx="1154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75200" y="360218"/>
            <a:ext cx="0" cy="115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21673" y="2512291"/>
            <a:ext cx="1283854" cy="65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Краплинна </a:t>
            </a:r>
            <a:endParaRPr lang="uk-UA" sz="1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513266" y="1681018"/>
            <a:ext cx="1283854" cy="65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Поверхнева </a:t>
            </a:r>
            <a:endParaRPr lang="uk-UA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799366" y="2555823"/>
            <a:ext cx="1291593" cy="65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Глибинна 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276437" y="1514764"/>
            <a:ext cx="1459345" cy="60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Іригаційна </a:t>
            </a:r>
            <a:endParaRPr lang="uk-UA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072581" y="83127"/>
            <a:ext cx="2142837" cy="581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Вітрова ерозія</a:t>
            </a:r>
            <a:endParaRPr lang="uk-UA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7800108" y="678871"/>
            <a:ext cx="544945" cy="960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39" idx="0"/>
          </p:cNvCxnSpPr>
          <p:nvPr/>
        </p:nvCxnSpPr>
        <p:spPr>
          <a:xfrm>
            <a:off x="9698182" y="678871"/>
            <a:ext cx="938532" cy="917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836991" y="1639453"/>
            <a:ext cx="1799009" cy="697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Повсякденна дефляція</a:t>
            </a:r>
            <a:endParaRPr lang="uk-UA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737209" y="1596566"/>
            <a:ext cx="1799009" cy="711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Пилові бурі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96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5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380981" y="5592646"/>
            <a:ext cx="811019" cy="503578"/>
          </a:xfrm>
        </p:spPr>
        <p:txBody>
          <a:bodyPr/>
          <a:lstStyle/>
          <a:p>
            <a:fld id="{86BE91C8-3111-4DEC-B244-E4436414D97A}" type="slidenum">
              <a:rPr lang="uk-UA" smtClean="0"/>
              <a:t>9</a:t>
            </a:fld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66982" y="240145"/>
            <a:ext cx="2955636" cy="646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Антропогенний вплив </a:t>
            </a:r>
            <a:endParaRPr lang="uk-UA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59345" y="886691"/>
            <a:ext cx="18473" cy="109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3" idx="2"/>
          </p:cNvCxnSpPr>
          <p:nvPr/>
        </p:nvCxnSpPr>
        <p:spPr>
          <a:xfrm>
            <a:off x="2844800" y="886691"/>
            <a:ext cx="18473" cy="27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082473" y="886691"/>
            <a:ext cx="9236" cy="167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572655" y="1979138"/>
            <a:ext cx="1773381" cy="58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Пасовищна ерозія </a:t>
            </a:r>
            <a:endParaRPr lang="uk-UA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71964" y="3654290"/>
            <a:ext cx="1782618" cy="582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Агротехнічна ерозія</a:t>
            </a:r>
            <a:endParaRPr lang="uk-UA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2000" y="2425854"/>
            <a:ext cx="1801091" cy="5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Технологічна ерозія</a:t>
            </a:r>
            <a:endParaRPr lang="uk-UA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20" y="48326"/>
            <a:ext cx="3770276" cy="25135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547" y="1979138"/>
            <a:ext cx="4046860" cy="21920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632" y="4003754"/>
            <a:ext cx="3990986" cy="25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1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Gallery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6305</TotalTime>
  <Words>1261</Words>
  <Application>Microsoft Office PowerPoint</Application>
  <PresentationFormat>Произвольный</PresentationFormat>
  <Paragraphs>105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Gallery</vt:lpstr>
      <vt:lpstr>Ґрунтозахисні заходи і охорона земельних ресурсів. Рекультивація земель.</vt:lpstr>
      <vt:lpstr>зміст</vt:lpstr>
      <vt:lpstr>Ерозія ґрунту</vt:lpstr>
      <vt:lpstr>Презентация PowerPoint</vt:lpstr>
      <vt:lpstr>Ознаки за якими визначається ерозія ґрунту </vt:lpstr>
      <vt:lpstr>Презентация PowerPoint</vt:lpstr>
      <vt:lpstr>Види ерозій ґрунту</vt:lpstr>
      <vt:lpstr>Презентация PowerPoint</vt:lpstr>
      <vt:lpstr>Презентация PowerPoint</vt:lpstr>
      <vt:lpstr>Протиерозійні заходи</vt:lpstr>
      <vt:lpstr>Охорона земельних ресурсів</vt:lpstr>
      <vt:lpstr>Презентация PowerPoint</vt:lpstr>
      <vt:lpstr>Рекультивація земель</vt:lpstr>
      <vt:lpstr>Етапи рекультивації</vt:lpstr>
      <vt:lpstr>Презентация PowerPoint</vt:lpstr>
      <vt:lpstr>Презентация PowerPoint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Ґрунтозахисні заходи і охорона земельних ресурсів. Рекультивація земель.</dc:title>
  <dc:creator>Користувач Windows</dc:creator>
  <cp:lastModifiedBy>user</cp:lastModifiedBy>
  <cp:revision>31</cp:revision>
  <dcterms:created xsi:type="dcterms:W3CDTF">2020-02-19T12:23:10Z</dcterms:created>
  <dcterms:modified xsi:type="dcterms:W3CDTF">2021-02-18T20:36:43Z</dcterms:modified>
</cp:coreProperties>
</file>