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76" r:id="rId8"/>
    <p:sldId id="274" r:id="rId9"/>
    <p:sldId id="275" r:id="rId10"/>
    <p:sldId id="264" r:id="rId11"/>
    <p:sldId id="266" r:id="rId12"/>
    <p:sldId id="261" r:id="rId13"/>
    <p:sldId id="265" r:id="rId14"/>
    <p:sldId id="262" r:id="rId15"/>
    <p:sldId id="277" r:id="rId16"/>
    <p:sldId id="263" r:id="rId17"/>
    <p:sldId id="267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84A79-8DA2-4C38-9674-A189EB691C95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5A05C-AEFC-4F2E-AC6F-6DCF1F3FBE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5A05C-AEFC-4F2E-AC6F-6DCF1F3FBE1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5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54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97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87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33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57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35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62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53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61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1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6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232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8085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9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9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7655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37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C3EE0E5-4A3F-4E92-80FA-8E4959A8A71E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1167D14-DEB0-4B36-A4D0-1A2C4534E9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38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0" y="1498600"/>
            <a:ext cx="7442200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Тема :</a:t>
            </a:r>
            <a:r>
              <a:rPr lang="ru-RU" sz="3200" dirty="0" err="1" smtClean="0"/>
              <a:t>Моральність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екології</a:t>
            </a:r>
            <a:r>
              <a:rPr lang="ru-RU" sz="3200" dirty="0" smtClean="0"/>
              <a:t>. </a:t>
            </a:r>
            <a:r>
              <a:rPr lang="ru-RU" sz="3200" dirty="0" err="1"/>
              <a:t>Р</a:t>
            </a:r>
            <a:r>
              <a:rPr lang="ru-RU" sz="3200" dirty="0" err="1" smtClean="0"/>
              <a:t>озрахунок</a:t>
            </a:r>
            <a:r>
              <a:rPr lang="ru-RU" sz="3200" dirty="0" smtClean="0"/>
              <a:t> плати за </a:t>
            </a:r>
            <a:r>
              <a:rPr lang="ru-RU" sz="3200" dirty="0" err="1" smtClean="0"/>
              <a:t>викиди.Плата</a:t>
            </a:r>
            <a:r>
              <a:rPr lang="ru-RU" sz="3200" dirty="0" smtClean="0"/>
              <a:t> за </a:t>
            </a:r>
            <a:r>
              <a:rPr lang="ru-RU" sz="3200" dirty="0" err="1" smtClean="0"/>
              <a:t>наднормативні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викиди</a:t>
            </a:r>
            <a:endParaRPr lang="uk-U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220200" y="4673779"/>
            <a:ext cx="22479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Тема 6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295829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254" y="863600"/>
            <a:ext cx="8761413" cy="1515532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ХТО ВІДПОВІДАЄ ЗА НОРМУВАННЯ ТА ОЦІНКУ ВИКИДІВ?</a:t>
            </a:r>
            <a:br>
              <a:rPr lang="ru-RU" b="1" cap="all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76500"/>
            <a:ext cx="598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 </a:t>
            </a:r>
            <a:r>
              <a:rPr lang="ru-RU" b="1" dirty="0" err="1"/>
              <a:t>відсутність</a:t>
            </a:r>
            <a:r>
              <a:rPr lang="ru-RU" b="1" dirty="0"/>
              <a:t> </a:t>
            </a:r>
            <a:r>
              <a:rPr lang="ru-RU" b="1" dirty="0" err="1"/>
              <a:t>ефективної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екологічного</a:t>
            </a:r>
            <a:r>
              <a:rPr lang="ru-RU" b="1" dirty="0"/>
              <a:t> контролю за </a:t>
            </a:r>
            <a:r>
              <a:rPr lang="ru-RU" b="1" dirty="0" err="1"/>
              <a:t>викидами</a:t>
            </a:r>
            <a:r>
              <a:rPr lang="ru-RU" b="1" dirty="0"/>
              <a:t> </a:t>
            </a:r>
            <a:r>
              <a:rPr lang="ru-RU" b="1" dirty="0" err="1"/>
              <a:t>говорять</a:t>
            </a:r>
            <a:r>
              <a:rPr lang="ru-RU" b="1" dirty="0"/>
              <a:t> на </a:t>
            </a:r>
            <a:r>
              <a:rPr lang="ru-RU" b="1" dirty="0" err="1"/>
              <a:t>сьогодні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ЗМІ та </a:t>
            </a:r>
            <a:r>
              <a:rPr lang="ru-RU" b="1" dirty="0" err="1"/>
              <a:t>громадськість</a:t>
            </a:r>
            <a:r>
              <a:rPr lang="ru-RU" b="1" dirty="0"/>
              <a:t>. На жаль,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, </a:t>
            </a:r>
            <a:r>
              <a:rPr lang="ru-RU" b="1" dirty="0" err="1"/>
              <a:t>сморід</a:t>
            </a:r>
            <a:r>
              <a:rPr lang="ru-RU" b="1" dirty="0"/>
              <a:t> та </a:t>
            </a:r>
            <a:r>
              <a:rPr lang="ru-RU" b="1" dirty="0" err="1"/>
              <a:t>чорний</a:t>
            </a:r>
            <a:r>
              <a:rPr lang="ru-RU" b="1" dirty="0"/>
              <a:t> </a:t>
            </a:r>
            <a:r>
              <a:rPr lang="ru-RU" b="1" dirty="0" err="1"/>
              <a:t>дим</a:t>
            </a:r>
            <a:r>
              <a:rPr lang="ru-RU" b="1" dirty="0"/>
              <a:t> </a:t>
            </a:r>
            <a:r>
              <a:rPr lang="ru-RU" b="1" dirty="0" err="1"/>
              <a:t>спостерігають</a:t>
            </a:r>
            <a:r>
              <a:rPr lang="ru-RU" b="1" dirty="0"/>
              <a:t> </a:t>
            </a:r>
            <a:r>
              <a:rPr lang="ru-RU" b="1" dirty="0" err="1"/>
              <a:t>жителі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на тих </a:t>
            </a:r>
            <a:r>
              <a:rPr lang="ru-RU" b="1" dirty="0" err="1"/>
              <a:t>об’єктах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працюють</a:t>
            </a:r>
            <a:r>
              <a:rPr lang="ru-RU" b="1" dirty="0"/>
              <a:t> без </a:t>
            </a:r>
            <a:r>
              <a:rPr lang="ru-RU" b="1" dirty="0" err="1"/>
              <a:t>дозволу</a:t>
            </a:r>
            <a:r>
              <a:rPr lang="ru-RU" b="1" dirty="0"/>
              <a:t> на </a:t>
            </a:r>
            <a:r>
              <a:rPr lang="ru-RU" b="1" dirty="0" err="1"/>
              <a:t>викиди</a:t>
            </a:r>
            <a:r>
              <a:rPr lang="ru-RU" b="1" dirty="0"/>
              <a:t>, але і </a:t>
            </a:r>
            <a:r>
              <a:rPr lang="ru-RU" b="1" dirty="0" err="1"/>
              <a:t>серед</a:t>
            </a:r>
            <a:r>
              <a:rPr lang="ru-RU" b="1" dirty="0"/>
              <a:t> тих,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такий</a:t>
            </a:r>
            <a:r>
              <a:rPr lang="ru-RU" b="1" dirty="0"/>
              <a:t> </a:t>
            </a:r>
            <a:r>
              <a:rPr lang="ru-RU" b="1" dirty="0" err="1"/>
              <a:t>дозвіл</a:t>
            </a:r>
            <a:r>
              <a:rPr lang="ru-RU" b="1" dirty="0"/>
              <a:t> на </a:t>
            </a:r>
            <a:r>
              <a:rPr lang="ru-RU" b="1" dirty="0" err="1"/>
              <a:t>викиди</a:t>
            </a:r>
            <a:r>
              <a:rPr lang="ru-RU" b="1" dirty="0"/>
              <a:t> </a:t>
            </a:r>
            <a:r>
              <a:rPr lang="ru-RU" b="1" dirty="0" err="1"/>
              <a:t>отримали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2313900"/>
            <a:ext cx="4387850" cy="219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4605193"/>
            <a:ext cx="1092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Дозвіл на викиди видається департаментами екології обласних державних адміністрацій чи самим </a:t>
            </a:r>
            <a:r>
              <a:rPr lang="uk-UA" dirty="0" err="1"/>
              <a:t>Мінприроди</a:t>
            </a:r>
            <a:r>
              <a:rPr lang="uk-UA" dirty="0"/>
              <a:t> (щодо великих об’єктів). Проте основну роботу з оцінки та оформлення викидів проводить організація чи установа будь-якої форми власності, що включена до </a:t>
            </a:r>
            <a:r>
              <a:rPr lang="uk-UA" b="1" dirty="0"/>
              <a:t>Переліку </a:t>
            </a:r>
            <a:r>
              <a:rPr lang="uk-UA" dirty="0"/>
              <a:t>установ, організацій та закладів, які здійснюють розробку документів, що </a:t>
            </a:r>
            <a:r>
              <a:rPr lang="uk-UA" dirty="0" err="1"/>
              <a:t>обгрунтовують</a:t>
            </a:r>
            <a:r>
              <a:rPr lang="uk-UA" dirty="0"/>
              <a:t> обсяги викидів для підприємств, установ, організацій (надалі-Перелік). Такий перелік веде </a:t>
            </a:r>
            <a:r>
              <a:rPr lang="uk-UA" b="1" dirty="0" smtClean="0"/>
              <a:t>Міністерство природи </a:t>
            </a:r>
            <a:r>
              <a:rPr lang="uk-UA" dirty="0"/>
              <a:t>і до нього на сьогодні включено понад 250 організацій зі всієї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13086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9" y="457199"/>
            <a:ext cx="5520531" cy="370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42000" y="1900777"/>
            <a:ext cx="5969000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Газовий </a:t>
            </a:r>
            <a:r>
              <a:rPr lang="uk-UA" b="1" dirty="0">
                <a:solidFill>
                  <a:schemeClr val="tx1"/>
                </a:solidFill>
              </a:rPr>
              <a:t>конвектор є стаціонарним джерелом викидів забруднюючих речовин, таких як оксиди азоту, оксид вуглецю, діоксид вуглецю, ртуть та її сполуки, оксид </a:t>
            </a:r>
            <a:r>
              <a:rPr lang="uk-UA" b="1" dirty="0" err="1">
                <a:solidFill>
                  <a:schemeClr val="tx1"/>
                </a:solidFill>
              </a:rPr>
              <a:t>діазоту</a:t>
            </a:r>
            <a:r>
              <a:rPr lang="uk-UA" b="1" dirty="0">
                <a:solidFill>
                  <a:schemeClr val="tx1"/>
                </a:solidFill>
              </a:rPr>
              <a:t>, метан.</a:t>
            </a:r>
          </a:p>
          <a:p>
            <a:r>
              <a:rPr lang="uk-UA" b="1" dirty="0">
                <a:solidFill>
                  <a:schemeClr val="tx1"/>
                </a:solidFill>
              </a:rPr>
              <a:t>Приписами статей 33, 34 Закону України «Про охорону атмосферного повітря» від 16 жовтня 1992 року № 2707-</a:t>
            </a:r>
            <a:r>
              <a:rPr lang="en-US" b="1" dirty="0">
                <a:solidFill>
                  <a:schemeClr val="tx1"/>
                </a:solidFill>
              </a:rPr>
              <a:t>XII </a:t>
            </a:r>
            <a:r>
              <a:rPr lang="uk-UA" b="1" dirty="0">
                <a:solidFill>
                  <a:schemeClr val="tx1"/>
                </a:solidFill>
              </a:rPr>
              <a:t>передбачено, що особи, винні, зокрема, у викидах забруднюючих речовин в атмосферне повітря без дозволу спеціально уповноважених на те органів виконавчої влади, несуть відповідальність згідно із законом.</a:t>
            </a:r>
          </a:p>
          <a:p>
            <a:r>
              <a:rPr lang="uk-UA" b="1" dirty="0">
                <a:solidFill>
                  <a:schemeClr val="tx1"/>
                </a:solidFill>
              </a:rPr>
              <a:t>Шкода, завдана порушенням законодавства про охорону атмосферного повітря, підлягає відшкодуванню у порядку та розмірах, встановлених законом.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50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54" y="579968"/>
            <a:ext cx="8761413" cy="17568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Екологічний</a:t>
            </a:r>
            <a:r>
              <a:rPr lang="ru-RU" dirty="0"/>
              <a:t> </a:t>
            </a:r>
            <a:r>
              <a:rPr lang="ru-RU" dirty="0" err="1"/>
              <a:t>податок</a:t>
            </a:r>
            <a:r>
              <a:rPr lang="ru-RU" dirty="0"/>
              <a:t>.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62346" cy="146050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Екологічний податок — це загальнодержавний обов’язковий платіж, що справляється з фактичних обсягів викидів у атмосферне повітря, скидів у водні об’єкти забруднюючих речовин, розміщення відходів, фактичного обсягу радіоактивних відходів, що тимчасово зберігаються їх виробниками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064000"/>
            <a:ext cx="4660900" cy="256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0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70" y="825500"/>
            <a:ext cx="8825659" cy="2565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Так, екологічний податок розраховується на підставі даних щодо переліку та обсягів викидів, які містяться в </a:t>
            </a:r>
            <a:r>
              <a:rPr lang="uk-UA" sz="2000" i="1" dirty="0">
                <a:solidFill>
                  <a:schemeClr val="tx1"/>
                </a:solidFill>
              </a:rPr>
              <a:t>Звіті про проведення інвентаризації викидів забруднюючих речовин в атмосферу</a:t>
            </a:r>
            <a:r>
              <a:rPr lang="uk-UA" sz="2000" dirty="0">
                <a:solidFill>
                  <a:schemeClr val="tx1"/>
                </a:solidFill>
              </a:rPr>
              <a:t>. Такий звіт має право готувати не лише організація, що включена </a:t>
            </a:r>
            <a:r>
              <a:rPr lang="uk-UA" sz="2000" dirty="0" err="1">
                <a:solidFill>
                  <a:schemeClr val="tx1"/>
                </a:solidFill>
              </a:rPr>
              <a:t>Мінприроди</a:t>
            </a:r>
            <a:r>
              <a:rPr lang="uk-UA" sz="2000" dirty="0">
                <a:solidFill>
                  <a:schemeClr val="tx1"/>
                </a:solidFill>
              </a:rPr>
              <a:t> до Переліку, а і будь-яка інша. Всю відповідальність за обсяги сплати екологічного податку за викиди забруднюючих речовин несуть як сам забруднювач, так і </a:t>
            </a:r>
            <a:r>
              <a:rPr lang="uk-UA" sz="2000" i="1" dirty="0">
                <a:solidFill>
                  <a:schemeClr val="tx1"/>
                </a:solidFill>
              </a:rPr>
              <a:t>організація, яка готувала звіт про інвентаризацію викидів</a:t>
            </a:r>
            <a:r>
              <a:rPr lang="uk-UA" sz="2000" dirty="0">
                <a:solidFill>
                  <a:schemeClr val="tx1"/>
                </a:solidFill>
              </a:rPr>
              <a:t>.</a:t>
            </a:r>
            <a:r>
              <a:rPr lang="uk-UA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3721100"/>
            <a:ext cx="7150100" cy="2862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Щоб підготувати </a:t>
            </a:r>
            <a:r>
              <a:rPr lang="uk-UA" sz="2000" i="1" dirty="0">
                <a:solidFill>
                  <a:schemeClr val="tx1"/>
                </a:solidFill>
              </a:rPr>
              <a:t>якісний звіт про інвентаризацію викидів</a:t>
            </a:r>
            <a:r>
              <a:rPr lang="uk-UA" sz="2000" dirty="0">
                <a:solidFill>
                  <a:schemeClr val="tx1"/>
                </a:solidFill>
              </a:rPr>
              <a:t>, навіть на підставі аналізів «чужої» лабораторії, необхідні кваліфіковані працівники, що орієнтуються в чинних методиках оцінки викидів, зможуть оцінити різні джерела викидів, технологічні процеси та особливості роботи газоочисних установок, технологічного обладнання, тощо. Проте відсутність будь-яких законодавчих вимог до таких організацій викликає, як мінімум, занепокоєння.</a:t>
            </a:r>
          </a:p>
        </p:txBody>
      </p:sp>
    </p:spTree>
    <p:extLst>
      <p:ext uri="{BB962C8B-B14F-4D97-AF65-F5344CB8AC3E}">
        <p14:creationId xmlns:p14="http://schemas.microsoft.com/office/powerpoint/2010/main" val="30840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444500"/>
            <a:ext cx="9525746" cy="1587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Платниками податку є суб’єкти господарювання, юридичні особи, що не провадять господарську (підприємницьку) діяльність, бюджетні установи, громадські та інші </a:t>
            </a:r>
            <a:r>
              <a:rPr lang="uk-UA" sz="2000" dirty="0" smtClean="0">
                <a:solidFill>
                  <a:schemeClr val="tx1"/>
                </a:solidFill>
              </a:rPr>
              <a:t>підприємства </a:t>
            </a:r>
            <a:r>
              <a:rPr lang="uk-UA" sz="2000" dirty="0">
                <a:solidFill>
                  <a:schemeClr val="tx1"/>
                </a:solidFill>
              </a:rPr>
              <a:t>під час провадження діяльності яких на території України і в межах її континентального шельфу та виключної (морської) економічної зони </a:t>
            </a:r>
            <a:r>
              <a:rPr lang="uk-UA" sz="2000" dirty="0" smtClean="0">
                <a:solidFill>
                  <a:schemeClr val="tx1"/>
                </a:solidFill>
              </a:rPr>
              <a:t>здійснюються: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2152650"/>
            <a:ext cx="598170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50" b="1" i="1" dirty="0"/>
              <a:t>— викиди забруднюючих речовин в атмосферне повітря стаціонарними джерелами забруднення;</a:t>
            </a:r>
            <a:r>
              <a:rPr lang="uk-UA" sz="1950" b="1" i="1" dirty="0" smtClean="0"/>
              <a:t/>
            </a:r>
            <a:br>
              <a:rPr lang="uk-UA" sz="1950" b="1" i="1" dirty="0" smtClean="0"/>
            </a:br>
            <a:r>
              <a:rPr lang="uk-UA" sz="1950" b="1" i="1" dirty="0"/>
              <a:t>— скиди забруднюючих речовин безпосередньо у водні об’єкти;</a:t>
            </a:r>
            <a:r>
              <a:rPr lang="uk-UA" sz="1950" b="1" i="1" dirty="0" smtClean="0"/>
              <a:t/>
            </a:r>
            <a:br>
              <a:rPr lang="uk-UA" sz="1950" b="1" i="1" dirty="0" smtClean="0"/>
            </a:br>
            <a:r>
              <a:rPr lang="uk-UA" sz="1950" b="1" i="1" dirty="0"/>
              <a:t>— розміщення відходів (крім розміщення окремих видів (класів) відходів як вторинної сировини, що розміщуються на власних територіях (об’єктах) суб’єктів господарювання);</a:t>
            </a:r>
            <a:r>
              <a:rPr lang="uk-UA" sz="1950" b="1" i="1" dirty="0" smtClean="0"/>
              <a:t/>
            </a:r>
            <a:br>
              <a:rPr lang="uk-UA" sz="1950" b="1" i="1" dirty="0" smtClean="0"/>
            </a:br>
            <a:r>
              <a:rPr lang="uk-UA" sz="1950" b="1" i="1" dirty="0"/>
              <a:t>— утворення радіоактивних відходів (включаючи вже накопичені);</a:t>
            </a:r>
            <a:r>
              <a:rPr lang="uk-UA" sz="1950" b="1" i="1" dirty="0" smtClean="0"/>
              <a:t/>
            </a:r>
            <a:br>
              <a:rPr lang="uk-UA" sz="1950" b="1" i="1" dirty="0" smtClean="0"/>
            </a:br>
            <a:r>
              <a:rPr lang="uk-UA" sz="1950" b="1" i="1" dirty="0"/>
              <a:t>— тимчасове зберігання радіоактивних відходів їх виробниками понад установлений особливими умовами ліцензії строк.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1" y="2279650"/>
            <a:ext cx="5854700" cy="43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54" y="965200"/>
            <a:ext cx="9767046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2400" b="1" i="1" dirty="0">
                <a:solidFill>
                  <a:schemeClr val="tx1"/>
                </a:solidFill>
              </a:rPr>
              <a:t>Тобто, згідно п. 242.1. ст. 242 Податкового кодексу України </a:t>
            </a:r>
            <a:r>
              <a:rPr lang="uk-UA" sz="2400" b="1" i="1" dirty="0" smtClean="0">
                <a:solidFill>
                  <a:schemeClr val="tx1"/>
                </a:solidFill>
              </a:rPr>
              <a:t>об’єктом </a:t>
            </a:r>
            <a:r>
              <a:rPr lang="uk-UA" sz="2400" b="1" i="1" dirty="0">
                <a:solidFill>
                  <a:schemeClr val="tx1"/>
                </a:solidFill>
              </a:rPr>
              <a:t>та базою оподаткування є: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— обсяги та види забруднюючих речовин, які викидаються в атмосферне повітря стаціонарними джерелами;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— обсяги та види забруднюючих речовин, які скидаються безпосередньо у водні об’єкти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— обсяги та види (класи) розміщених відходів, крім обсягів та видів (класів) відходів як вторинної сировини, що розміщуються на власних територіях (об’єктах) суб’єктів господарювання;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— обсяги та категорія радіоактивних відходів, що утворюються внаслідок діяльності суб’єктів господарювання та/або тимчасово зберігаються їх виробниками понад установлений особливими умовами ліцензії строк;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— обсяги електричної енергії, виробленої експлуатуючими організаціями ядерних установок (атомних електростанцій).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4" y="429790"/>
            <a:ext cx="8145012" cy="604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03206" y="3238500"/>
            <a:ext cx="2781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Ставки </a:t>
            </a:r>
            <a:r>
              <a:rPr lang="ru-RU" sz="2000" b="1" dirty="0" err="1"/>
              <a:t>екологічного</a:t>
            </a:r>
            <a:r>
              <a:rPr lang="ru-RU" sz="2000" b="1" dirty="0"/>
              <a:t> </a:t>
            </a:r>
            <a:r>
              <a:rPr lang="ru-RU" sz="2000" b="1" dirty="0" err="1"/>
              <a:t>податку</a:t>
            </a:r>
            <a:r>
              <a:rPr lang="ru-RU" sz="2000" b="1" dirty="0"/>
              <a:t> за </a:t>
            </a:r>
            <a:r>
              <a:rPr lang="ru-RU" sz="2000" b="1" dirty="0" err="1"/>
              <a:t>викиди</a:t>
            </a:r>
            <a:r>
              <a:rPr lang="ru-RU" sz="2000" b="1" dirty="0"/>
              <a:t> в </a:t>
            </a:r>
            <a:r>
              <a:rPr lang="ru-RU" sz="2000" b="1" dirty="0" err="1"/>
              <a:t>атмосферне</a:t>
            </a:r>
            <a:r>
              <a:rPr lang="ru-RU" sz="2000" b="1" dirty="0"/>
              <a:t> </a:t>
            </a:r>
            <a:r>
              <a:rPr lang="ru-RU" sz="2000" b="1" dirty="0" err="1"/>
              <a:t>повітря</a:t>
            </a:r>
            <a:r>
              <a:rPr lang="ru-RU" sz="2000" b="1" dirty="0"/>
              <a:t> </a:t>
            </a:r>
            <a:r>
              <a:rPr lang="ru-RU" sz="2000" b="1" dirty="0" err="1"/>
              <a:t>забруднюючих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 </a:t>
            </a:r>
            <a:r>
              <a:rPr lang="ru-RU" sz="2000" b="1" dirty="0" err="1"/>
              <a:t>стаціонарними</a:t>
            </a:r>
            <a:r>
              <a:rPr lang="ru-RU" sz="2000" b="1" dirty="0"/>
              <a:t> </a:t>
            </a:r>
            <a:r>
              <a:rPr lang="ru-RU" sz="2000" b="1" dirty="0" err="1"/>
              <a:t>джерелами</a:t>
            </a:r>
            <a:r>
              <a:rPr lang="ru-RU" sz="2000" b="1" dirty="0"/>
              <a:t> </a:t>
            </a:r>
            <a:r>
              <a:rPr lang="ru-RU" sz="2000" b="1" dirty="0" err="1"/>
              <a:t>забруднення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3367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Хто не є платниками цього податку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2126396"/>
            <a:ext cx="1146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Не є платниками податку за утворення радіоактивних відходів (включаючи вже накопичені) суб'єкти діяльності у сфері використання ядерної енергії, які: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31800" y="2935343"/>
            <a:ext cx="1112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здійснюють поводження з радіоактивними відходами, що утворилися внаслідок Чорнобильської катастрофи, в частині діяльності, пов'язаної з такими відходами</a:t>
            </a:r>
            <a:r>
              <a:rPr lang="uk-UA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суб'єкти господарювання, які розміщують на власних територіях (об'єктах) виключно відходи як вторинну </a:t>
            </a:r>
            <a:r>
              <a:rPr lang="uk-UA" sz="2000" dirty="0" smtClean="0"/>
              <a:t>сировину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Не є платниками податку за викиди двоокису вуглецю суб’єкти, зазначені у пункті 240.1 цієї статті, якими здійснюються такі викиди в обсязі не більше 500 </a:t>
            </a:r>
            <a:r>
              <a:rPr lang="uk-UA" sz="2000" dirty="0" err="1"/>
              <a:t>тонн</a:t>
            </a:r>
            <a:r>
              <a:rPr lang="uk-UA" sz="2000" dirty="0"/>
              <a:t> за рік.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4851400"/>
            <a:ext cx="11468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У разі якщо річний обсяг викидів двоокису вуглецю перевищує 500 </a:t>
            </a:r>
            <a:r>
              <a:rPr lang="uk-UA" sz="2000" b="1" dirty="0" err="1"/>
              <a:t>тонн</a:t>
            </a:r>
            <a:r>
              <a:rPr lang="uk-UA" sz="2000" b="1" dirty="0"/>
              <a:t> за рік, суб’єкти зобов’язані зареєструватися платниками податку у податковому (звітному) періоді, в якому відбулося таке перевищення. Такі платники зобов’язані скласти та подати податкову звітність, нарахувати та сплатити податок за податковий (звітний) період, у якому відбулося таке перевищення, у порядку, передбаченому цим Кодексом.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26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/>
              <a:t>План</a:t>
            </a:r>
            <a:r>
              <a:rPr lang="uk-UA" b="1" dirty="0" smtClean="0"/>
              <a:t> 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413000"/>
            <a:ext cx="28575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368300" y="2413000"/>
            <a:ext cx="6464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Вступ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Екологічна ситуація в </a:t>
            </a:r>
            <a:r>
              <a:rPr lang="uk-UA" sz="3600" dirty="0"/>
              <a:t>У</a:t>
            </a:r>
            <a:r>
              <a:rPr lang="uk-UA" sz="3600" dirty="0" smtClean="0"/>
              <a:t>країні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Нормування та оцінка викидів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Екологічний податок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055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655" y="2070100"/>
            <a:ext cx="4687046" cy="4038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/>
              <a:t>Життя нерозривно пов’язане з природним середовищем. На ранніх етапах свого становлення людина, користуючись продуктами природи, не завдавала помітної шкоди природним ресурсам. Але з посиленням практичної діяльності, пов’язаної з винаходом знарядь праці, вплив її на природу неухильно зростав.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24" y="2378224"/>
            <a:ext cx="4098776" cy="40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354" y="774700"/>
            <a:ext cx="5728446" cy="5676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/>
              <a:t>І у багатьох громадян екологічні мотиви, турбота про дерева та чагарники, про інший </a:t>
            </a:r>
            <a:r>
              <a:rPr lang="uk-UA" sz="2000" dirty="0" smtClean="0"/>
              <a:t>рослинний </a:t>
            </a:r>
            <a:r>
              <a:rPr lang="uk-UA" sz="2000" dirty="0"/>
              <a:t>і про тваринний світ, про чисту воду і чисте повітря відступають на задній план у порівнянні з іншими більш нагальними матеріальними інтересами і проблемами, а міркування про вкрадені у народу надрах, лісах та інших природних багатствах носять в основному звичайний, неконкретний, кухонний характер. Відповідно, окремою темою і проблемою формування екологічної культури може стати </a:t>
            </a:r>
            <a:r>
              <a:rPr lang="uk-UA" sz="2000" dirty="0" err="1"/>
              <a:t>невмілість</a:t>
            </a:r>
            <a:r>
              <a:rPr lang="uk-UA" sz="2000" dirty="0"/>
              <a:t>, пасивність в реалізації своїх або загальнолюдських правових і моральних норм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03" y="2400300"/>
            <a:ext cx="5396936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0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Екологічна ситуація в Україні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655" y="2592345"/>
            <a:ext cx="2997946" cy="391566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Основними центрами зосередження екологічних проблем наприкінці XX ст. в Україні були </a:t>
            </a:r>
            <a:r>
              <a:rPr lang="uk-UA" sz="2000" dirty="0" err="1">
                <a:solidFill>
                  <a:schemeClr val="tx1"/>
                </a:solidFill>
              </a:rPr>
              <a:t>високоурбанізовані</a:t>
            </a:r>
            <a:r>
              <a:rPr lang="uk-UA" sz="2000" dirty="0">
                <a:solidFill>
                  <a:schemeClr val="tx1"/>
                </a:solidFill>
              </a:rPr>
              <a:t> райони, </a:t>
            </a:r>
            <a:r>
              <a:rPr lang="uk-UA" sz="2000" dirty="0" smtClean="0">
                <a:solidFill>
                  <a:schemeClr val="tx1"/>
                </a:solidFill>
              </a:rPr>
              <a:t>міські агломерації</a:t>
            </a:r>
            <a:r>
              <a:rPr lang="uk-UA" sz="2000" dirty="0">
                <a:solidFill>
                  <a:schemeClr val="tx1"/>
                </a:solidFill>
              </a:rPr>
              <a:t> та великі промислові центри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3"/>
          <a:stretch/>
        </p:blipFill>
        <p:spPr>
          <a:xfrm>
            <a:off x="4241800" y="2650236"/>
            <a:ext cx="6629400" cy="37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354" y="1371600"/>
            <a:ext cx="8825659" cy="314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Майже </a:t>
            </a:r>
            <a:r>
              <a:rPr lang="uk-UA" sz="2400" dirty="0">
                <a:solidFill>
                  <a:schemeClr val="tx1"/>
                </a:solidFill>
              </a:rPr>
              <a:t>1/4 частина шкідливих викидів промислових підприємств не уловлювалася і потрапляла в атмосферу без очищення. Найбільші викиди цих шкідливих речовин в атмосферу також характерні для високо урбанізованих областей. Так, на Донецьку область припадало майже 1/3 всіх викидів по Україні, до 30% — на Дніпропетровську і майже 15% — на Луганську область.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3587361"/>
            <a:ext cx="3644900" cy="240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00" y="5054600"/>
            <a:ext cx="673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Головним</a:t>
            </a:r>
            <a:r>
              <a:rPr lang="ru-RU" b="1" dirty="0"/>
              <a:t> </a:t>
            </a:r>
            <a:r>
              <a:rPr lang="ru-RU" b="1" dirty="0" err="1"/>
              <a:t>джерелом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вод є </a:t>
            </a:r>
            <a:r>
              <a:rPr lang="ru-RU" b="1" dirty="0" err="1" smtClean="0"/>
              <a:t>стічні</a:t>
            </a:r>
            <a:r>
              <a:rPr lang="ru-RU" b="1" dirty="0" smtClean="0"/>
              <a:t> води </a:t>
            </a:r>
            <a:r>
              <a:rPr lang="ru-RU" b="1" dirty="0"/>
              <a:t> (</a:t>
            </a:r>
            <a:r>
              <a:rPr lang="ru-RU" b="1" dirty="0" err="1"/>
              <a:t>промислові</a:t>
            </a:r>
            <a:r>
              <a:rPr lang="ru-RU" b="1" dirty="0"/>
              <a:t>, </a:t>
            </a:r>
            <a:r>
              <a:rPr lang="ru-RU" b="1" dirty="0" err="1"/>
              <a:t>господарсько-побутові</a:t>
            </a:r>
            <a:r>
              <a:rPr lang="ru-RU" b="1" dirty="0"/>
              <a:t>, </a:t>
            </a:r>
            <a:r>
              <a:rPr lang="ru-RU" b="1" dirty="0" err="1"/>
              <a:t>сільськогосподарські</a:t>
            </a:r>
            <a:r>
              <a:rPr lang="ru-RU" b="1" dirty="0"/>
              <a:t>),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за </a:t>
            </a:r>
            <a:r>
              <a:rPr lang="ru-RU" b="1" dirty="0" err="1"/>
              <a:t>токсичністю</a:t>
            </a:r>
            <a:r>
              <a:rPr lang="ru-RU" b="1" dirty="0"/>
              <a:t> </a:t>
            </a:r>
            <a:r>
              <a:rPr lang="ru-RU" b="1" dirty="0" err="1"/>
              <a:t>виділяються</a:t>
            </a:r>
            <a:r>
              <a:rPr lang="ru-RU" b="1" dirty="0"/>
              <a:t> </a:t>
            </a:r>
            <a:r>
              <a:rPr lang="ru-RU" b="1" dirty="0" err="1"/>
              <a:t>промислові</a:t>
            </a:r>
            <a:r>
              <a:rPr lang="ru-RU" b="1" dirty="0"/>
              <a:t> </a:t>
            </a:r>
            <a:r>
              <a:rPr lang="ru-RU" b="1" dirty="0" err="1"/>
              <a:t>стічні</a:t>
            </a:r>
            <a:r>
              <a:rPr lang="ru-RU" b="1" dirty="0"/>
              <a:t> води.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790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4" y="469900"/>
            <a:ext cx="10747612" cy="5143500"/>
          </a:xfrm>
        </p:spPr>
      </p:pic>
    </p:spTree>
    <p:extLst>
      <p:ext uri="{BB962C8B-B14F-4D97-AF65-F5344CB8AC3E}">
        <p14:creationId xmlns:p14="http://schemas.microsoft.com/office/powerpoint/2010/main" val="31114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8" y="444498"/>
            <a:ext cx="10888530" cy="6019802"/>
          </a:xfrm>
        </p:spPr>
      </p:pic>
    </p:spTree>
    <p:extLst>
      <p:ext uri="{BB962C8B-B14F-4D97-AF65-F5344CB8AC3E}">
        <p14:creationId xmlns:p14="http://schemas.microsoft.com/office/powerpoint/2010/main" val="29136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4" y="266700"/>
            <a:ext cx="11430096" cy="6277028"/>
          </a:xfrm>
        </p:spPr>
      </p:pic>
    </p:spTree>
    <p:extLst>
      <p:ext uri="{BB962C8B-B14F-4D97-AF65-F5344CB8AC3E}">
        <p14:creationId xmlns:p14="http://schemas.microsoft.com/office/powerpoint/2010/main" val="10006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299</TotalTime>
  <Words>726</Words>
  <Application>Microsoft Office PowerPoint</Application>
  <PresentationFormat>Произвольный</PresentationFormat>
  <Paragraphs>35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Совет директоров</vt:lpstr>
      <vt:lpstr>Презентация PowerPoint</vt:lpstr>
      <vt:lpstr>План </vt:lpstr>
      <vt:lpstr>Презентация PowerPoint</vt:lpstr>
      <vt:lpstr>Презентация PowerPoint</vt:lpstr>
      <vt:lpstr>Екологічна ситуація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ХТО ВІДПОВІДАЄ ЗА НОРМУВАННЯ ТА ОЦІНКУ ВИКИДІВ? </vt:lpstr>
      <vt:lpstr>Презентация PowerPoint</vt:lpstr>
      <vt:lpstr>Екологічний податок. Викиди забруднюючих речовин в атмосферне повітря</vt:lpstr>
      <vt:lpstr>Презентация PowerPoint</vt:lpstr>
      <vt:lpstr>Презентация PowerPoint</vt:lpstr>
      <vt:lpstr>Презентация PowerPoint</vt:lpstr>
      <vt:lpstr>Презентация PowerPoint</vt:lpstr>
      <vt:lpstr>Хто не є платниками цього податку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іванна говдяк</dc:creator>
  <cp:lastModifiedBy>user</cp:lastModifiedBy>
  <cp:revision>30</cp:revision>
  <dcterms:created xsi:type="dcterms:W3CDTF">2019-11-05T14:48:36Z</dcterms:created>
  <dcterms:modified xsi:type="dcterms:W3CDTF">2021-02-18T20:45:17Z</dcterms:modified>
</cp:coreProperties>
</file>