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0" r:id="rId31"/>
    <p:sldId id="291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61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EF02CE-676C-44B6-B2AA-AD4F50FBE4A3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73E59-CBED-4260-A8A9-85A4742AFC1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774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B5D68-10EE-42C4-8092-5049E380FB08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9BB48-9A21-4908-A837-4A9EB81E55E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958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7DC44-EBA9-4952-83EF-10870A2213B7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AC765-8FC5-48E0-A27F-58A0A458059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026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438D-A295-4C41-9607-2FCA309CF43F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5BA6A-5EE6-45DA-98BA-34B5778A196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0835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E02245-8083-49D1-B167-BD8C6B3E393A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36575-3054-4744-9BF6-4FEBC12E71B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600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4E26-A49F-4886-AE6A-A64284C647DF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9E411-3E96-480B-8200-64A1C2E8F3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957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5DB9B-A2B5-48E4-85D9-E0014B4464F0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8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4BE7-AFA3-465D-8CEC-C536A82C742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519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C0309-2990-43B9-A3C0-6EF65F9AACA8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F9DFF-7BAF-4089-AA80-EB43A1EA192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0218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DA15CF-8A43-4A2F-B078-F59CFA40D072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1318B-A4F1-4686-BAC4-CEA3F4A90D3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6808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AF0C-26F7-4B65-BC2E-9CB2DD191012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F8CF4-6E49-4A81-BF1E-4A7482F00BC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3994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F4388E-9342-49C2-82AA-0ED78442A199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F84C0-90F4-46BE-944A-50473D2BE7E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6296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41BAE-26AB-479C-807F-EDB1F4C948B9}" type="datetimeFigureOut">
              <a:rPr lang="ru-RU"/>
              <a:pPr>
                <a:defRPr/>
              </a:pPr>
              <a:t>02.03.2021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D9A97"/>
                </a:solidFill>
                <a:latin typeface="Times New Roman" panose="02020603050405020304" pitchFamily="18" charset="0"/>
              </a:defRPr>
            </a:lvl1pPr>
          </a:lstStyle>
          <a:p>
            <a:fld id="{8737EB6D-0052-49C7-BC20-C7597AF3157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B3B3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B3B3B"/>
          </a:solidFill>
          <a:latin typeface="Times New Roman" pitchFamily="18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8715" y="1196752"/>
            <a:ext cx="7772400" cy="3571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ДЕРЖАВНИЙ КОНТРОЛЬ </a:t>
            </a:r>
            <a:r>
              <a:rPr lang="uk-UA" b="1" dirty="0">
                <a:solidFill>
                  <a:schemeClr val="tx2">
                    <a:satMod val="130000"/>
                  </a:schemeClr>
                </a:solidFill>
              </a:rPr>
              <a:t>ЯКОСТІ ЛІКАРСЬКИХ ЗАСОБІВ. </a:t>
            </a: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МІЖНАРОДНИЙ </a:t>
            </a:r>
            <a:r>
              <a:rPr lang="uk-UA" b="1" dirty="0">
                <a:solidFill>
                  <a:schemeClr val="tx2">
                    <a:satMod val="130000"/>
                  </a:schemeClr>
                </a:solidFill>
              </a:rPr>
              <a:t>ДОСВІД УПРАВЛІННЯ ЯКІСТЮ У ФАРМАЦЕВТИЧНІЙ ГАЛУЗІ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63" y="116633"/>
            <a:ext cx="8072437" cy="864096"/>
          </a:xfrm>
        </p:spPr>
        <p:txBody>
          <a:bodyPr>
            <a:normAutofit fontScale="850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/>
              <a:t>ДВНЗ «Прикарпатський національний університет ім. В. Стефаника»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2400" dirty="0" smtClean="0"/>
              <a:t>Кафедра хімії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b188abf6c7e9d53bfbbe006795e65f85.jpg"/>
          <p:cNvPicPr>
            <a:picLocks noChangeAspect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" b="23837"/>
          <a:stretch>
            <a:fillRect/>
          </a:stretch>
        </p:blipFill>
        <p:spPr bwMode="auto">
          <a:xfrm>
            <a:off x="2214563" y="3929063"/>
            <a:ext cx="58578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>
                <a:solidFill>
                  <a:schemeClr val="tx2">
                    <a:satMod val="130000"/>
                  </a:schemeClr>
                </a:solidFill>
              </a:rPr>
              <a:t>Система якості</a:t>
            </a:r>
            <a:endParaRPr lang="ru-RU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4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1242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uk-UA" altLang="en-US" i="1" smtClean="0"/>
              <a:t>	- </a:t>
            </a:r>
            <a:r>
              <a:rPr lang="uk-UA" altLang="en-US" smtClean="0"/>
              <a:t>сукупність всіх аспектів системи, що впроваджує політику в сфері якості та забезпечує досягнення цілей в сфері якості </a:t>
            </a:r>
          </a:p>
          <a:p>
            <a:pPr algn="r" eaLnBrk="1" hangingPunct="1">
              <a:buFont typeface="Wingdings 2" panose="05020102010507070707" pitchFamily="18" charset="2"/>
              <a:buNone/>
            </a:pPr>
            <a:r>
              <a:rPr lang="uk-UA" altLang="en-US" sz="1600" smtClean="0"/>
              <a:t>( Настанова Лікарські засоби: Належна практика дистрибуції </a:t>
            </a:r>
          </a:p>
          <a:p>
            <a:pPr algn="r" eaLnBrk="1" hangingPunct="1">
              <a:buFont typeface="Wingdings 2" panose="05020102010507070707" pitchFamily="18" charset="2"/>
              <a:buNone/>
            </a:pPr>
            <a:r>
              <a:rPr lang="uk-UA" altLang="en-US" sz="1600" smtClean="0"/>
              <a:t>СТ-Н МОЗУ 42-5.0:2014)</a:t>
            </a:r>
            <a:endParaRPr lang="ru-RU" altLang="en-US" sz="16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Державний контроль якості лікарських засобів </a:t>
            </a:r>
            <a:endParaRPr lang="ru-RU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	- це сукупність організаційних та правових заходів, спрямованих на додержання суб'єктами господарської діяльності незалежно від форм власності та підпорядкування вимог законодавства щодо забезпечення якості лікарських засобів.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Державний контроль якості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органами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межах </a:t>
            </a:r>
            <a:r>
              <a:rPr lang="ru-RU" dirty="0" err="1" smtClean="0"/>
              <a:t>повноважень</a:t>
            </a:r>
            <a:r>
              <a:rPr lang="ru-RU" dirty="0" smtClean="0"/>
              <a:t>,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7862887" cy="582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dirty="0" smtClean="0">
                <a:solidFill>
                  <a:srgbClr val="FF0000"/>
                </a:solidFill>
              </a:rPr>
              <a:t>Згідно Закону України «Про лікарські засоби»,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857250"/>
            <a:ext cx="7648575" cy="5715000"/>
          </a:xfrm>
        </p:spPr>
        <p:txBody>
          <a:bodyPr>
            <a:normAutofit fontScale="625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Верховна Рада України визначає державну політику і здійснює законодавче регулювання відносин у сфері створення, виробництва, контролю якості та реалізації лікарських засобів.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Центральним органом виконавчої влади, який проводить державну політику у сфері створення, виробництва, контролю якості та реалізації лікарських засобів, медичних імунобіологічних препаратів і медичних виробів, є Міністерство охорони здоров'я України  (МОЗ).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МОЗ звітує про свої дії перед Верховною Радою України, Комітетом Верховної Ради України з питань охорони здоров'я та народними депутатами України шляхом надання звітів та участі у парламентських слуханнях та наданні відповідей на звернення та запити, оприлюднення прийнятих </a:t>
            </a:r>
            <a:r>
              <a:rPr lang="uk-UA" dirty="0" smtClean="0"/>
              <a:t>рішень, </a:t>
            </a:r>
            <a:r>
              <a:rPr lang="uk-UA" dirty="0" smtClean="0"/>
              <a:t>процесів та ін.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Міністерством прийнято політику прозорості, що передбачає розробку стратегій і процедур у друкованому вигляді та публікацію друкованої документації, а також доведення обґрунтування прийнятих рішень до відома зацікавлених сторін. Пацієнти, організації пацієнтів, спеціалісти-медики як споживачі мають право на об'єктивну, актуальну та зрозумілу інформацію про лікарські засоби, що зареєстровані в Україні.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71438"/>
            <a:ext cx="7499350" cy="654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i="1" dirty="0" smtClean="0">
                <a:solidFill>
                  <a:schemeClr val="tx2">
                    <a:satMod val="130000"/>
                  </a:schemeClr>
                </a:solidFill>
              </a:rPr>
              <a:t>Держлікслужба України</a:t>
            </a:r>
            <a:endParaRPr lang="ru-RU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785813"/>
            <a:ext cx="7318002" cy="5811539"/>
          </a:xfrm>
        </p:spPr>
        <p:txBody>
          <a:bodyPr>
            <a:normAutofit fontScale="550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Центральним органом виконавчої влади, що реалізує державну політику у сфері контролю якості та безпеки лікарських засобів є Державна служба України з лікарських засобів (Держлікслужба України).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err="1" smtClean="0"/>
              <a:t>Держлікслужбу</a:t>
            </a:r>
            <a:r>
              <a:rPr lang="uk-UA" dirty="0" smtClean="0"/>
              <a:t> України очолює керівник, який за посадою є Головним державним інспектором України з контролю якості лікарських засобів. </a:t>
            </a:r>
            <a:r>
              <a:rPr lang="ru-RU" dirty="0" smtClean="0"/>
              <a:t>Заступники </a:t>
            </a:r>
            <a:r>
              <a:rPr lang="ru-RU" dirty="0" err="1" smtClean="0"/>
              <a:t>керівника</a:t>
            </a:r>
            <a:r>
              <a:rPr lang="ru-RU" dirty="0" smtClean="0"/>
              <a:t> за </a:t>
            </a:r>
            <a:r>
              <a:rPr lang="ru-RU" dirty="0" err="1" smtClean="0"/>
              <a:t>посадою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заступниками Головного державного </a:t>
            </a:r>
            <a:r>
              <a:rPr lang="ru-RU" dirty="0" err="1" smtClean="0"/>
              <a:t>інспектора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контролю якості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Держлікслужба України у своїй діяльності керується Конституцією та законами України, актами Президента України та Кабінету Міністрів України, наказами Міністерства охорони здоров'я України, іншими актами законодавства України, а також дорученнями Президента України та Міністра.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Контроль за якістю лікарських засобів в Автономній Республіці Крим, областях, містах Києві та Севастополі здійснюється головними державними інспекторами з контролю якості лікарських засобів на відповідній території та їх заступниками.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Інші спеціалісти центрального органу виконавчої влади, що реалізує державну політику у сфері контролю якості та безпеки лікарських засобів, на яких покладено здійснення державного контролю за якістю лікарських засобів, є за посадою державними інспекторами з контролю якості лікарських засобів.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Основними завданнями </a:t>
            </a:r>
            <a:r>
              <a:rPr lang="uk-UA" sz="3600" i="1" dirty="0" err="1" smtClean="0">
                <a:solidFill>
                  <a:schemeClr val="tx2">
                    <a:satMod val="130000"/>
                  </a:schemeClr>
                </a:solidFill>
              </a:rPr>
              <a:t>Держлікслужби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 України є: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1643063"/>
            <a:ext cx="7497763" cy="4800600"/>
          </a:xfrm>
        </p:spPr>
        <p:txBody>
          <a:bodyPr>
            <a:normAutofit fontScale="775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i="1" dirty="0" smtClean="0"/>
              <a:t>Внесення пропозицій щодо формування державної політики </a:t>
            </a:r>
            <a:r>
              <a:rPr lang="uk-UA" dirty="0" smtClean="0"/>
              <a:t>у сферах контролю якості та безпеки лікарських засобів, медичних виробів, а також ліцензування господарської діяльності з виробництва лікарських засобів, імпорту лікарських засобів, оптової та роздрібної торгівлі лікарськими засобами;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i="1" dirty="0" smtClean="0"/>
              <a:t>Р</a:t>
            </a:r>
            <a:r>
              <a:rPr lang="ru-RU" b="1" i="1" dirty="0" err="1" smtClean="0"/>
              <a:t>еалізація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політики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державного контролю якості та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;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b="1" i="1" dirty="0" smtClean="0"/>
              <a:t>Ліцензування господарської діяльності</a:t>
            </a:r>
            <a:r>
              <a:rPr lang="uk-UA" dirty="0" smtClean="0"/>
              <a:t> з виробництва лікарських засобів, імпорту лікарських засобів, оптової та роздрібної торгівлі лікарськими засобами.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Держлікслужба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України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відповідно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до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покладених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на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неї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завдан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ь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5195888"/>
          </a:xfrm>
        </p:spPr>
        <p:txBody>
          <a:bodyPr/>
          <a:lstStyle/>
          <a:p>
            <a:pPr marL="269875" indent="-188913" algn="just" eaLnBrk="1" hangingPunct="1">
              <a:buFont typeface="Times New Roman" panose="02020603050405020304" pitchFamily="18" charset="0"/>
              <a:buAutoNum type="arabicPeriod"/>
            </a:pPr>
            <a:r>
              <a:rPr lang="ru-RU" altLang="en-US" sz="2000" dirty="0" err="1" smtClean="0"/>
              <a:t>узагальнює</a:t>
            </a:r>
            <a:r>
              <a:rPr lang="ru-RU" altLang="en-US" sz="2000" dirty="0" smtClean="0"/>
              <a:t> практику </a:t>
            </a:r>
            <a:r>
              <a:rPr lang="ru-RU" altLang="en-US" sz="2000" dirty="0" err="1" smtClean="0"/>
              <a:t>застосування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законодавства</a:t>
            </a:r>
            <a:r>
              <a:rPr lang="ru-RU" altLang="en-US" sz="2000" dirty="0" smtClean="0"/>
              <a:t> з </a:t>
            </a:r>
            <a:r>
              <a:rPr lang="ru-RU" altLang="en-US" sz="2000" dirty="0" err="1" smtClean="0"/>
              <a:t>питань</a:t>
            </a:r>
            <a:r>
              <a:rPr lang="ru-RU" altLang="en-US" sz="2000" dirty="0" smtClean="0"/>
              <a:t>, </a:t>
            </a:r>
            <a:r>
              <a:rPr lang="ru-RU" altLang="en-US" sz="2000" dirty="0" err="1" smtClean="0"/>
              <a:t>що</a:t>
            </a:r>
            <a:r>
              <a:rPr lang="ru-RU" altLang="en-US" sz="2000" dirty="0" smtClean="0"/>
              <a:t> належать до </a:t>
            </a:r>
            <a:r>
              <a:rPr lang="ru-RU" altLang="en-US" sz="2000" dirty="0" err="1" smtClean="0"/>
              <a:t>її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компетенції</a:t>
            </a:r>
            <a:r>
              <a:rPr lang="ru-RU" altLang="en-US" sz="2000" dirty="0" smtClean="0"/>
              <a:t>, </a:t>
            </a:r>
            <a:r>
              <a:rPr lang="ru-RU" altLang="en-US" sz="2000" dirty="0" err="1" smtClean="0"/>
              <a:t>розробляє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пропозиції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щодо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вдосконалення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законодавчих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актів</a:t>
            </a:r>
            <a:endParaRPr lang="ru-RU" altLang="en-US" sz="2000" dirty="0" smtClean="0"/>
          </a:p>
          <a:p>
            <a:pPr marL="269875" indent="-188913" algn="just" eaLnBrk="1" hangingPunct="1">
              <a:buFont typeface="Times New Roman" panose="02020603050405020304" pitchFamily="18" charset="0"/>
              <a:buAutoNum type="arabicPeriod"/>
            </a:pPr>
            <a:r>
              <a:rPr lang="uk-UA" altLang="en-US" sz="2000" dirty="0" smtClean="0"/>
              <a:t>здійснює державний контроль за дотриманням вимог законодавства щодо забезпечення якості та безпеки </a:t>
            </a:r>
            <a:r>
              <a:rPr lang="uk-UA" altLang="en-US" sz="2000" dirty="0" smtClean="0"/>
              <a:t>ЛЗ, </a:t>
            </a:r>
            <a:r>
              <a:rPr lang="uk-UA" altLang="en-US" sz="2000" dirty="0" smtClean="0"/>
              <a:t>МВ на всіх етапах </a:t>
            </a:r>
            <a:r>
              <a:rPr lang="uk-UA" altLang="en-US" sz="2000" dirty="0" smtClean="0"/>
              <a:t>обігу, </a:t>
            </a:r>
            <a:r>
              <a:rPr lang="uk-UA" altLang="en-US" sz="2000" dirty="0" smtClean="0"/>
              <a:t>виконання ліцензійних умов провадження відповідної господарської діяльності</a:t>
            </a:r>
            <a:endParaRPr lang="ru-RU" altLang="en-US" sz="2000" dirty="0" smtClean="0"/>
          </a:p>
          <a:p>
            <a:pPr marL="269875" indent="-188913" eaLnBrk="1" hangingPunct="1">
              <a:buFont typeface="Times New Roman" panose="02020603050405020304" pitchFamily="18" charset="0"/>
              <a:buAutoNum type="arabicPeriod"/>
            </a:pPr>
            <a:r>
              <a:rPr lang="uk-UA" altLang="en-US" sz="2000" dirty="0" smtClean="0"/>
              <a:t>контролює дотримання вимог технічних регламентів щодо МВ</a:t>
            </a:r>
            <a:endParaRPr lang="ru-RU" altLang="en-US" sz="2000" dirty="0" smtClean="0"/>
          </a:p>
          <a:p>
            <a:pPr marL="269875" indent="-188913" eaLnBrk="1" hangingPunct="1">
              <a:buFont typeface="Times New Roman" panose="02020603050405020304" pitchFamily="18" charset="0"/>
              <a:buAutoNum type="arabicPeriod"/>
            </a:pPr>
            <a:r>
              <a:rPr lang="uk-UA" altLang="en-US" sz="2000" dirty="0" smtClean="0"/>
              <a:t>контролює ввезення на митну територію України лікарських засобів</a:t>
            </a:r>
            <a:endParaRPr lang="ru-RU" altLang="en-US" sz="2000" dirty="0" smtClean="0"/>
          </a:p>
          <a:p>
            <a:pPr marL="269875" indent="-188913" eaLnBrk="1" hangingPunct="1">
              <a:buFont typeface="Times New Roman" panose="02020603050405020304" pitchFamily="18" charset="0"/>
              <a:buAutoNum type="arabicPeriod"/>
            </a:pPr>
            <a:r>
              <a:rPr lang="ru-RU" altLang="en-US" sz="2000" dirty="0" err="1" smtClean="0"/>
              <a:t>здійснює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державний</a:t>
            </a:r>
            <a:r>
              <a:rPr lang="ru-RU" altLang="en-US" sz="2000" dirty="0" smtClean="0"/>
              <a:t> контроль та </a:t>
            </a:r>
            <a:r>
              <a:rPr lang="ru-RU" altLang="en-US" sz="2000" dirty="0" err="1" smtClean="0"/>
              <a:t>нагляд</a:t>
            </a:r>
            <a:r>
              <a:rPr lang="ru-RU" altLang="en-US" sz="2000" dirty="0" smtClean="0"/>
              <a:t> за </a:t>
            </a:r>
            <a:r>
              <a:rPr lang="ru-RU" altLang="en-US" sz="2000" dirty="0" err="1" smtClean="0"/>
              <a:t>дотриманням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вимог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стандартів</a:t>
            </a:r>
            <a:r>
              <a:rPr lang="ru-RU" altLang="en-US" sz="2000" dirty="0" smtClean="0"/>
              <a:t> і </a:t>
            </a:r>
            <a:r>
              <a:rPr lang="ru-RU" altLang="en-US" sz="2000" dirty="0" err="1" smtClean="0"/>
              <a:t>технічних</a:t>
            </a:r>
            <a:r>
              <a:rPr lang="ru-RU" altLang="en-US" sz="2000" dirty="0" smtClean="0"/>
              <a:t> умов при </a:t>
            </a:r>
            <a:r>
              <a:rPr lang="ru-RU" altLang="en-US" sz="2000" dirty="0" err="1" smtClean="0"/>
              <a:t>транспортуванні</a:t>
            </a:r>
            <a:r>
              <a:rPr lang="ru-RU" altLang="en-US" sz="2000" dirty="0" smtClean="0"/>
              <a:t>, </a:t>
            </a:r>
            <a:r>
              <a:rPr lang="ru-RU" altLang="en-US" sz="2000" dirty="0" err="1" smtClean="0"/>
              <a:t>зберіганні</a:t>
            </a:r>
            <a:r>
              <a:rPr lang="ru-RU" altLang="en-US" sz="2000" dirty="0" smtClean="0"/>
              <a:t> та </a:t>
            </a:r>
            <a:r>
              <a:rPr lang="ru-RU" altLang="en-US" sz="2000" dirty="0" err="1" smtClean="0"/>
              <a:t>використанні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лікарських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засобів</a:t>
            </a:r>
            <a:endParaRPr lang="ru-RU" altLang="en-US" sz="2000" dirty="0" smtClean="0"/>
          </a:p>
          <a:p>
            <a:pPr marL="269875" indent="-188913" eaLnBrk="1" hangingPunct="1">
              <a:buFont typeface="Times New Roman" panose="02020603050405020304" pitchFamily="18" charset="0"/>
              <a:buAutoNum type="arabicPeriod"/>
            </a:pPr>
            <a:r>
              <a:rPr lang="ru-RU" altLang="en-US" sz="2000" dirty="0" err="1" smtClean="0"/>
              <a:t>відбирає</a:t>
            </a:r>
            <a:r>
              <a:rPr lang="ru-RU" altLang="en-US" sz="2000" dirty="0" smtClean="0"/>
              <a:t> в </a:t>
            </a:r>
            <a:r>
              <a:rPr lang="ru-RU" altLang="en-US" sz="2000" dirty="0" err="1" smtClean="0"/>
              <a:t>установленому</a:t>
            </a:r>
            <a:r>
              <a:rPr lang="ru-RU" altLang="en-US" sz="2000" dirty="0" smtClean="0"/>
              <a:t> порядку </a:t>
            </a:r>
            <a:r>
              <a:rPr lang="ru-RU" altLang="en-US" sz="2000" dirty="0" err="1" smtClean="0"/>
              <a:t>зразки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лікарських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засобів</a:t>
            </a:r>
            <a:r>
              <a:rPr lang="ru-RU" altLang="en-US" sz="2000" dirty="0" smtClean="0"/>
              <a:t> і </a:t>
            </a:r>
            <a:r>
              <a:rPr lang="ru-RU" altLang="en-US" sz="2000" dirty="0" err="1" smtClean="0"/>
              <a:t>медичних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виробів</a:t>
            </a:r>
            <a:r>
              <a:rPr lang="ru-RU" altLang="en-US" sz="2000" dirty="0" smtClean="0"/>
              <a:t> для </a:t>
            </a:r>
            <a:r>
              <a:rPr lang="ru-RU" altLang="en-US" sz="2000" dirty="0" err="1" smtClean="0"/>
              <a:t>перевірки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їх</a:t>
            </a:r>
            <a:r>
              <a:rPr lang="ru-RU" altLang="en-US" sz="2000" dirty="0" smtClean="0"/>
              <a:t> </a:t>
            </a:r>
            <a:r>
              <a:rPr lang="ru-RU" altLang="en-US" sz="2000" dirty="0" err="1" smtClean="0"/>
              <a:t>якості</a:t>
            </a:r>
            <a:endParaRPr lang="ru-RU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Держлікслужба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України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відповідно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до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покладених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на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неї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завдан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ь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5195888"/>
          </a:xfrm>
        </p:spPr>
        <p:txBody>
          <a:bodyPr>
            <a:noAutofit/>
          </a:bodyPr>
          <a:lstStyle/>
          <a:p>
            <a:pPr marL="269875" indent="-190500" algn="just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uk-UA" sz="2000" dirty="0" smtClean="0"/>
              <a:t>надає обов'язкові для виконання приписи про усунення порушень стандартів і технічних умов, фармакопейних статей і технологічних регламентів, а також про усунення порушень під час виробництва, зберігання, транспортування та реалізації лікарських засобів</a:t>
            </a:r>
            <a:endParaRPr lang="ru-RU" sz="2000" dirty="0" smtClean="0"/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ru-RU" sz="2000" dirty="0" err="1" smtClean="0"/>
              <a:t>приймає</a:t>
            </a:r>
            <a:r>
              <a:rPr lang="ru-RU" sz="2000" dirty="0" smtClean="0"/>
              <a:t> в </a:t>
            </a:r>
            <a:r>
              <a:rPr lang="ru-RU" sz="2000" dirty="0" err="1" smtClean="0"/>
              <a:t>установленому</a:t>
            </a:r>
            <a:r>
              <a:rPr lang="ru-RU" sz="2000" dirty="0" smtClean="0"/>
              <a:t> порядку </a:t>
            </a:r>
            <a:r>
              <a:rPr lang="ru-RU" sz="2000" dirty="0" err="1" smtClean="0"/>
              <a:t>рішення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вилучення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обігу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заборону</a:t>
            </a:r>
            <a:r>
              <a:rPr lang="ru-RU" sz="2000" dirty="0" smtClean="0"/>
              <a:t> (</a:t>
            </a:r>
            <a:r>
              <a:rPr lang="ru-RU" sz="2000" dirty="0" err="1" smtClean="0"/>
              <a:t>зупинення</a:t>
            </a:r>
            <a:r>
              <a:rPr lang="ru-RU" sz="2000" dirty="0" smtClean="0"/>
              <a:t>) </a:t>
            </a:r>
            <a:r>
              <a:rPr lang="ru-RU" sz="2000" dirty="0" err="1" smtClean="0"/>
              <a:t>виробництва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застосування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не </a:t>
            </a:r>
            <a:r>
              <a:rPr lang="ru-RU" sz="2000" dirty="0" err="1" smtClean="0"/>
              <a:t>відповідають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вимогам</a:t>
            </a:r>
            <a:r>
              <a:rPr lang="ru-RU" sz="2000" dirty="0" smtClean="0"/>
              <a:t>, </a:t>
            </a:r>
            <a:r>
              <a:rPr lang="ru-RU" sz="2000" dirty="0" err="1" smtClean="0"/>
              <a:t>визначеним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нормативно-правовими</a:t>
            </a:r>
            <a:r>
              <a:rPr lang="ru-RU" sz="2000" dirty="0" smtClean="0"/>
              <a:t> актами та </a:t>
            </a:r>
            <a:r>
              <a:rPr lang="ru-RU" sz="2000" dirty="0" err="1" smtClean="0"/>
              <a:t>нормативними</a:t>
            </a:r>
            <a:r>
              <a:rPr lang="ru-RU" sz="2000" dirty="0" smtClean="0"/>
              <a:t> документами,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тих,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ввозяться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територію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вивозяться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установленого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законодавством</a:t>
            </a:r>
            <a:r>
              <a:rPr lang="ru-RU" sz="2000" dirty="0" smtClean="0"/>
              <a:t> порядку;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ru-RU" sz="2000" dirty="0" err="1" smtClean="0"/>
              <a:t>складає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протоколи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адміністративні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правопорушення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розглядає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справи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адміністративні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правопорушення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випадках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передбачених</a:t>
            </a:r>
            <a:r>
              <a:rPr lang="ru-RU" sz="2000" dirty="0" smtClean="0"/>
              <a:t> законом;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Держлікслужба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України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відповідно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до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покладених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на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неї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завдан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ь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5195888"/>
          </a:xfrm>
        </p:spPr>
        <p:txBody>
          <a:bodyPr>
            <a:noAutofit/>
          </a:bodyPr>
          <a:lstStyle/>
          <a:p>
            <a:pPr marL="360363" indent="-280988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err="1" smtClean="0"/>
              <a:t>погоджує</a:t>
            </a:r>
            <a:r>
              <a:rPr lang="ru-RU" sz="2000" dirty="0" smtClean="0"/>
              <a:t> </a:t>
            </a:r>
            <a:r>
              <a:rPr lang="ru-RU" sz="2000" dirty="0" err="1" smtClean="0"/>
              <a:t>паспорти</a:t>
            </a:r>
            <a:r>
              <a:rPr lang="ru-RU" sz="2000" dirty="0" smtClean="0"/>
              <a:t> </a:t>
            </a:r>
            <a:r>
              <a:rPr lang="ru-RU" sz="2000" dirty="0" err="1" smtClean="0"/>
              <a:t>аптечних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закладів</a:t>
            </a:r>
            <a:r>
              <a:rPr lang="ru-RU" sz="2000" dirty="0" smtClean="0"/>
              <a:t> (</a:t>
            </a:r>
            <a:r>
              <a:rPr lang="ru-RU" sz="2000" dirty="0" err="1" smtClean="0"/>
              <a:t>структурних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підрозділів</a:t>
            </a:r>
            <a:r>
              <a:rPr lang="ru-RU" sz="2000" dirty="0" smtClean="0"/>
              <a:t>) в </a:t>
            </a:r>
            <a:r>
              <a:rPr lang="ru-RU" sz="2000" dirty="0" err="1" smtClean="0"/>
              <a:t>установленому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законодавством</a:t>
            </a:r>
            <a:r>
              <a:rPr lang="ru-RU" sz="2000" dirty="0" smtClean="0"/>
              <a:t> порядку;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err="1" smtClean="0"/>
              <a:t>здійснює</a:t>
            </a:r>
            <a:r>
              <a:rPr lang="ru-RU" sz="2000" dirty="0" smtClean="0"/>
              <a:t> в </a:t>
            </a:r>
            <a:r>
              <a:rPr lang="ru-RU" sz="2000" dirty="0" err="1" smtClean="0"/>
              <a:t>установленому</a:t>
            </a:r>
            <a:r>
              <a:rPr lang="ru-RU" sz="2000" dirty="0" smtClean="0"/>
              <a:t> порядку </a:t>
            </a:r>
            <a:r>
              <a:rPr lang="ru-RU" sz="2000" dirty="0" err="1" smtClean="0"/>
              <a:t>галузеву</a:t>
            </a:r>
            <a:r>
              <a:rPr lang="ru-RU" sz="2000" dirty="0" smtClean="0"/>
              <a:t> </a:t>
            </a:r>
            <a:r>
              <a:rPr lang="ru-RU" sz="2000" dirty="0" err="1" smtClean="0"/>
              <a:t>атестацію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лабораторій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контролю якості </a:t>
            </a:r>
            <a:r>
              <a:rPr lang="ru-RU" sz="2000" dirty="0" err="1" smtClean="0"/>
              <a:t>лікарських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smtClean="0"/>
              <a:t>проводить у </a:t>
            </a:r>
            <a:r>
              <a:rPr lang="ru-RU" sz="2000" dirty="0" err="1" smtClean="0"/>
              <a:t>встановленому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законодавством</a:t>
            </a:r>
            <a:r>
              <a:rPr lang="ru-RU" sz="2000" dirty="0" smtClean="0"/>
              <a:t> порядку </a:t>
            </a:r>
            <a:r>
              <a:rPr lang="ru-RU" sz="2000" dirty="0" err="1" smtClean="0"/>
              <a:t>атестацію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провізорів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фармацевтів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державну</a:t>
            </a:r>
            <a:r>
              <a:rPr lang="ru-RU" sz="2000" dirty="0" smtClean="0"/>
              <a:t> </a:t>
            </a:r>
            <a:r>
              <a:rPr lang="ru-RU" sz="2000" dirty="0" err="1" smtClean="0"/>
              <a:t>реєстрацію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виробів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err="1" smtClean="0"/>
              <a:t>надає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одноразовий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дозвіл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ввезення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митну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територію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незареєстрованих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медичних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виробів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smtClean="0"/>
              <a:t> </a:t>
            </a:r>
            <a:r>
              <a:rPr lang="ru-RU" sz="2000" dirty="0" err="1" smtClean="0"/>
              <a:t>видає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висновок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якість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завезеного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засобу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r>
              <a:rPr lang="ru-RU" sz="2000" dirty="0" err="1" smtClean="0"/>
              <a:t>розробляє</a:t>
            </a:r>
            <a:r>
              <a:rPr lang="ru-RU" sz="2000" dirty="0" smtClean="0"/>
              <a:t> </a:t>
            </a:r>
            <a:r>
              <a:rPr lang="ru-RU" sz="2000" dirty="0" err="1" smtClean="0"/>
              <a:t>ліцензійні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умови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суб'єктам</a:t>
            </a:r>
            <a:r>
              <a:rPr lang="ru-RU" sz="2000" dirty="0" smtClean="0"/>
              <a:t> </a:t>
            </a:r>
            <a:r>
              <a:rPr lang="ru-RU" sz="2000" dirty="0" err="1" smtClean="0"/>
              <a:t>господарювання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ліцензії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виробництво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, </a:t>
            </a:r>
            <a:r>
              <a:rPr lang="ru-RU" sz="2000" dirty="0" err="1" smtClean="0"/>
              <a:t>імпорт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засобів</a:t>
            </a:r>
            <a:r>
              <a:rPr lang="ru-RU" sz="2000" dirty="0" smtClean="0"/>
              <a:t>, </a:t>
            </a:r>
            <a:r>
              <a:rPr lang="ru-RU" sz="2000" dirty="0" err="1" smtClean="0"/>
              <a:t>оптову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роздрібну</a:t>
            </a:r>
            <a:r>
              <a:rPr lang="ru-RU" sz="2000" dirty="0" smtClean="0"/>
              <a:t> </a:t>
            </a:r>
            <a:r>
              <a:rPr lang="ru-RU" sz="2000" dirty="0" err="1" smtClean="0"/>
              <a:t>торгівлю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лікарськими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засобами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0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Держлікслужба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України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відповідно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до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покладених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на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неї</a:t>
            </a:r>
            <a:r>
              <a:rPr lang="ru-RU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3600" i="1" dirty="0" err="1" smtClean="0">
                <a:solidFill>
                  <a:schemeClr val="tx2">
                    <a:satMod val="130000"/>
                  </a:schemeClr>
                </a:solidFill>
              </a:rPr>
              <a:t>завдан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ь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0432" y="1408176"/>
            <a:ext cx="7764018" cy="5235512"/>
          </a:xfrm>
        </p:spPr>
        <p:txBody>
          <a:bodyPr>
            <a:noAutofit/>
          </a:bodyPr>
          <a:lstStyle/>
          <a:p>
            <a:pPr marL="360363" indent="-280988" algn="just" eaLnBrk="1" fontAlgn="auto" hangingPunct="1">
              <a:spcAft>
                <a:spcPts val="0"/>
              </a:spcAft>
              <a:buFont typeface="+mj-lt"/>
              <a:buAutoNum type="arabicPeriod" startAt="17"/>
              <a:defRPr/>
            </a:pPr>
            <a:r>
              <a:rPr lang="ru-RU" sz="2000" dirty="0" err="1" smtClean="0"/>
              <a:t>утворює</a:t>
            </a:r>
            <a:r>
              <a:rPr lang="ru-RU" sz="2000" dirty="0" smtClean="0"/>
              <a:t>, </a:t>
            </a:r>
            <a:r>
              <a:rPr lang="ru-RU" sz="2000" dirty="0" err="1" smtClean="0"/>
              <a:t>ліквідовує</a:t>
            </a:r>
            <a:r>
              <a:rPr lang="ru-RU" sz="2000" dirty="0" smtClean="0"/>
              <a:t>, </a:t>
            </a:r>
            <a:r>
              <a:rPr lang="ru-RU" sz="2000" dirty="0" err="1" smtClean="0"/>
              <a:t>реорганізовує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, установи та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затверджує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положення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статути</a:t>
            </a:r>
            <a:r>
              <a:rPr lang="ru-RU" sz="2000" dirty="0" smtClean="0"/>
              <a:t>), в </a:t>
            </a:r>
            <a:r>
              <a:rPr lang="ru-RU" sz="2000" dirty="0" err="1" smtClean="0"/>
              <a:t>установленому</a:t>
            </a:r>
            <a:r>
              <a:rPr lang="ru-RU" sz="2000" dirty="0" smtClean="0"/>
              <a:t> порядку </a:t>
            </a:r>
            <a:r>
              <a:rPr lang="ru-RU" sz="2000" dirty="0" err="1" smtClean="0"/>
              <a:t>призначає</a:t>
            </a:r>
            <a:r>
              <a:rPr lang="ru-RU" sz="2000" dirty="0" smtClean="0"/>
              <a:t> на посаду та </a:t>
            </a:r>
            <a:r>
              <a:rPr lang="ru-RU" sz="2000" dirty="0" err="1" smtClean="0"/>
              <a:t>звільняє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посади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керівників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формує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кадровий</a:t>
            </a:r>
            <a:r>
              <a:rPr lang="ru-RU" sz="2000" dirty="0" smtClean="0"/>
              <a:t> резерв на посади </a:t>
            </a:r>
            <a:r>
              <a:rPr lang="ru-RU" sz="2000" dirty="0" err="1" smtClean="0"/>
              <a:t>керівників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установ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організацій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належать до </a:t>
            </a:r>
            <a:r>
              <a:rPr lang="ru-RU" sz="2000" dirty="0" err="1" smtClean="0"/>
              <a:t>сфери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Держлікслужби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7"/>
              <a:defRPr/>
            </a:pPr>
            <a:r>
              <a:rPr lang="ru-RU" sz="2000" dirty="0" smtClean="0"/>
              <a:t> </a:t>
            </a:r>
            <a:r>
              <a:rPr lang="ru-RU" sz="2000" dirty="0" err="1" smtClean="0"/>
              <a:t>виконує</a:t>
            </a:r>
            <a:r>
              <a:rPr lang="ru-RU" sz="2000" dirty="0" smtClean="0"/>
              <a:t> у межах </a:t>
            </a:r>
            <a:r>
              <a:rPr lang="ru-RU" sz="2000" dirty="0" err="1" smtClean="0"/>
              <a:t>повноважень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належать до </a:t>
            </a:r>
            <a:r>
              <a:rPr lang="ru-RU" sz="2000" dirty="0" err="1" smtClean="0"/>
              <a:t>сфери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7"/>
              <a:defRPr/>
            </a:pPr>
            <a:r>
              <a:rPr lang="ru-RU" sz="2000" dirty="0" smtClean="0"/>
              <a:t> </a:t>
            </a:r>
            <a:r>
              <a:rPr lang="ru-RU" sz="2000" dirty="0" err="1" smtClean="0"/>
              <a:t>формує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замовлення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підготовку</a:t>
            </a:r>
            <a:r>
              <a:rPr lang="ru-RU" sz="2000" dirty="0" smtClean="0"/>
              <a:t> </a:t>
            </a:r>
            <a:r>
              <a:rPr lang="ru-RU" sz="2000" dirty="0" err="1" smtClean="0"/>
              <a:t>фахівців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відповідній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сфері</a:t>
            </a:r>
            <a:r>
              <a:rPr lang="ru-RU" sz="2000" dirty="0" smtClean="0"/>
              <a:t>;</a:t>
            </a:r>
          </a:p>
          <a:p>
            <a:pPr marL="269875" indent="-188913" algn="just" eaLnBrk="1" fontAlgn="auto" hangingPunct="1">
              <a:spcAft>
                <a:spcPts val="0"/>
              </a:spcAft>
              <a:buFont typeface="+mj-lt"/>
              <a:buAutoNum type="arabicPeriod" startAt="17"/>
              <a:defRPr/>
            </a:pPr>
            <a:r>
              <a:rPr lang="ru-RU" sz="2000" dirty="0" smtClean="0"/>
              <a:t> </a:t>
            </a:r>
            <a:r>
              <a:rPr lang="ru-RU" sz="2000" dirty="0" err="1" smtClean="0"/>
              <a:t>здійснює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повноваження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визначені</a:t>
            </a:r>
            <a:r>
              <a:rPr lang="ru-RU" sz="2000" dirty="0" smtClean="0"/>
              <a:t> законами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покладені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неї</a:t>
            </a:r>
            <a:r>
              <a:rPr lang="ru-RU" sz="2000" dirty="0" smtClean="0"/>
              <a:t> Президентом </a:t>
            </a:r>
            <a:r>
              <a:rPr lang="ru-RU" sz="2000" dirty="0" err="1" smtClean="0"/>
              <a:t>України</a:t>
            </a:r>
            <a:endParaRPr lang="ru-RU" sz="2000" dirty="0" smtClean="0"/>
          </a:p>
          <a:p>
            <a:pPr marL="596646" indent="-514350" algn="just" eaLnBrk="1" fontAlgn="auto" hangingPunct="1">
              <a:spcAft>
                <a:spcPts val="0"/>
              </a:spcAft>
              <a:buFont typeface="+mj-lt"/>
              <a:buAutoNum type="arabicPeriod" startAt="17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8072437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П</a:t>
            </a:r>
            <a:r>
              <a:rPr lang="ru-RU" b="1" i="1" dirty="0" err="1" smtClean="0">
                <a:solidFill>
                  <a:schemeClr val="tx2">
                    <a:satMod val="130000"/>
                  </a:schemeClr>
                </a:solidFill>
              </a:rPr>
              <a:t>овноваження</a:t>
            </a: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satMod val="130000"/>
                  </a:schemeClr>
                </a:solidFill>
              </a:rPr>
              <a:t>посадових</a:t>
            </a: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satMod val="130000"/>
                  </a:schemeClr>
                </a:solidFill>
              </a:rPr>
              <a:t>осіб</a:t>
            </a:r>
            <a:endParaRPr lang="ru-RU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071563" y="928688"/>
            <a:ext cx="7862887" cy="5929312"/>
          </a:xfrm>
        </p:spPr>
        <p:txBody>
          <a:bodyPr/>
          <a:lstStyle/>
          <a:p>
            <a:pPr algn="just" eaLnBrk="1" hangingPunct="1"/>
            <a:r>
              <a:rPr lang="uk-UA" altLang="en-US" sz="1600" dirty="0" smtClean="0"/>
              <a:t>перевіряти додержання вимог законодавства щодо якості лікарських засобів, у тому числі правил здійснення належних практик </a:t>
            </a:r>
            <a:r>
              <a:rPr lang="en-US" altLang="en-US" sz="1600" dirty="0" smtClean="0"/>
              <a:t> </a:t>
            </a:r>
            <a:r>
              <a:rPr lang="uk-UA" altLang="en-US" sz="1600" dirty="0" smtClean="0"/>
              <a:t>на всіх етапах обігу</a:t>
            </a:r>
            <a:r>
              <a:rPr lang="ru-RU" altLang="en-US" sz="1600" dirty="0" smtClean="0"/>
              <a:t>;</a:t>
            </a:r>
          </a:p>
          <a:p>
            <a:pPr algn="just" eaLnBrk="1" hangingPunct="1"/>
            <a:r>
              <a:rPr lang="uk-UA" altLang="en-US" sz="1600" dirty="0" smtClean="0"/>
              <a:t>безперешкодно проводити огляд будь-яких виробничих, складських, торговельних приміщень суб'єктів господарської діяльності (з урахуванням встановленого режиму роботи) за наявності рішення про перевірку;</a:t>
            </a:r>
            <a:endParaRPr lang="ru-RU" altLang="en-US" sz="1600" dirty="0" smtClean="0"/>
          </a:p>
          <a:p>
            <a:pPr algn="just" eaLnBrk="1" hangingPunct="1"/>
            <a:r>
              <a:rPr lang="uk-UA" altLang="en-US" sz="1600" dirty="0" smtClean="0"/>
              <a:t>одержувати від суб'єктів господарської діяльності необхідні відомості про додержання вимог стандартів, технічних умов, фармакопейних статей і технологічних регламентів, а також про забезпечення якості лікарського засобу під час виробництва, транспортування, зберігання та реалізації;</a:t>
            </a:r>
            <a:endParaRPr lang="ru-RU" altLang="en-US" sz="1600" dirty="0" smtClean="0"/>
          </a:p>
          <a:p>
            <a:pPr algn="just" eaLnBrk="1" hangingPunct="1"/>
            <a:r>
              <a:rPr lang="uk-UA" altLang="en-US" sz="1600" dirty="0" smtClean="0"/>
              <a:t>відбирати зразки лікарських засобів для лабораторної перевірки їх якості;</a:t>
            </a:r>
            <a:endParaRPr lang="ru-RU" altLang="en-US" sz="1600" dirty="0" smtClean="0"/>
          </a:p>
          <a:p>
            <a:pPr algn="just" eaLnBrk="1" hangingPunct="1"/>
            <a:r>
              <a:rPr lang="uk-UA" altLang="en-US" sz="1600" dirty="0" smtClean="0"/>
              <a:t>давати обов'язкові для виконання приписи про усунення порушень стандартів і технічних умов, фармакопейних статей і технологічних регламентів, а також про усунення порушень під час виробництва, зберігання, транспортування та реалізації лікарських засобів;</a:t>
            </a:r>
            <a:endParaRPr lang="ru-RU" altLang="en-US" sz="1600" dirty="0" smtClean="0"/>
          </a:p>
          <a:p>
            <a:pPr algn="just" eaLnBrk="1" hangingPunct="1"/>
            <a:r>
              <a:rPr lang="uk-UA" altLang="en-US" sz="1600" dirty="0" smtClean="0"/>
              <a:t>передавати матеріали перевірок, що містять ознаки кримінального правопорушення, органам досудового розслідування;</a:t>
            </a:r>
            <a:endParaRPr lang="ru-RU" altLang="en-US" sz="1600" dirty="0" smtClean="0"/>
          </a:p>
          <a:p>
            <a:pPr algn="just" eaLnBrk="1" hangingPunct="1"/>
            <a:r>
              <a:rPr lang="uk-UA" altLang="en-US" sz="1600" dirty="0" smtClean="0"/>
              <a:t>накладати штрафи на суб'єктів господарської діяльності незалежно від форм власності у разі порушення ними стандартів і технічних умов, фармакопейних статей і технологічних регламентів під час виробництва, зберігання, транспортування та реалізації лікарських засобів;</a:t>
            </a:r>
            <a:endParaRPr lang="ru-RU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План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447800"/>
            <a:ext cx="7720012" cy="4800600"/>
          </a:xfrm>
        </p:spPr>
        <p:txBody>
          <a:bodyPr>
            <a:normAutofit/>
          </a:bodyPr>
          <a:lstStyle/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Поняття </a:t>
            </a:r>
            <a:r>
              <a:rPr lang="uk-UA" dirty="0" smtClean="0"/>
              <a:t>про якість </a:t>
            </a:r>
            <a:r>
              <a:rPr lang="uk-UA" dirty="0" smtClean="0"/>
              <a:t>та </a:t>
            </a:r>
            <a:r>
              <a:rPr lang="uk-UA" dirty="0" smtClean="0"/>
              <a:t>контроль якості ЛЗ.</a:t>
            </a:r>
            <a:endParaRPr lang="ru-RU" dirty="0" smtClean="0"/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Державний контроль якості. Державна політика контролю якості.</a:t>
            </a:r>
            <a:endParaRPr lang="ru-RU" dirty="0" smtClean="0"/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Держлікслужба України.</a:t>
            </a:r>
            <a:endParaRPr lang="ru-RU" dirty="0" smtClean="0"/>
          </a:p>
          <a:p>
            <a:pPr marL="596646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dirty="0" smtClean="0"/>
              <a:t>Управління якістю ЛЗ. Міжнародний досвід.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4397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П</a:t>
            </a:r>
            <a:r>
              <a:rPr lang="ru-RU" b="1" i="1" dirty="0" err="1" smtClean="0">
                <a:solidFill>
                  <a:schemeClr val="tx2">
                    <a:satMod val="130000"/>
                  </a:schemeClr>
                </a:solidFill>
              </a:rPr>
              <a:t>овноваження</a:t>
            </a: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satMod val="130000"/>
                  </a:schemeClr>
                </a:solidFill>
              </a:rPr>
              <a:t>посадових</a:t>
            </a: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satMod val="130000"/>
                  </a:schemeClr>
                </a:solidFill>
              </a:rPr>
              <a:t>осіб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786437"/>
          </a:xfrm>
        </p:spPr>
        <p:txBody>
          <a:bodyPr/>
          <a:lstStyle/>
          <a:p>
            <a:pPr algn="just" eaLnBrk="1" hangingPunct="1"/>
            <a:r>
              <a:rPr lang="ru-RU" altLang="en-US" sz="1600" dirty="0" err="1" smtClean="0"/>
              <a:t>складати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протоколи</a:t>
            </a:r>
            <a:r>
              <a:rPr lang="ru-RU" altLang="en-US" sz="1600" dirty="0" smtClean="0"/>
              <a:t> про </a:t>
            </a:r>
            <a:r>
              <a:rPr lang="ru-RU" altLang="en-US" sz="1600" dirty="0" err="1" smtClean="0"/>
              <a:t>адміністративні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правопорушення</a:t>
            </a:r>
            <a:r>
              <a:rPr lang="ru-RU" altLang="en-US" sz="1600" dirty="0" smtClean="0"/>
              <a:t> та </a:t>
            </a:r>
            <a:r>
              <a:rPr lang="ru-RU" altLang="en-US" sz="1600" dirty="0" err="1" smtClean="0"/>
              <a:t>розглядати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справи</a:t>
            </a:r>
            <a:r>
              <a:rPr lang="ru-RU" altLang="en-US" sz="1600" dirty="0" smtClean="0"/>
              <a:t> про </a:t>
            </a:r>
            <a:r>
              <a:rPr lang="ru-RU" altLang="en-US" sz="1600" dirty="0" err="1" smtClean="0"/>
              <a:t>адміністративні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правопорушення</a:t>
            </a:r>
            <a:r>
              <a:rPr lang="ru-RU" altLang="en-US" sz="1600" dirty="0" smtClean="0"/>
              <a:t> у </a:t>
            </a:r>
            <a:r>
              <a:rPr lang="ru-RU" altLang="en-US" sz="1600" dirty="0" err="1" smtClean="0"/>
              <a:t>випадках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передбачених</a:t>
            </a:r>
            <a:r>
              <a:rPr lang="ru-RU" altLang="en-US" sz="1600" dirty="0" smtClean="0"/>
              <a:t> законом;</a:t>
            </a:r>
          </a:p>
          <a:p>
            <a:pPr algn="just" eaLnBrk="1" hangingPunct="1"/>
            <a:r>
              <a:rPr lang="ru-RU" altLang="en-US" sz="1600" dirty="0" err="1" smtClean="0"/>
              <a:t>приймати</a:t>
            </a:r>
            <a:r>
              <a:rPr lang="ru-RU" altLang="en-US" sz="1600" dirty="0" smtClean="0"/>
              <a:t> в </a:t>
            </a:r>
            <a:r>
              <a:rPr lang="ru-RU" altLang="en-US" sz="1600" dirty="0" err="1" smtClean="0"/>
              <a:t>установленому</a:t>
            </a:r>
            <a:r>
              <a:rPr lang="ru-RU" altLang="en-US" sz="1600" dirty="0" smtClean="0"/>
              <a:t> порядку </a:t>
            </a:r>
            <a:r>
              <a:rPr lang="ru-RU" altLang="en-US" sz="1600" dirty="0" err="1" smtClean="0"/>
              <a:t>рішення</a:t>
            </a:r>
            <a:r>
              <a:rPr lang="ru-RU" altLang="en-US" sz="1600" dirty="0" smtClean="0"/>
              <a:t> про </a:t>
            </a:r>
            <a:r>
              <a:rPr lang="ru-RU" altLang="en-US" sz="1600" dirty="0" err="1" smtClean="0"/>
              <a:t>вилучення</a:t>
            </a:r>
            <a:r>
              <a:rPr lang="ru-RU" altLang="en-US" sz="1600" dirty="0" smtClean="0"/>
              <a:t> з </a:t>
            </a:r>
            <a:r>
              <a:rPr lang="ru-RU" altLang="en-US" sz="1600" dirty="0" err="1" smtClean="0"/>
              <a:t>обігу</a:t>
            </a:r>
            <a:r>
              <a:rPr lang="ru-RU" altLang="en-US" sz="1600" dirty="0" smtClean="0"/>
              <a:t> та </a:t>
            </a:r>
            <a:r>
              <a:rPr lang="ru-RU" altLang="en-US" sz="1600" dirty="0" err="1" smtClean="0"/>
              <a:t>заборону</a:t>
            </a:r>
            <a:r>
              <a:rPr lang="ru-RU" altLang="en-US" sz="1600" dirty="0" smtClean="0"/>
              <a:t> (</a:t>
            </a:r>
            <a:r>
              <a:rPr lang="ru-RU" altLang="en-US" sz="1600" dirty="0" err="1" smtClean="0"/>
              <a:t>зупинення</a:t>
            </a:r>
            <a:r>
              <a:rPr lang="ru-RU" altLang="en-US" sz="1600" dirty="0" smtClean="0"/>
              <a:t>) </a:t>
            </a:r>
            <a:r>
              <a:rPr lang="ru-RU" altLang="en-US" sz="1600" dirty="0" err="1" smtClean="0"/>
              <a:t>виробництва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реалізації</a:t>
            </a:r>
            <a:r>
              <a:rPr lang="ru-RU" altLang="en-US" sz="1600" dirty="0" smtClean="0"/>
              <a:t> та </a:t>
            </a:r>
            <a:r>
              <a:rPr lang="ru-RU" altLang="en-US" sz="1600" dirty="0" err="1" smtClean="0"/>
              <a:t>застосування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лікарських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засобів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що</a:t>
            </a:r>
            <a:r>
              <a:rPr lang="ru-RU" altLang="en-US" sz="1600" dirty="0" smtClean="0"/>
              <a:t> не </a:t>
            </a:r>
            <a:r>
              <a:rPr lang="ru-RU" altLang="en-US" sz="1600" dirty="0" err="1" smtClean="0"/>
              <a:t>відповідають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вимогам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визначеним</a:t>
            </a:r>
            <a:r>
              <a:rPr lang="ru-RU" altLang="en-US" sz="1600" dirty="0" smtClean="0"/>
              <a:t> нормативно-</a:t>
            </a:r>
            <a:r>
              <a:rPr lang="ru-RU" altLang="en-US" sz="1600" dirty="0" err="1" smtClean="0"/>
              <a:t>правовими</a:t>
            </a:r>
            <a:r>
              <a:rPr lang="ru-RU" altLang="en-US" sz="1600" dirty="0" smtClean="0"/>
              <a:t> актами та </a:t>
            </a:r>
            <a:r>
              <a:rPr lang="ru-RU" altLang="en-US" sz="1600" dirty="0" err="1" smtClean="0"/>
              <a:t>нормативними</a:t>
            </a:r>
            <a:r>
              <a:rPr lang="ru-RU" altLang="en-US" sz="1600" dirty="0" smtClean="0"/>
              <a:t> документами, а </a:t>
            </a:r>
            <a:r>
              <a:rPr lang="ru-RU" altLang="en-US" sz="1600" dirty="0" err="1" smtClean="0"/>
              <a:t>також</a:t>
            </a:r>
            <a:r>
              <a:rPr lang="ru-RU" altLang="en-US" sz="1600" dirty="0" smtClean="0"/>
              <a:t> тих, </a:t>
            </a:r>
            <a:r>
              <a:rPr lang="ru-RU" altLang="en-US" sz="1600" dirty="0" err="1" smtClean="0"/>
              <a:t>що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ввозяться</a:t>
            </a:r>
            <a:r>
              <a:rPr lang="ru-RU" altLang="en-US" sz="1600" dirty="0" smtClean="0"/>
              <a:t> на </a:t>
            </a:r>
            <a:r>
              <a:rPr lang="ru-RU" altLang="en-US" sz="1600" dirty="0" err="1" smtClean="0"/>
              <a:t>територію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України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або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вивозяться</a:t>
            </a:r>
            <a:r>
              <a:rPr lang="ru-RU" altLang="en-US" sz="1600" dirty="0" smtClean="0"/>
              <a:t> з </a:t>
            </a:r>
            <a:r>
              <a:rPr lang="ru-RU" altLang="en-US" sz="1600" dirty="0" err="1" smtClean="0"/>
              <a:t>території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України</a:t>
            </a:r>
            <a:r>
              <a:rPr lang="ru-RU" altLang="en-US" sz="1600" dirty="0" smtClean="0"/>
              <a:t> з </a:t>
            </a:r>
            <a:r>
              <a:rPr lang="ru-RU" altLang="en-US" sz="1600" dirty="0" err="1" smtClean="0"/>
              <a:t>порушенням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установленого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законодавством</a:t>
            </a:r>
            <a:r>
              <a:rPr lang="ru-RU" altLang="en-US" sz="1600" dirty="0" smtClean="0"/>
              <a:t> порядку. Порядок </a:t>
            </a:r>
            <a:r>
              <a:rPr lang="ru-RU" altLang="en-US" sz="1600" dirty="0" err="1" smtClean="0"/>
              <a:t>встановлення</a:t>
            </a:r>
            <a:r>
              <a:rPr lang="ru-RU" altLang="en-US" sz="1600" dirty="0" smtClean="0"/>
              <a:t> заборони (</a:t>
            </a:r>
            <a:r>
              <a:rPr lang="ru-RU" altLang="en-US" sz="1600" dirty="0" err="1" smtClean="0"/>
              <a:t>тимчасової</a:t>
            </a:r>
            <a:r>
              <a:rPr lang="ru-RU" altLang="en-US" sz="1600" dirty="0" smtClean="0"/>
              <a:t> заборони) і </a:t>
            </a:r>
            <a:r>
              <a:rPr lang="ru-RU" altLang="en-US" sz="1600" dirty="0" err="1" smtClean="0"/>
              <a:t>вилучення</a:t>
            </a:r>
            <a:r>
              <a:rPr lang="ru-RU" altLang="en-US" sz="1600" dirty="0" smtClean="0"/>
              <a:t> з </a:t>
            </a:r>
            <a:r>
              <a:rPr lang="ru-RU" altLang="en-US" sz="1600" dirty="0" err="1" smtClean="0"/>
              <a:t>обігу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лікарських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засобів</a:t>
            </a:r>
            <a:r>
              <a:rPr lang="ru-RU" altLang="en-US" sz="1600" dirty="0" smtClean="0"/>
              <a:t> на </a:t>
            </a:r>
            <a:r>
              <a:rPr lang="ru-RU" altLang="en-US" sz="1600" dirty="0" err="1" smtClean="0"/>
              <a:t>території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України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встановлюється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центральним</a:t>
            </a:r>
            <a:r>
              <a:rPr lang="ru-RU" altLang="en-US" sz="1600" dirty="0" smtClean="0"/>
              <a:t> органом </a:t>
            </a:r>
            <a:r>
              <a:rPr lang="ru-RU" altLang="en-US" sz="1600" dirty="0" err="1" smtClean="0"/>
              <a:t>виконавчої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влади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що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забезпечує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формування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державної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політики</a:t>
            </a:r>
            <a:r>
              <a:rPr lang="ru-RU" altLang="en-US" sz="1600" dirty="0" smtClean="0"/>
              <a:t> у </a:t>
            </a:r>
            <a:r>
              <a:rPr lang="ru-RU" altLang="en-US" sz="1600" dirty="0" err="1" smtClean="0"/>
              <a:t>сфері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охорони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здоров’я</a:t>
            </a:r>
            <a:r>
              <a:rPr lang="ru-RU" altLang="en-US" sz="1600" dirty="0" smtClean="0"/>
              <a:t>;</a:t>
            </a:r>
          </a:p>
          <a:p>
            <a:pPr algn="just" eaLnBrk="1" hangingPunct="1"/>
            <a:r>
              <a:rPr lang="ru-RU" altLang="en-US" sz="1600" dirty="0" err="1" smtClean="0"/>
              <a:t>забороняти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зберігання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реалізацію</a:t>
            </a:r>
            <a:r>
              <a:rPr lang="ru-RU" altLang="en-US" sz="1600" dirty="0" smtClean="0"/>
              <a:t> та </a:t>
            </a:r>
            <a:r>
              <a:rPr lang="ru-RU" altLang="en-US" sz="1600" dirty="0" err="1" smtClean="0"/>
              <a:t>використання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лікарських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засобів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якість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яких</a:t>
            </a:r>
            <a:r>
              <a:rPr lang="ru-RU" altLang="en-US" sz="1600" dirty="0" smtClean="0"/>
              <a:t> не </a:t>
            </a:r>
            <a:r>
              <a:rPr lang="ru-RU" altLang="en-US" sz="1600" dirty="0" err="1" smtClean="0"/>
              <a:t>відповідає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встановленим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вимогам</a:t>
            </a:r>
            <a:r>
              <a:rPr lang="ru-RU" altLang="en-US" sz="1600" dirty="0" smtClean="0"/>
              <a:t>;</a:t>
            </a:r>
          </a:p>
          <a:p>
            <a:pPr algn="just" eaLnBrk="1" hangingPunct="1"/>
            <a:r>
              <a:rPr lang="ru-RU" altLang="en-US" sz="1600" dirty="0" err="1" smtClean="0"/>
              <a:t>погоджувати</a:t>
            </a:r>
            <a:r>
              <a:rPr lang="ru-RU" altLang="en-US" sz="1600" dirty="0" smtClean="0"/>
              <a:t> у порядку, </a:t>
            </a:r>
            <a:r>
              <a:rPr lang="ru-RU" altLang="en-US" sz="1600" dirty="0" err="1" smtClean="0"/>
              <a:t>встановленому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центральним</a:t>
            </a:r>
            <a:r>
              <a:rPr lang="ru-RU" altLang="en-US" sz="1600" dirty="0" smtClean="0"/>
              <a:t> органом </a:t>
            </a:r>
            <a:r>
              <a:rPr lang="ru-RU" altLang="en-US" sz="1600" dirty="0" err="1" smtClean="0"/>
              <a:t>виконавчої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влади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що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забезпечує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формування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державної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політики</a:t>
            </a:r>
            <a:r>
              <a:rPr lang="ru-RU" altLang="en-US" sz="1600" dirty="0" smtClean="0"/>
              <a:t> у </a:t>
            </a:r>
            <a:r>
              <a:rPr lang="ru-RU" altLang="en-US" sz="1600" dirty="0" err="1" smtClean="0"/>
              <a:t>сфері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охорони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здоров’я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паспорти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аптечних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закладів</a:t>
            </a:r>
            <a:r>
              <a:rPr lang="ru-RU" altLang="en-US" sz="1600" dirty="0" smtClean="0"/>
              <a:t> (</a:t>
            </a:r>
            <a:r>
              <a:rPr lang="ru-RU" altLang="en-US" sz="1600" dirty="0" err="1" smtClean="0"/>
              <a:t>структурних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підрозділів</a:t>
            </a:r>
            <a:r>
              <a:rPr lang="ru-RU" altLang="en-US" sz="1600" dirty="0" smtClean="0"/>
              <a:t>), </a:t>
            </a:r>
            <a:r>
              <a:rPr lang="ru-RU" altLang="en-US" sz="1600" dirty="0" err="1" smtClean="0"/>
              <a:t>здійснювати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галузеву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атестацію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лабораторій</a:t>
            </a:r>
            <a:r>
              <a:rPr lang="ru-RU" altLang="en-US" sz="1600" dirty="0" smtClean="0"/>
              <a:t> з контролю </a:t>
            </a:r>
            <a:r>
              <a:rPr lang="ru-RU" altLang="en-US" sz="1600" dirty="0" err="1" smtClean="0"/>
              <a:t>якості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лікарських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засобів</a:t>
            </a:r>
            <a:r>
              <a:rPr lang="ru-RU" altLang="en-US" sz="1600" dirty="0" smtClean="0"/>
              <a:t>, </a:t>
            </a:r>
            <a:r>
              <a:rPr lang="ru-RU" altLang="en-US" sz="1600" dirty="0" err="1" smtClean="0"/>
              <a:t>проводити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атестацію</a:t>
            </a:r>
            <a:r>
              <a:rPr lang="ru-RU" altLang="en-US" sz="1600" dirty="0" smtClean="0"/>
              <a:t> </a:t>
            </a:r>
            <a:r>
              <a:rPr lang="ru-RU" altLang="en-US" sz="1600" dirty="0" err="1" smtClean="0"/>
              <a:t>провізорів</a:t>
            </a:r>
            <a:r>
              <a:rPr lang="ru-RU" altLang="en-US" sz="1600" dirty="0" smtClean="0"/>
              <a:t> і </a:t>
            </a:r>
            <a:r>
              <a:rPr lang="ru-RU" altLang="en-US" sz="1600" dirty="0" err="1" smtClean="0"/>
              <a:t>фармацевтів</a:t>
            </a:r>
            <a:r>
              <a:rPr lang="ru-RU" altLang="en-US" sz="1600" dirty="0" smtClean="0"/>
              <a:t>.</a:t>
            </a:r>
          </a:p>
          <a:p>
            <a:pPr algn="just" eaLnBrk="1" hangingPunct="1"/>
            <a:endParaRPr lang="ru-RU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500063"/>
            <a:ext cx="7934325" cy="9175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Управління якістю 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(</a:t>
            </a:r>
            <a:r>
              <a:rPr lang="uk-UA" sz="3600" i="1" dirty="0" err="1" smtClean="0">
                <a:solidFill>
                  <a:schemeClr val="tx2">
                    <a:satMod val="130000"/>
                  </a:schemeClr>
                </a:solidFill>
              </a:rPr>
              <a:t>quality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uk-UA" sz="3600" i="1" dirty="0" err="1" smtClean="0">
                <a:solidFill>
                  <a:schemeClr val="tx2">
                    <a:satMod val="130000"/>
                  </a:schemeClr>
                </a:solidFill>
              </a:rPr>
              <a:t>control</a:t>
            </a:r>
            <a:r>
              <a:rPr lang="uk-UA" sz="3600" i="1" dirty="0" smtClean="0">
                <a:solidFill>
                  <a:schemeClr val="tx2">
                    <a:satMod val="130000"/>
                  </a:schemeClr>
                </a:solidFill>
              </a:rPr>
              <a:t>)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124450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	</a:t>
            </a:r>
            <a:r>
              <a:rPr lang="uk-UA" sz="2800" dirty="0" smtClean="0"/>
              <a:t>- діяльність оперативного характеру, що здійснюється керівниками та персоналом підприємства, що </a:t>
            </a:r>
            <a:r>
              <a:rPr lang="uk-UA" sz="2800" dirty="0" smtClean="0"/>
              <a:t>впливають </a:t>
            </a:r>
            <a:r>
              <a:rPr lang="uk-UA" sz="2800" dirty="0" smtClean="0"/>
              <a:t>на процес створення продукції з метою забезпечення її якості шляхом виконання функцій планування та контролю якості, комунікації (інформації), розробки та впровадження </a:t>
            </a:r>
            <a:r>
              <a:rPr lang="uk-UA" sz="2800" dirty="0" smtClean="0"/>
              <a:t>заходів, </a:t>
            </a:r>
            <a:r>
              <a:rPr lang="uk-UA" sz="2800" dirty="0" smtClean="0"/>
              <a:t>прийняття рішень з якості.</a:t>
            </a:r>
            <a:endParaRPr lang="ru-RU" sz="2800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	</a:t>
            </a:r>
            <a:r>
              <a:rPr lang="uk-UA" dirty="0" smtClean="0"/>
              <a:t>	</a:t>
            </a:r>
            <a:r>
              <a:rPr lang="uk-UA" sz="2800" dirty="0" smtClean="0"/>
              <a:t>Система </a:t>
            </a:r>
            <a:r>
              <a:rPr lang="uk-UA" sz="2800" dirty="0" smtClean="0"/>
              <a:t>управління якістю охоплює процеси, </a:t>
            </a:r>
            <a:r>
              <a:rPr lang="uk-UA" sz="2800" dirty="0" smtClean="0"/>
              <a:t>зв’язані </a:t>
            </a:r>
            <a:r>
              <a:rPr lang="uk-UA" sz="2800" dirty="0" smtClean="0"/>
              <a:t>з управлінською діяльністю, постачанням ресурсів, випуском продукції та вимірюванням. 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dirty="0" smtClean="0">
                <a:solidFill>
                  <a:srgbClr val="C00000"/>
                </a:solidFill>
              </a:rPr>
              <a:t>Управління якістю фармацевтичної продукції здійснюють, керуючись: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624263"/>
          </a:xfrm>
        </p:spPr>
        <p:txBody>
          <a:bodyPr/>
          <a:lstStyle/>
          <a:p>
            <a:pPr eaLnBrk="1" hangingPunct="1"/>
            <a:r>
              <a:rPr lang="uk-UA" altLang="en-US" smtClean="0"/>
              <a:t>Законодавством України у фармацевтичній галузі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Держаною фармакопеєю України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Стандартами належних практик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Стандартами ISO серії 9000, серії 14000, </a:t>
            </a:r>
            <a:r>
              <a:rPr lang="en-US" altLang="en-US" smtClean="0"/>
              <a:t>ISO </a:t>
            </a:r>
            <a:r>
              <a:rPr lang="uk-UA" altLang="en-US" smtClean="0"/>
              <a:t>19011:2002 і </a:t>
            </a:r>
            <a:r>
              <a:rPr lang="en-US" altLang="en-US" smtClean="0"/>
              <a:t>ISO </a:t>
            </a:r>
            <a:r>
              <a:rPr lang="uk-UA" altLang="en-US" smtClean="0"/>
              <a:t>13485:2003</a:t>
            </a:r>
            <a:endParaRPr lang="ru-RU" altLang="en-US" smtClean="0"/>
          </a:p>
          <a:p>
            <a:pPr eaLnBrk="1" hangingPunct="1"/>
            <a:endParaRPr lang="ru-RU" altLang="en-US" smtClean="0"/>
          </a:p>
        </p:txBody>
      </p:sp>
      <p:pic>
        <p:nvPicPr>
          <p:cNvPr id="4" name="Рисунок 3" descr="09bf6d6c4e4e2ff1deade98c737342b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786322"/>
            <a:ext cx="2638425" cy="17526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Стандарти ISO 9000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000125"/>
            <a:ext cx="7499350" cy="5643563"/>
          </a:xfrm>
        </p:spPr>
        <p:txBody>
          <a:bodyPr>
            <a:normAutofit fontScale="850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uk-UA" dirty="0" smtClean="0"/>
              <a:t>набір вимог та рекомендацій до системи управління якістю.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захищають споживача від небезпечної продукції,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визначають політику в галузі якості,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встановлюють життєвий цикл продукції,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 враховують та оцінюють витрати на якість,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визначають організаційну структуру і документацію системи якості та ін.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uk-UA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Найбільш застосовуваним у фармації є стандарт </a:t>
            </a:r>
            <a:r>
              <a:rPr lang="en-US" i="1" dirty="0" smtClean="0"/>
              <a:t>ISO </a:t>
            </a:r>
            <a:r>
              <a:rPr lang="ru-RU" i="1" dirty="0" smtClean="0"/>
              <a:t>900</a:t>
            </a:r>
            <a:r>
              <a:rPr lang="uk-UA" i="1" dirty="0" smtClean="0"/>
              <a:t>0 </a:t>
            </a:r>
            <a:r>
              <a:rPr lang="ru-RU" i="1" dirty="0" smtClean="0"/>
              <a:t>«</a:t>
            </a:r>
            <a:r>
              <a:rPr lang="ru-RU" i="1" dirty="0" err="1" smtClean="0"/>
              <a:t>Системи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 </a:t>
            </a:r>
            <a:r>
              <a:rPr lang="ru-RU" i="1" dirty="0" err="1" smtClean="0"/>
              <a:t>якістю</a:t>
            </a:r>
            <a:r>
              <a:rPr lang="ru-RU" i="1" dirty="0" smtClean="0"/>
              <a:t>. </a:t>
            </a:r>
            <a:r>
              <a:rPr lang="ru-RU" i="1" dirty="0" err="1" smtClean="0"/>
              <a:t>Основні</a:t>
            </a:r>
            <a:r>
              <a:rPr lang="ru-RU" i="1" dirty="0" smtClean="0"/>
              <a:t> </a:t>
            </a:r>
            <a:r>
              <a:rPr lang="ru-RU" i="1" dirty="0" err="1" smtClean="0"/>
              <a:t>положення</a:t>
            </a:r>
            <a:r>
              <a:rPr lang="ru-RU" i="1" dirty="0" smtClean="0"/>
              <a:t> та словник </a:t>
            </a:r>
            <a:r>
              <a:rPr lang="ru-RU" i="1" dirty="0" err="1" smtClean="0"/>
              <a:t>термінів</a:t>
            </a:r>
            <a:r>
              <a:rPr lang="ru-RU" i="1" dirty="0" smtClean="0"/>
              <a:t>»</a:t>
            </a:r>
            <a:r>
              <a:rPr lang="uk-UA" i="1" dirty="0" smtClean="0"/>
              <a:t> (ДСТУ </a:t>
            </a:r>
            <a:r>
              <a:rPr lang="en-US" i="1" dirty="0" smtClean="0"/>
              <a:t>ISO</a:t>
            </a:r>
            <a:r>
              <a:rPr lang="ru-RU" i="1" dirty="0" smtClean="0"/>
              <a:t> 9000:2007)</a:t>
            </a:r>
            <a:endParaRPr lang="ru-RU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Стандарти ISO 9001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</a:t>
            </a:r>
            <a:r>
              <a:rPr lang="ru-RU" dirty="0" err="1" smtClean="0"/>
              <a:t>становлює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для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для </a:t>
            </a:r>
            <a:r>
              <a:rPr lang="ru-RU" dirty="0" err="1" smtClean="0"/>
              <a:t>сертифікування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контрактів</a:t>
            </a:r>
            <a:r>
              <a:rPr lang="ru-RU" dirty="0" smtClean="0"/>
              <a:t>. 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err="1" smtClean="0"/>
              <a:t>зосереджує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на </a:t>
            </a:r>
            <a:r>
              <a:rPr lang="ru-RU" dirty="0" err="1" smtClean="0"/>
              <a:t>результативності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 для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замовника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uk-UA" dirty="0" smtClean="0"/>
              <a:t>представлені </a:t>
            </a:r>
            <a:r>
              <a:rPr lang="ru-RU" i="1" dirty="0" smtClean="0"/>
              <a:t>ДСТУ </a:t>
            </a:r>
            <a:r>
              <a:rPr lang="en-US" i="1" dirty="0" smtClean="0"/>
              <a:t>ISO  </a:t>
            </a:r>
            <a:r>
              <a:rPr lang="uk-UA" i="1" dirty="0" smtClean="0"/>
              <a:t>9001:200</a:t>
            </a:r>
            <a:r>
              <a:rPr lang="ru-RU" i="1" dirty="0" smtClean="0"/>
              <a:t>9</a:t>
            </a:r>
            <a:r>
              <a:rPr lang="uk-UA" i="1" dirty="0" smtClean="0"/>
              <a:t> «Системи управління якістю. Вимоги»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Стандарти ISO 9004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спрямовані на ширшу перспективу управління якістю для надання рекомендацій щодо поліпшення показників діяльності.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містять рекомендації щодо постійного поліпшення загальних показників та ефективності і результативності діяльності організації, 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не призначені для сертифікації чи контрактних цілей</a:t>
            </a:r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uk-UA" i="1" dirty="0" smtClean="0"/>
          </a:p>
          <a:p>
            <a:pPr marL="365760" indent="-283464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i="1" dirty="0" smtClean="0"/>
              <a:t>В Україні ДСТУ </a:t>
            </a:r>
            <a:r>
              <a:rPr lang="en-US" i="1" dirty="0" smtClean="0"/>
              <a:t>ISO</a:t>
            </a:r>
            <a:r>
              <a:rPr lang="ru-RU" i="1" dirty="0" smtClean="0"/>
              <a:t> 9004:2000 «</a:t>
            </a:r>
            <a:r>
              <a:rPr lang="ru-RU" i="1" dirty="0" err="1" smtClean="0"/>
              <a:t>Системи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 </a:t>
            </a:r>
            <a:r>
              <a:rPr lang="ru-RU" i="1" dirty="0" err="1" smtClean="0"/>
              <a:t>якістю</a:t>
            </a:r>
            <a:r>
              <a:rPr lang="ru-RU" i="1" dirty="0" smtClean="0"/>
              <a:t>. </a:t>
            </a:r>
            <a:r>
              <a:rPr lang="ru-RU" i="1" dirty="0" err="1" smtClean="0"/>
              <a:t>Настанови</a:t>
            </a:r>
            <a:r>
              <a:rPr lang="ru-RU" i="1" dirty="0" smtClean="0"/>
              <a:t> </a:t>
            </a:r>
            <a:r>
              <a:rPr lang="ru-RU" i="1" dirty="0" err="1" smtClean="0"/>
              <a:t>щодо</a:t>
            </a:r>
            <a:r>
              <a:rPr lang="ru-RU" i="1" dirty="0" smtClean="0"/>
              <a:t> </a:t>
            </a:r>
            <a:r>
              <a:rPr lang="ru-RU" i="1" dirty="0" err="1" smtClean="0"/>
              <a:t>поліпшення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3" descr="8bbb465e7704cff6a8bdbe4d5354678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25" b="26041"/>
          <a:stretch>
            <a:fillRect/>
          </a:stretch>
        </p:blipFill>
        <p:spPr bwMode="auto">
          <a:xfrm>
            <a:off x="4660900" y="3714750"/>
            <a:ext cx="44831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i="1" dirty="0" smtClean="0">
                <a:solidFill>
                  <a:schemeClr val="tx2">
                    <a:satMod val="130000"/>
                  </a:schemeClr>
                </a:solidFill>
              </a:rPr>
              <a:t>ДСТУ </a:t>
            </a:r>
            <a:r>
              <a:rPr lang="en-US" sz="2800" i="1" dirty="0" smtClean="0">
                <a:solidFill>
                  <a:schemeClr val="tx2">
                    <a:satMod val="130000"/>
                  </a:schemeClr>
                </a:solidFill>
              </a:rPr>
              <a:t>ISO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9004:2000 «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Системи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управління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якістю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. 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Настанови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щодо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поліпшення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satMod val="130000"/>
                  </a:schemeClr>
                </a:solidFill>
              </a:rPr>
              <a:t>діяльності</a:t>
            </a:r>
            <a:r>
              <a:rPr lang="ru-RU" sz="2800" i="1" dirty="0" smtClean="0">
                <a:solidFill>
                  <a:schemeClr val="tx2">
                    <a:satMod val="130000"/>
                  </a:schemeClr>
                </a:solidFill>
              </a:rPr>
              <a:t>»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8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338513"/>
          </a:xfrm>
        </p:spPr>
        <p:txBody>
          <a:bodyPr/>
          <a:lstStyle/>
          <a:p>
            <a:pPr eaLnBrk="1" hangingPunct="1"/>
            <a:r>
              <a:rPr lang="uk-UA" altLang="en-US" smtClean="0"/>
              <a:t>не містить рекомендацій, специфічних для інших систем управління, </a:t>
            </a:r>
          </a:p>
          <a:p>
            <a:pPr eaLnBrk="1" hangingPunct="1"/>
            <a:r>
              <a:rPr lang="uk-UA" altLang="en-US" smtClean="0"/>
              <a:t>дає змогу організації узгодити або інтегрувати свою систему управління якістю з відповідними системами управління.</a:t>
            </a:r>
            <a:endParaRPr lang="ru-RU" altLang="en-US" smtClean="0"/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1071563"/>
            <a:ext cx="7497762" cy="37973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Слідування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вимогам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ISO 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9001 вважається у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світі добрим діловим смаком і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свого роду візитною карткою якості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" name="Рисунок 2" descr="4b352cb148805c3c8cc1aae824446b4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500570"/>
            <a:ext cx="1952625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3" descr="1_13305964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3024188"/>
            <a:ext cx="3833812" cy="383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274638"/>
            <a:ext cx="7720012" cy="1368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Управління якістю у фармацевтичній галузі у країнах ЄС базується на:</a:t>
            </a:r>
            <a:endParaRPr lang="ru-RU" sz="36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3796" name="Содержимое 2"/>
          <p:cNvSpPr>
            <a:spLocks noGrp="1"/>
          </p:cNvSpPr>
          <p:nvPr>
            <p:ph idx="1"/>
          </p:nvPr>
        </p:nvSpPr>
        <p:spPr>
          <a:xfrm>
            <a:off x="1214438" y="1785938"/>
            <a:ext cx="7497762" cy="1857375"/>
          </a:xfrm>
        </p:spPr>
        <p:txBody>
          <a:bodyPr/>
          <a:lstStyle/>
          <a:p>
            <a:pPr eaLnBrk="1" hangingPunct="1"/>
            <a:r>
              <a:rPr lang="uk-UA" altLang="en-US" smtClean="0"/>
              <a:t>Фармакопеї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Стандартах належних практик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Стандартах ISO</a:t>
            </a:r>
            <a:endParaRPr lang="ru-RU" altLang="en-US" smtClean="0"/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Фармакопея: перші фармакопеї</a:t>
            </a:r>
            <a:endParaRPr lang="ru-RU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Перша фармакопея – Франція, 1546 р, (Росія, у рукописному варіанті – кінець 16 </a:t>
            </a:r>
            <a:r>
              <a:rPr lang="uk-UA" dirty="0" smtClean="0"/>
              <a:t>ст., </a:t>
            </a:r>
            <a:r>
              <a:rPr lang="uk-UA" dirty="0" smtClean="0"/>
              <a:t>друкована – у 1765 р)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err="1" smtClean="0"/>
              <a:t>“Військові</a:t>
            </a:r>
            <a:r>
              <a:rPr lang="uk-UA" dirty="0" smtClean="0"/>
              <a:t> </a:t>
            </a:r>
            <a:r>
              <a:rPr lang="uk-UA" dirty="0" err="1" smtClean="0"/>
              <a:t>фармакопеї”</a:t>
            </a:r>
            <a:r>
              <a:rPr lang="uk-UA" dirty="0" smtClean="0"/>
              <a:t> – 1778 р, 1779 </a:t>
            </a:r>
            <a:r>
              <a:rPr lang="uk-UA" dirty="0" err="1" smtClean="0"/>
              <a:t>р</a:t>
            </a:r>
            <a:r>
              <a:rPr lang="uk-UA" dirty="0" smtClean="0"/>
              <a:t>., 1782 </a:t>
            </a:r>
            <a:r>
              <a:rPr lang="uk-UA" dirty="0" err="1" smtClean="0"/>
              <a:t>р</a:t>
            </a:r>
            <a:r>
              <a:rPr lang="uk-UA" dirty="0" smtClean="0"/>
              <a:t>., 1797 </a:t>
            </a:r>
            <a:r>
              <a:rPr lang="uk-UA" dirty="0" err="1" smtClean="0"/>
              <a:t>р</a:t>
            </a:r>
            <a:endParaRPr lang="uk-UA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Єдина громадянська фармакопея Росії – 1778 р.,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Перша фармакопея російською – 1866 р.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Перша Європейська фармакопея (ЄФ) була введена у дію у 1964 р. До цього часу існували лише національні фармакопеї. ЄФ регулярно оновлюється та доповнюється. 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Якість [лікарського засобу чи медичного виробу]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695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uk-UA" altLang="en-US" b="1" dirty="0" smtClean="0"/>
              <a:t>	– </a:t>
            </a:r>
            <a:r>
              <a:rPr lang="uk-UA" altLang="en-US" dirty="0" smtClean="0"/>
              <a:t>сукупність властивостей, які надають лікарському засобу чи виробу медичного призначення здатність задовольняти потребу споживачів відповідно до свого призначення та відповідність вимогам, встановленим чинним законодавством.</a:t>
            </a:r>
            <a:endParaRPr lang="ru-RU" altLang="en-US" dirty="0" smtClean="0"/>
          </a:p>
          <a:p>
            <a:pPr eaLnBrk="1" hangingPunct="1"/>
            <a:endParaRPr lang="ru-RU" altLang="en-US" dirty="0" smtClean="0"/>
          </a:p>
        </p:txBody>
      </p:sp>
      <p:pic>
        <p:nvPicPr>
          <p:cNvPr id="4" name="Рисунок 3" descr="23e2f91b4be8367e5224a657eecad3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2" y="4355455"/>
            <a:ext cx="2190780" cy="25025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85495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Стандарти </a:t>
            </a:r>
            <a:r>
              <a:rPr lang="en-US" sz="3600" b="1" i="1" dirty="0" smtClean="0">
                <a:solidFill>
                  <a:schemeClr val="tx2">
                    <a:satMod val="130000"/>
                  </a:schemeClr>
                </a:solidFill>
              </a:rPr>
              <a:t>GXP</a:t>
            </a: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Належних практик): хронологія розвитку</a:t>
            </a:r>
            <a:endParaRPr lang="ru-RU" sz="36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357313"/>
            <a:ext cx="7862887" cy="5500687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1947 р – </a:t>
            </a:r>
            <a:r>
              <a:rPr lang="uk-UA" dirty="0" err="1" smtClean="0"/>
              <a:t>Нюрнбергський</a:t>
            </a:r>
            <a:r>
              <a:rPr lang="uk-UA" dirty="0" smtClean="0"/>
              <a:t> кодекс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1962 р. – США, перші нормативні документи у галузі дослідження ЛЗ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США, 1963 р. – опубліковані перші правила </a:t>
            </a:r>
            <a:r>
              <a:rPr lang="en-US" dirty="0" smtClean="0"/>
              <a:t>GMP</a:t>
            </a:r>
            <a:endParaRPr lang="uk-UA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1964 р. - </a:t>
            </a:r>
            <a:r>
              <a:rPr lang="uk-UA" dirty="0" err="1" smtClean="0"/>
              <a:t>Хельсинська</a:t>
            </a:r>
            <a:r>
              <a:rPr lang="uk-UA" dirty="0" smtClean="0"/>
              <a:t> декларація </a:t>
            </a:r>
            <a:r>
              <a:rPr lang="en-US" dirty="0" smtClean="0"/>
              <a:t>WMA </a:t>
            </a:r>
            <a:r>
              <a:rPr lang="uk-UA" dirty="0" smtClean="0"/>
              <a:t>про </a:t>
            </a:r>
            <a:r>
              <a:rPr lang="uk-UA" dirty="0" err="1" smtClean="0"/>
              <a:t>біомедичні</a:t>
            </a:r>
            <a:r>
              <a:rPr lang="uk-UA" dirty="0" smtClean="0"/>
              <a:t> дослідження (доповнення та уточнення у 1975 р, 1983 </a:t>
            </a:r>
            <a:r>
              <a:rPr lang="uk-UA" dirty="0" err="1" smtClean="0"/>
              <a:t>р</a:t>
            </a:r>
            <a:r>
              <a:rPr lang="uk-UA" dirty="0" smtClean="0"/>
              <a:t>., 1989 </a:t>
            </a:r>
            <a:r>
              <a:rPr lang="uk-UA" dirty="0" err="1" smtClean="0"/>
              <a:t>р</a:t>
            </a:r>
            <a:r>
              <a:rPr lang="uk-UA" dirty="0" smtClean="0"/>
              <a:t>.)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1967-1969 </a:t>
            </a:r>
            <a:r>
              <a:rPr lang="uk-UA" dirty="0" err="1" smtClean="0"/>
              <a:t>р.р</a:t>
            </a:r>
            <a:r>
              <a:rPr lang="uk-UA" dirty="0" smtClean="0"/>
              <a:t>. - підготовка та публікація серії технічних доповідей ВООЗ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1968 р – ВООЗ, «Принципи клінічної оцінки ліків»,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1969 р. – резолюція ВООЗ, що робить правила </a:t>
            </a:r>
            <a:r>
              <a:rPr lang="en-US" dirty="0" smtClean="0"/>
              <a:t>GMP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язковими</a:t>
            </a:r>
            <a:r>
              <a:rPr lang="uk-UA" dirty="0" smtClean="0"/>
              <a:t> для усіх країн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1971 р. - перший міжнародний симпозіум ВООЗ на тему впровадження GMP в практику виробництва медикаментів.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1975 р. – рекомендації ВООЗ про оцінку ЛЗ для людини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1976 р – вперше сформульовані вимоги належної лабораторної практики (вступили в дію у 1979 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85750"/>
            <a:ext cx="7854950" cy="857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Стандарти </a:t>
            </a:r>
            <a:r>
              <a:rPr lang="en-US" sz="3600" b="1" i="1" dirty="0" smtClean="0">
                <a:solidFill>
                  <a:schemeClr val="tx2">
                    <a:satMod val="130000"/>
                  </a:schemeClr>
                </a:solidFill>
              </a:rPr>
              <a:t>GXP</a:t>
            </a:r>
            <a:r>
              <a:rPr lang="ru-RU" sz="3600" b="1" i="1" dirty="0" smtClean="0">
                <a:solidFill>
                  <a:schemeClr val="tx2">
                    <a:satMod val="130000"/>
                  </a:schemeClr>
                </a:solidFill>
              </a:rPr>
              <a:t> (</a:t>
            </a: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Належних практик): хронологія розвитку</a:t>
            </a:r>
            <a:endParaRPr lang="ru-RU" sz="3600" b="1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357313"/>
            <a:ext cx="7862887" cy="5500687"/>
          </a:xfrm>
        </p:spPr>
        <p:txBody>
          <a:bodyPr>
            <a:normAutofit fontScale="5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1977 р - </a:t>
            </a:r>
            <a:r>
              <a:rPr lang="en-US" dirty="0" smtClean="0"/>
              <a:t>FDA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uk-UA" dirty="0" smtClean="0"/>
              <a:t>правила, що визначають обов’язки дослідників та спонсорів (GCP)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1981 р – стандарти належної лабораторної практики </a:t>
            </a:r>
            <a:r>
              <a:rPr lang="en-US" dirty="0" smtClean="0"/>
              <a:t>GLP</a:t>
            </a:r>
            <a:r>
              <a:rPr lang="uk-UA" dirty="0" smtClean="0"/>
              <a:t>/</a:t>
            </a:r>
            <a:r>
              <a:rPr lang="en-US" dirty="0" smtClean="0"/>
              <a:t>OECD </a:t>
            </a:r>
            <a:endParaRPr lang="uk-UA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1986-1990р р. - приймаються правила щодо клінічних випробувань у ряді Європейських країн (Великобританія, Німеччина, Франція та ін.)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1987 р. – рекомендації ВООЗ з організації роботи державних лабораторій з контролю якості ЛЗ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1990 р. - комісією ЄС видаються Європейські правила, які містять окремий розділ, що стосується якості досліджень.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1991 р – директива ЄС 91/365  ЄЕС, правила</a:t>
            </a:r>
            <a:r>
              <a:rPr lang="en-US" dirty="0" smtClean="0"/>
              <a:t> GMP</a:t>
            </a:r>
            <a:r>
              <a:rPr lang="uk-UA" dirty="0" smtClean="0"/>
              <a:t>, що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язкові</a:t>
            </a:r>
            <a:r>
              <a:rPr lang="uk-UA" dirty="0" smtClean="0"/>
              <a:t> для отримання ліцензії на виробництво ЛЗ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1991 р - Міжнародна фармацевтична федерація розробила стандарти якості аптечних послуг «Належна аптечна практика у суспільних та лікарняних аптеках». Текст GPP/FIP був затверджений на конгресі </a:t>
            </a:r>
            <a:r>
              <a:rPr lang="en-US" dirty="0" smtClean="0"/>
              <a:t>FIP</a:t>
            </a:r>
            <a:r>
              <a:rPr lang="ru-RU" dirty="0" smtClean="0"/>
              <a:t> у </a:t>
            </a:r>
            <a:r>
              <a:rPr lang="ru-RU" dirty="0" err="1" smtClean="0"/>
              <a:t>Токіо</a:t>
            </a:r>
            <a:r>
              <a:rPr lang="ru-RU" dirty="0" smtClean="0"/>
              <a:t> (1993).</a:t>
            </a:r>
            <a:endParaRPr lang="uk-UA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1995 р. – перше видання стандартів </a:t>
            </a:r>
            <a:r>
              <a:rPr lang="en-US" dirty="0" smtClean="0"/>
              <a:t>GCP </a:t>
            </a:r>
            <a:r>
              <a:rPr lang="uk-UA" dirty="0" smtClean="0"/>
              <a:t>ВООЗ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1997 р - Міжнародний комітет з біоетики.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2001 р - ВООЗ розробила спеціальний проект «Належна аптечна практика у Нових Незалежних Державах. Керівництво з розробки та впровадженню стандартів».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2002 р. – останнє видання рекомендації </a:t>
            </a:r>
            <a:r>
              <a:rPr lang="en-US" dirty="0" smtClean="0"/>
              <a:t>GPCL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Стандарти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ISO: 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виникнення та чинні версії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березень 1987 р. – на основі першого загального стандарту Великобританії BS 5750-79 технічний комітет </a:t>
            </a:r>
            <a:r>
              <a:rPr lang="ru-RU" dirty="0" smtClean="0"/>
              <a:t>ISO TC 176</a:t>
            </a:r>
            <a:r>
              <a:rPr lang="uk-UA" dirty="0" smtClean="0"/>
              <a:t> склав проект групи стандартів ISO 9000 (оновлювався у 1994, 2000, 2005 </a:t>
            </a:r>
            <a:r>
              <a:rPr lang="uk-UA" dirty="0" err="1" smtClean="0"/>
              <a:t>р.р</a:t>
            </a:r>
            <a:r>
              <a:rPr lang="uk-UA" dirty="0" smtClean="0"/>
              <a:t>.)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На цей час чинними є наступні версії: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ISO 9000:2005 «</a:t>
            </a:r>
            <a:r>
              <a:rPr lang="uk-UA" dirty="0" smtClean="0"/>
              <a:t>Системи менеджменту якості. Основні положення та словник»</a:t>
            </a:r>
            <a:r>
              <a:rPr lang="ru-RU" dirty="0" smtClean="0"/>
              <a:t>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ISO 9001:2008 «</a:t>
            </a:r>
            <a:r>
              <a:rPr lang="uk-UA" dirty="0" smtClean="0"/>
              <a:t>Системи менеджменту якості. Вимоги»</a:t>
            </a:r>
            <a:r>
              <a:rPr lang="ru-RU" dirty="0" smtClean="0"/>
              <a:t>».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ru-RU" dirty="0" smtClean="0"/>
              <a:t>ISO 9004:2000 «</a:t>
            </a:r>
            <a:r>
              <a:rPr lang="uk-UA" dirty="0" smtClean="0"/>
              <a:t>Системи менеджменту якості. Рекомендації з поліпшення діяльності»</a:t>
            </a:r>
            <a:r>
              <a:rPr lang="ru-RU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Рисунок 8" descr="fc2b714d91ef7375e5702cc3f1d42bd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81000"/>
            <a:ext cx="70104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3988" y="357188"/>
            <a:ext cx="7720012" cy="2214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8000" dirty="0" smtClean="0">
                <a:solidFill>
                  <a:schemeClr val="tx2">
                    <a:satMod val="130000"/>
                  </a:schemeClr>
                </a:solidFill>
              </a:rPr>
              <a:t>Дякую за увагу!</a:t>
            </a:r>
            <a:endParaRPr lang="ru-RU" sz="8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Ознаки якості ЛЗ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143000"/>
            <a:ext cx="7648575" cy="5715000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Ефективність:</a:t>
            </a:r>
            <a:endParaRPr lang="ru-RU" sz="60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Швидкість настання і тривалість дії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Активність стосовно кількості нозологій, перебігу хвороби, ступеню важкості та різних вікових груп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Безпечність</a:t>
            </a:r>
            <a:endParaRPr lang="ru-RU" sz="6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Зручність застосування</a:t>
            </a:r>
            <a:endParaRPr lang="ru-RU" sz="60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Частота приймання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Різноманітність лікарських доз та форм (у т.ч. різноманітність шляхів введення та наявність форм з модифікованим вивільненням)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Зручність дизайну упаковки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Переваги перед препаратами-аналогами, у т.ч. новизна</a:t>
            </a:r>
            <a:endParaRPr lang="ru-RU" sz="6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Відповідність вимогам, зазначеним у документації:</a:t>
            </a:r>
            <a:endParaRPr lang="ru-RU" sz="60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Тотожність та кількісний вміст інгредієнтів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Відсутність домішок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Стабільність хімічного складу та стійкість при зберіганні</a:t>
            </a:r>
            <a:endParaRPr lang="ru-RU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uk-UA" dirty="0" smtClean="0"/>
              <a:t>Термін придатності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Концепція якості ЛЗ ВООЗ: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en-US" smtClean="0"/>
              <a:t>Ефективності та безпечності застосування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Відповідності вимогам специфікації</a:t>
            </a:r>
            <a:endParaRPr lang="ru-RU" altLang="en-US" smtClean="0"/>
          </a:p>
          <a:p>
            <a:pPr eaLnBrk="1" hangingPunct="1"/>
            <a:r>
              <a:rPr lang="uk-UA" altLang="en-US" smtClean="0"/>
              <a:t>Виробництві (виготовленні) у відповідності до вимог GMP.</a:t>
            </a:r>
            <a:endParaRPr lang="ru-RU" altLang="en-US" smtClean="0"/>
          </a:p>
        </p:txBody>
      </p:sp>
      <p:pic>
        <p:nvPicPr>
          <p:cNvPr id="10244" name="Рисунок 3" descr="c4e61607643dd9e2b9a325d82467d97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07" b="32726"/>
          <a:stretch>
            <a:fillRect/>
          </a:stretch>
        </p:blipFill>
        <p:spPr bwMode="auto">
          <a:xfrm>
            <a:off x="1071563" y="4071938"/>
            <a:ext cx="78422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2">
                    <a:satMod val="130000"/>
                  </a:schemeClr>
                </a:solidFill>
              </a:rPr>
              <a:t>Якість виробу медичного призначення</a:t>
            </a:r>
            <a:r>
              <a:rPr lang="uk-UA" dirty="0" smtClean="0">
                <a:solidFill>
                  <a:schemeClr val="tx2">
                    <a:satMod val="130000"/>
                  </a:schemeClr>
                </a:solidFill>
              </a:rPr>
              <a:t> складається з: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	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Ефективності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Надійності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Функціональності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Довговічності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Ремонтопридатності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Екомонічності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Дизайну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 smtClean="0"/>
              <a:t>Легкості у користуванні та інших споживчих характеристик.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1268" name="Рисунок 3" descr="d9bb1bedc286c3707448a4d981909ec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14500"/>
            <a:ext cx="1963738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Оцінка якості лікарського засобу(контроль якості)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981575"/>
          </a:xfrm>
        </p:spPr>
        <p:txBody>
          <a:bodyPr>
            <a:normAutofit fontScale="85000" lnSpcReduction="10000"/>
          </a:bodyPr>
          <a:lstStyle/>
          <a:p>
            <a:pPr indent="-4763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i="1" dirty="0" smtClean="0"/>
              <a:t>- </a:t>
            </a:r>
            <a:r>
              <a:rPr lang="uk-UA" dirty="0" smtClean="0"/>
              <a:t>це діяльність державних органів, які мають право оцінювати шляхом інспектування, нагляду, контролю та інших заходів, наскільки точно дотримуються вимог до якості підприємства і заклади, які виготовляють і розподіляють лікарські засоби, незалежно від форми їх власності і відомчої підпорядкованості. </a:t>
            </a:r>
          </a:p>
          <a:p>
            <a:pPr indent="-4763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indent="-47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Цю роботу проводить Державна служба України з лікарських засобів, а також її територіальні відділення.</a:t>
            </a:r>
            <a:endParaRPr lang="ru-RU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481517e5479a1eea45593b2577a5e3d.jpg"/>
          <p:cNvPicPr>
            <a:picLocks noChangeAspect="1"/>
          </p:cNvPicPr>
          <p:nvPr/>
        </p:nvPicPr>
        <p:blipFill>
          <a:blip r:embed="rId2">
            <a:lum bright="10000"/>
          </a:blip>
          <a:srcRect t="9260" b="14518"/>
          <a:stretch>
            <a:fillRect/>
          </a:stretch>
        </p:blipFill>
        <p:spPr>
          <a:xfrm>
            <a:off x="5781675" y="3857625"/>
            <a:ext cx="3362325" cy="3000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tx2">
                    <a:satMod val="130000"/>
                  </a:schemeClr>
                </a:solidFill>
              </a:rPr>
              <a:t>Гарантування якості лікарського засобу</a:t>
            </a:r>
            <a:r>
              <a:rPr lang="uk-UA" i="1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1214438" y="1447800"/>
            <a:ext cx="7720012" cy="348138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uk-UA" altLang="en-US" i="1" smtClean="0"/>
              <a:t>	- </a:t>
            </a:r>
            <a:r>
              <a:rPr lang="uk-UA" altLang="en-US" smtClean="0"/>
              <a:t>це діяльність підприємств, організацій, установ і закладів, що виробляють або розподіляють ліки, спрямована на забезпечення доброякісності лікарського засобу на шляху від їх виробництва до споживання.</a:t>
            </a:r>
            <a:endParaRPr lang="ru-RU" altLang="en-US" smtClean="0"/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42875"/>
            <a:ext cx="8001000" cy="785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b="1" i="1" dirty="0" smtClean="0">
                <a:solidFill>
                  <a:schemeClr val="tx2">
                    <a:satMod val="130000"/>
                  </a:schemeClr>
                </a:solidFill>
              </a:rPr>
              <a:t>Контроль якості (Quality Control — QC) </a:t>
            </a:r>
            <a:endParaRPr lang="ru-RU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928688"/>
            <a:ext cx="7648575" cy="5643562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- методи і заходи, що є частиною системи забезпечення якості та використовуються для перевірки якості діяльності, здійснюваної в межах випробування. </a:t>
            </a:r>
          </a:p>
          <a:p>
            <a:pPr marL="886968" lvl="2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(Настанова Лікарські засоби: Належна клінічна практика </a:t>
            </a:r>
            <a:endParaRPr lang="en-US" sz="1900" dirty="0" smtClean="0"/>
          </a:p>
          <a:p>
            <a:pPr marL="886968" lvl="2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СТ-Н МОЗУ 42-7.0:2008)</a:t>
            </a:r>
            <a:endParaRPr lang="ru-RU" sz="19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i="1" dirty="0" smtClean="0"/>
              <a:t>- </a:t>
            </a:r>
            <a:r>
              <a:rPr lang="uk-UA" sz="1900" dirty="0" smtClean="0"/>
              <a:t>перевірка або випробування на відповідність специфікаціям. </a:t>
            </a:r>
          </a:p>
          <a:p>
            <a:pPr marL="886968" lvl="2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	(Настанова Лікарьскі засоби: Належна виробнича практика </a:t>
            </a:r>
            <a:endParaRPr lang="en-US" sz="1900" dirty="0" smtClean="0"/>
          </a:p>
          <a:p>
            <a:pPr marL="886968" lvl="2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СТ-Н МОЗУ 42-4.0:2014)</a:t>
            </a:r>
            <a:endParaRPr lang="ru-RU" sz="1900" dirty="0" smtClean="0"/>
          </a:p>
          <a:p>
            <a:pPr marL="360363" lvl="2" indent="-269875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– це та частина належної виробничої практики, яка пов'язана із відбором проб, специфікаціями і проведенням випробувань, а також із процедурами організації, документування і видачі дозволу на випуск, які гарантують, що дійсно проведені всі необхідні й відповідні випробування і що матеріали не будуть дозволені для використання, а продукція не буде допущена до реалізації або постачання доти, доки їхня якість не буде визнана задовільною</a:t>
            </a:r>
          </a:p>
          <a:p>
            <a:pPr marL="360363" lvl="2" indent="-269875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	(Настанова Лікарьскі засоби: Належна виробнича практика </a:t>
            </a:r>
            <a:endParaRPr lang="en-US" sz="1900" dirty="0" smtClean="0"/>
          </a:p>
          <a:p>
            <a:pPr marL="360363" lvl="2" indent="-269875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900" dirty="0" smtClean="0"/>
              <a:t>СТ-Н МОЗУ 42-4.0:2014)</a:t>
            </a:r>
            <a:endParaRPr lang="ru-RU" sz="1900" dirty="0" smtClean="0"/>
          </a:p>
          <a:p>
            <a:pPr marL="360363" lvl="2" indent="-269875"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120</TotalTime>
  <Words>2303</Words>
  <Application>Microsoft Office PowerPoint</Application>
  <PresentationFormat>Экран (4:3)</PresentationFormat>
  <Paragraphs>187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Verdana</vt:lpstr>
      <vt:lpstr>Wingdings 2</vt:lpstr>
      <vt:lpstr>Солнцестояние</vt:lpstr>
      <vt:lpstr>ДЕРЖАВНИЙ КОНТРОЛЬ ЯКОСТІ ЛІКАРСЬКИХ ЗАСОБІВ.  МІЖНАРОДНИЙ ДОСВІД УПРАВЛІННЯ ЯКІСТЮ У ФАРМАЦЕВТИЧНІЙ ГАЛУЗІ</vt:lpstr>
      <vt:lpstr>План</vt:lpstr>
      <vt:lpstr>Якість [лікарського засобу чи медичного виробу]</vt:lpstr>
      <vt:lpstr>Ознаки якості ЛЗ</vt:lpstr>
      <vt:lpstr>Концепція якості ЛЗ ВООЗ:</vt:lpstr>
      <vt:lpstr>Якість виробу медичного призначення складається з: </vt:lpstr>
      <vt:lpstr>Оцінка якості лікарського засобу(контроль якості)</vt:lpstr>
      <vt:lpstr>Гарантування якості лікарського засобу </vt:lpstr>
      <vt:lpstr>Контроль якості (Quality Control — QC) </vt:lpstr>
      <vt:lpstr>Система якості</vt:lpstr>
      <vt:lpstr>Державний контроль якості лікарських засобів </vt:lpstr>
      <vt:lpstr>Згідно Закону України «Про лікарські засоби»,</vt:lpstr>
      <vt:lpstr>Держлікслужба України</vt:lpstr>
      <vt:lpstr>Основними завданнями Держлікслужби України є:</vt:lpstr>
      <vt:lpstr>Держлікслужба України відповідно до покладених на неї завдань</vt:lpstr>
      <vt:lpstr>Держлікслужба України відповідно до покладених на неї завдань</vt:lpstr>
      <vt:lpstr>Держлікслужба України відповідно до покладених на неї завдань</vt:lpstr>
      <vt:lpstr>Держлікслужба України відповідно до покладених на неї завдань</vt:lpstr>
      <vt:lpstr>Повноваження посадових осіб</vt:lpstr>
      <vt:lpstr>Повноваження посадових осіб</vt:lpstr>
      <vt:lpstr>Управління якістю (quality control)</vt:lpstr>
      <vt:lpstr>Управління якістю фармацевтичної продукції здійснюють, керуючись:</vt:lpstr>
      <vt:lpstr>Стандарти ISO 9000</vt:lpstr>
      <vt:lpstr>Стандарти ISO 9001</vt:lpstr>
      <vt:lpstr>Стандарти ISO 9004</vt:lpstr>
      <vt:lpstr>ДСТУ ISO 9004:2000 «Системи управління якістю. Настанови щодо поліпшення діяльності»</vt:lpstr>
      <vt:lpstr>Слідування вимогам ISO 9001 вважається у світі добрим діловим смаком і свого роду візитною карткою якості</vt:lpstr>
      <vt:lpstr>Управління якістю у фармацевтичній галузі у країнах ЄС базується на:</vt:lpstr>
      <vt:lpstr>Фармакопея: перші фармакопеї</vt:lpstr>
      <vt:lpstr>Стандарти GXP (Належних практик): хронологія розвитку</vt:lpstr>
      <vt:lpstr>Стандарти GXP (Належних практик): хронологія розвитку</vt:lpstr>
      <vt:lpstr>Стандарти ISO: виникнення та чинні версії</vt:lpstr>
      <vt:lpstr>Дякую за увагу!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ДЕРЖАВНОГО КОНТРОЛЮ ЯКОСТІ ЛІКАРСЬКИХ ЗАСОБІВ. МІЖНАРОДНИЙ ДОСВІД УПРАВЛІННЯ ЯКІСТЮ У ФАРМАЦЕВТИЧНІЙ ГАЛУЗІ</dc:title>
  <dc:creator>Лена</dc:creator>
  <cp:lastModifiedBy> </cp:lastModifiedBy>
  <cp:revision>13</cp:revision>
  <dcterms:created xsi:type="dcterms:W3CDTF">2015-09-25T05:35:09Z</dcterms:created>
  <dcterms:modified xsi:type="dcterms:W3CDTF">2021-03-01T22:59:25Z</dcterms:modified>
</cp:coreProperties>
</file>