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notesMasterIdLst>
    <p:notesMasterId r:id="rId17"/>
  </p:notesMasterIdLst>
  <p:sldIdLst>
    <p:sldId id="256" r:id="rId2"/>
    <p:sldId id="258" r:id="rId3"/>
    <p:sldId id="257" r:id="rId4"/>
    <p:sldId id="259" r:id="rId5"/>
    <p:sldId id="260" r:id="rId6"/>
    <p:sldId id="261" r:id="rId7"/>
    <p:sldId id="262" r:id="rId8"/>
    <p:sldId id="264" r:id="rId9"/>
    <p:sldId id="266" r:id="rId10"/>
    <p:sldId id="267" r:id="rId11"/>
    <p:sldId id="268" r:id="rId12"/>
    <p:sldId id="269" r:id="rId13"/>
    <p:sldId id="270" r:id="rId14"/>
    <p:sldId id="272" r:id="rId15"/>
    <p:sldId id="271" r:id="rId16"/>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644" y="4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658FA-7D29-4197-B54A-00962002964E}" type="datetimeFigureOut">
              <a:rPr lang="uk-UA" smtClean="0"/>
              <a:t>25.09.2022</a:t>
            </a:fld>
            <a:endParaRPr lang="uk-UA"/>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C97B61-2E8D-4792-95C9-55F84B992C80}" type="slidenum">
              <a:rPr lang="uk-UA" smtClean="0"/>
              <a:t>‹#›</a:t>
            </a:fld>
            <a:endParaRPr lang="uk-UA"/>
          </a:p>
        </p:txBody>
      </p:sp>
    </p:spTree>
    <p:extLst>
      <p:ext uri="{BB962C8B-B14F-4D97-AF65-F5344CB8AC3E}">
        <p14:creationId xmlns:p14="http://schemas.microsoft.com/office/powerpoint/2010/main" val="3881733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B9C97B61-2E8D-4792-95C9-55F84B992C80}" type="slidenum">
              <a:rPr lang="uk-UA" smtClean="0"/>
              <a:t>1</a:t>
            </a:fld>
            <a:endParaRPr lang="uk-UA"/>
          </a:p>
        </p:txBody>
      </p:sp>
    </p:spTree>
    <p:extLst>
      <p:ext uri="{BB962C8B-B14F-4D97-AF65-F5344CB8AC3E}">
        <p14:creationId xmlns:p14="http://schemas.microsoft.com/office/powerpoint/2010/main" val="11475490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B9C97B61-2E8D-4792-95C9-55F84B992C80}" type="slidenum">
              <a:rPr lang="uk-UA" smtClean="0"/>
              <a:t>11</a:t>
            </a:fld>
            <a:endParaRPr lang="uk-UA"/>
          </a:p>
        </p:txBody>
      </p:sp>
    </p:spTree>
    <p:extLst>
      <p:ext uri="{BB962C8B-B14F-4D97-AF65-F5344CB8AC3E}">
        <p14:creationId xmlns:p14="http://schemas.microsoft.com/office/powerpoint/2010/main" val="15537051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B9C97B61-2E8D-4792-95C9-55F84B992C80}" type="slidenum">
              <a:rPr lang="uk-UA" smtClean="0"/>
              <a:t>12</a:t>
            </a:fld>
            <a:endParaRPr lang="uk-UA"/>
          </a:p>
        </p:txBody>
      </p:sp>
    </p:spTree>
    <p:extLst>
      <p:ext uri="{BB962C8B-B14F-4D97-AF65-F5344CB8AC3E}">
        <p14:creationId xmlns:p14="http://schemas.microsoft.com/office/powerpoint/2010/main" val="11080638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B9C97B61-2E8D-4792-95C9-55F84B992C80}" type="slidenum">
              <a:rPr lang="uk-UA" smtClean="0"/>
              <a:t>13</a:t>
            </a:fld>
            <a:endParaRPr lang="uk-UA"/>
          </a:p>
        </p:txBody>
      </p:sp>
    </p:spTree>
    <p:extLst>
      <p:ext uri="{BB962C8B-B14F-4D97-AF65-F5344CB8AC3E}">
        <p14:creationId xmlns:p14="http://schemas.microsoft.com/office/powerpoint/2010/main" val="26627264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B9C97B61-2E8D-4792-95C9-55F84B992C80}" type="slidenum">
              <a:rPr lang="uk-UA" smtClean="0"/>
              <a:t>14</a:t>
            </a:fld>
            <a:endParaRPr lang="uk-UA"/>
          </a:p>
        </p:txBody>
      </p:sp>
    </p:spTree>
    <p:extLst>
      <p:ext uri="{BB962C8B-B14F-4D97-AF65-F5344CB8AC3E}">
        <p14:creationId xmlns:p14="http://schemas.microsoft.com/office/powerpoint/2010/main" val="3419710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B9C97B61-2E8D-4792-95C9-55F84B992C80}" type="slidenum">
              <a:rPr lang="uk-UA" smtClean="0"/>
              <a:t>2</a:t>
            </a:fld>
            <a:endParaRPr lang="uk-UA"/>
          </a:p>
        </p:txBody>
      </p:sp>
    </p:spTree>
    <p:extLst>
      <p:ext uri="{BB962C8B-B14F-4D97-AF65-F5344CB8AC3E}">
        <p14:creationId xmlns:p14="http://schemas.microsoft.com/office/powerpoint/2010/main" val="3524858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B9C97B61-2E8D-4792-95C9-55F84B992C80}" type="slidenum">
              <a:rPr lang="uk-UA" smtClean="0"/>
              <a:t>4</a:t>
            </a:fld>
            <a:endParaRPr lang="uk-UA"/>
          </a:p>
        </p:txBody>
      </p:sp>
    </p:spTree>
    <p:extLst>
      <p:ext uri="{BB962C8B-B14F-4D97-AF65-F5344CB8AC3E}">
        <p14:creationId xmlns:p14="http://schemas.microsoft.com/office/powerpoint/2010/main" val="2534061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B9C97B61-2E8D-4792-95C9-55F84B992C80}" type="slidenum">
              <a:rPr lang="uk-UA" smtClean="0"/>
              <a:t>5</a:t>
            </a:fld>
            <a:endParaRPr lang="uk-UA"/>
          </a:p>
        </p:txBody>
      </p:sp>
    </p:spTree>
    <p:extLst>
      <p:ext uri="{BB962C8B-B14F-4D97-AF65-F5344CB8AC3E}">
        <p14:creationId xmlns:p14="http://schemas.microsoft.com/office/powerpoint/2010/main" val="3819836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B9C97B61-2E8D-4792-95C9-55F84B992C80}" type="slidenum">
              <a:rPr lang="uk-UA" smtClean="0"/>
              <a:t>6</a:t>
            </a:fld>
            <a:endParaRPr lang="uk-UA"/>
          </a:p>
        </p:txBody>
      </p:sp>
    </p:spTree>
    <p:extLst>
      <p:ext uri="{BB962C8B-B14F-4D97-AF65-F5344CB8AC3E}">
        <p14:creationId xmlns:p14="http://schemas.microsoft.com/office/powerpoint/2010/main" val="3015898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B9C97B61-2E8D-4792-95C9-55F84B992C80}" type="slidenum">
              <a:rPr lang="uk-UA" smtClean="0"/>
              <a:t>7</a:t>
            </a:fld>
            <a:endParaRPr lang="uk-UA"/>
          </a:p>
        </p:txBody>
      </p:sp>
    </p:spTree>
    <p:extLst>
      <p:ext uri="{BB962C8B-B14F-4D97-AF65-F5344CB8AC3E}">
        <p14:creationId xmlns:p14="http://schemas.microsoft.com/office/powerpoint/2010/main" val="2872016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B9C97B61-2E8D-4792-95C9-55F84B992C80}" type="slidenum">
              <a:rPr lang="uk-UA" smtClean="0"/>
              <a:t>8</a:t>
            </a:fld>
            <a:endParaRPr lang="uk-UA"/>
          </a:p>
        </p:txBody>
      </p:sp>
    </p:spTree>
    <p:extLst>
      <p:ext uri="{BB962C8B-B14F-4D97-AF65-F5344CB8AC3E}">
        <p14:creationId xmlns:p14="http://schemas.microsoft.com/office/powerpoint/2010/main" val="2436382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B9C97B61-2E8D-4792-95C9-55F84B992C80}" type="slidenum">
              <a:rPr lang="uk-UA" smtClean="0"/>
              <a:t>9</a:t>
            </a:fld>
            <a:endParaRPr lang="uk-UA"/>
          </a:p>
        </p:txBody>
      </p:sp>
    </p:spTree>
    <p:extLst>
      <p:ext uri="{BB962C8B-B14F-4D97-AF65-F5344CB8AC3E}">
        <p14:creationId xmlns:p14="http://schemas.microsoft.com/office/powerpoint/2010/main" val="3850883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B9C97B61-2E8D-4792-95C9-55F84B992C80}" type="slidenum">
              <a:rPr lang="uk-UA" smtClean="0"/>
              <a:t>10</a:t>
            </a:fld>
            <a:endParaRPr lang="uk-UA"/>
          </a:p>
        </p:txBody>
      </p:sp>
    </p:spTree>
    <p:extLst>
      <p:ext uri="{BB962C8B-B14F-4D97-AF65-F5344CB8AC3E}">
        <p14:creationId xmlns:p14="http://schemas.microsoft.com/office/powerpoint/2010/main" val="3542323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D3E3E35-BD2D-4AC9-AAF7-472A5C16E410}" type="datetimeFigureOut">
              <a:rPr lang="uk-UA" smtClean="0"/>
              <a:t>25.09.2022</a:t>
            </a:fld>
            <a:endParaRPr lang="uk-UA"/>
          </a:p>
        </p:txBody>
      </p:sp>
      <p:sp>
        <p:nvSpPr>
          <p:cNvPr id="5" name="Footer Placeholder 4"/>
          <p:cNvSpPr>
            <a:spLocks noGrp="1"/>
          </p:cNvSpPr>
          <p:nvPr>
            <p:ph type="ftr" sz="quarter" idx="11"/>
          </p:nvPr>
        </p:nvSpPr>
        <p:spPr/>
        <p:txBody>
          <a:bodyPr/>
          <a:lstStyle/>
          <a:p>
            <a:endParaRPr lang="uk-UA"/>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5536833-B1A2-4318-89C2-3E0B9C985A23}" type="slidenum">
              <a:rPr lang="uk-UA" smtClean="0"/>
              <a:t>‹#›</a:t>
            </a:fld>
            <a:endParaRPr lang="uk-UA"/>
          </a:p>
        </p:txBody>
      </p:sp>
    </p:spTree>
    <p:extLst>
      <p:ext uri="{BB962C8B-B14F-4D97-AF65-F5344CB8AC3E}">
        <p14:creationId xmlns:p14="http://schemas.microsoft.com/office/powerpoint/2010/main" val="468135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D3E3E35-BD2D-4AC9-AAF7-472A5C16E410}" type="datetimeFigureOut">
              <a:rPr lang="uk-UA" smtClean="0"/>
              <a:t>25.09.2022</a:t>
            </a:fld>
            <a:endParaRPr lang="uk-UA"/>
          </a:p>
        </p:txBody>
      </p:sp>
      <p:sp>
        <p:nvSpPr>
          <p:cNvPr id="5" name="Footer Placeholder 4"/>
          <p:cNvSpPr>
            <a:spLocks noGrp="1"/>
          </p:cNvSpPr>
          <p:nvPr>
            <p:ph type="ftr" sz="quarter" idx="11"/>
          </p:nvPr>
        </p:nvSpPr>
        <p:spPr/>
        <p:txBody>
          <a:bodyPr/>
          <a:lstStyle/>
          <a:p>
            <a:endParaRPr lang="uk-U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5536833-B1A2-4318-89C2-3E0B9C985A23}" type="slidenum">
              <a:rPr lang="uk-UA" smtClean="0"/>
              <a:t>‹#›</a:t>
            </a:fld>
            <a:endParaRPr lang="uk-UA"/>
          </a:p>
        </p:txBody>
      </p:sp>
    </p:spTree>
    <p:extLst>
      <p:ext uri="{BB962C8B-B14F-4D97-AF65-F5344CB8AC3E}">
        <p14:creationId xmlns:p14="http://schemas.microsoft.com/office/powerpoint/2010/main" val="807395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D3E3E35-BD2D-4AC9-AAF7-472A5C16E410}" type="datetimeFigureOut">
              <a:rPr lang="uk-UA" smtClean="0"/>
              <a:t>25.09.2022</a:t>
            </a:fld>
            <a:endParaRPr lang="uk-UA"/>
          </a:p>
        </p:txBody>
      </p:sp>
      <p:sp>
        <p:nvSpPr>
          <p:cNvPr id="5" name="Footer Placeholder 4"/>
          <p:cNvSpPr>
            <a:spLocks noGrp="1"/>
          </p:cNvSpPr>
          <p:nvPr>
            <p:ph type="ftr" sz="quarter" idx="11"/>
          </p:nvPr>
        </p:nvSpPr>
        <p:spPr/>
        <p:txBody>
          <a:bodyPr/>
          <a:lstStyle/>
          <a:p>
            <a:endParaRPr lang="uk-UA"/>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5536833-B1A2-4318-89C2-3E0B9C985A23}" type="slidenum">
              <a:rPr lang="uk-UA" smtClean="0"/>
              <a:t>‹#›</a:t>
            </a:fld>
            <a:endParaRPr lang="uk-UA"/>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43146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5D3E3E35-BD2D-4AC9-AAF7-472A5C16E410}" type="datetimeFigureOut">
              <a:rPr lang="uk-UA" smtClean="0"/>
              <a:t>25.09.2022</a:t>
            </a:fld>
            <a:endParaRPr lang="uk-UA"/>
          </a:p>
        </p:txBody>
      </p:sp>
      <p:sp>
        <p:nvSpPr>
          <p:cNvPr id="6" name="Footer Placeholder 5"/>
          <p:cNvSpPr>
            <a:spLocks noGrp="1"/>
          </p:cNvSpPr>
          <p:nvPr>
            <p:ph type="ftr" sz="quarter" idx="11"/>
          </p:nvPr>
        </p:nvSpPr>
        <p:spPr/>
        <p:txBody>
          <a:bodyPr/>
          <a:lstStyle/>
          <a:p>
            <a:endParaRPr lang="uk-U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5536833-B1A2-4318-89C2-3E0B9C985A23}" type="slidenum">
              <a:rPr lang="uk-UA" smtClean="0"/>
              <a:t>‹#›</a:t>
            </a:fld>
            <a:endParaRPr lang="uk-UA"/>
          </a:p>
        </p:txBody>
      </p:sp>
    </p:spTree>
    <p:extLst>
      <p:ext uri="{BB962C8B-B14F-4D97-AF65-F5344CB8AC3E}">
        <p14:creationId xmlns:p14="http://schemas.microsoft.com/office/powerpoint/2010/main" val="3977732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5D3E3E35-BD2D-4AC9-AAF7-472A5C16E410}" type="datetimeFigureOut">
              <a:rPr lang="uk-UA" smtClean="0"/>
              <a:t>25.09.2022</a:t>
            </a:fld>
            <a:endParaRPr lang="uk-UA"/>
          </a:p>
        </p:txBody>
      </p:sp>
      <p:sp>
        <p:nvSpPr>
          <p:cNvPr id="6" name="Footer Placeholder 5"/>
          <p:cNvSpPr>
            <a:spLocks noGrp="1"/>
          </p:cNvSpPr>
          <p:nvPr>
            <p:ph type="ftr" sz="quarter" idx="11"/>
          </p:nvPr>
        </p:nvSpPr>
        <p:spPr/>
        <p:txBody>
          <a:bodyPr/>
          <a:lstStyle/>
          <a:p>
            <a:endParaRPr lang="uk-UA"/>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5536833-B1A2-4318-89C2-3E0B9C985A23}" type="slidenum">
              <a:rPr lang="uk-UA" smtClean="0"/>
              <a:t>‹#›</a:t>
            </a:fld>
            <a:endParaRPr lang="uk-UA"/>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054805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5D3E3E35-BD2D-4AC9-AAF7-472A5C16E410}" type="datetimeFigureOut">
              <a:rPr lang="uk-UA" smtClean="0"/>
              <a:t>25.09.2022</a:t>
            </a:fld>
            <a:endParaRPr lang="uk-UA"/>
          </a:p>
        </p:txBody>
      </p:sp>
      <p:sp>
        <p:nvSpPr>
          <p:cNvPr id="6" name="Footer Placeholder 5"/>
          <p:cNvSpPr>
            <a:spLocks noGrp="1"/>
          </p:cNvSpPr>
          <p:nvPr>
            <p:ph type="ftr" sz="quarter" idx="11"/>
          </p:nvPr>
        </p:nvSpPr>
        <p:spPr/>
        <p:txBody>
          <a:bodyPr/>
          <a:lstStyle/>
          <a:p>
            <a:endParaRPr lang="uk-U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5536833-B1A2-4318-89C2-3E0B9C985A23}" type="slidenum">
              <a:rPr lang="uk-UA" smtClean="0"/>
              <a:t>‹#›</a:t>
            </a:fld>
            <a:endParaRPr lang="uk-UA"/>
          </a:p>
        </p:txBody>
      </p:sp>
    </p:spTree>
    <p:extLst>
      <p:ext uri="{BB962C8B-B14F-4D97-AF65-F5344CB8AC3E}">
        <p14:creationId xmlns:p14="http://schemas.microsoft.com/office/powerpoint/2010/main" val="1161324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D3E3E35-BD2D-4AC9-AAF7-472A5C16E410}" type="datetimeFigureOut">
              <a:rPr lang="uk-UA" smtClean="0"/>
              <a:t>25.09.2022</a:t>
            </a:fld>
            <a:endParaRPr lang="uk-UA"/>
          </a:p>
        </p:txBody>
      </p:sp>
      <p:sp>
        <p:nvSpPr>
          <p:cNvPr id="5" name="Footer Placeholder 4"/>
          <p:cNvSpPr>
            <a:spLocks noGrp="1"/>
          </p:cNvSpPr>
          <p:nvPr>
            <p:ph type="ftr" sz="quarter" idx="11"/>
          </p:nvPr>
        </p:nvSpPr>
        <p:spPr/>
        <p:txBody>
          <a:bodyPr/>
          <a:lstStyle/>
          <a:p>
            <a:endParaRPr lang="uk-U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5536833-B1A2-4318-89C2-3E0B9C985A23}" type="slidenum">
              <a:rPr lang="uk-UA" smtClean="0"/>
              <a:t>‹#›</a:t>
            </a:fld>
            <a:endParaRPr lang="uk-UA"/>
          </a:p>
        </p:txBody>
      </p:sp>
    </p:spTree>
    <p:extLst>
      <p:ext uri="{BB962C8B-B14F-4D97-AF65-F5344CB8AC3E}">
        <p14:creationId xmlns:p14="http://schemas.microsoft.com/office/powerpoint/2010/main" val="19892303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D3E3E35-BD2D-4AC9-AAF7-472A5C16E410}" type="datetimeFigureOut">
              <a:rPr lang="uk-UA" smtClean="0"/>
              <a:t>25.09.2022</a:t>
            </a:fld>
            <a:endParaRPr lang="uk-UA"/>
          </a:p>
        </p:txBody>
      </p:sp>
      <p:sp>
        <p:nvSpPr>
          <p:cNvPr id="5" name="Footer Placeholder 4"/>
          <p:cNvSpPr>
            <a:spLocks noGrp="1"/>
          </p:cNvSpPr>
          <p:nvPr>
            <p:ph type="ftr" sz="quarter" idx="11"/>
          </p:nvPr>
        </p:nvSpPr>
        <p:spPr/>
        <p:txBody>
          <a:bodyPr/>
          <a:lstStyle/>
          <a:p>
            <a:endParaRPr lang="uk-U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5536833-B1A2-4318-89C2-3E0B9C985A23}" type="slidenum">
              <a:rPr lang="uk-UA" smtClean="0"/>
              <a:t>‹#›</a:t>
            </a:fld>
            <a:endParaRPr lang="uk-UA"/>
          </a:p>
        </p:txBody>
      </p:sp>
    </p:spTree>
    <p:extLst>
      <p:ext uri="{BB962C8B-B14F-4D97-AF65-F5344CB8AC3E}">
        <p14:creationId xmlns:p14="http://schemas.microsoft.com/office/powerpoint/2010/main" val="1566019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D3E3E35-BD2D-4AC9-AAF7-472A5C16E410}" type="datetimeFigureOut">
              <a:rPr lang="uk-UA" smtClean="0"/>
              <a:t>25.09.2022</a:t>
            </a:fld>
            <a:endParaRPr lang="uk-UA"/>
          </a:p>
        </p:txBody>
      </p:sp>
      <p:sp>
        <p:nvSpPr>
          <p:cNvPr id="5" name="Footer Placeholder 4"/>
          <p:cNvSpPr>
            <a:spLocks noGrp="1"/>
          </p:cNvSpPr>
          <p:nvPr>
            <p:ph type="ftr" sz="quarter" idx="11"/>
          </p:nvPr>
        </p:nvSpPr>
        <p:spPr/>
        <p:txBody>
          <a:bodyPr/>
          <a:lstStyle/>
          <a:p>
            <a:endParaRPr lang="uk-U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5536833-B1A2-4318-89C2-3E0B9C985A23}" type="slidenum">
              <a:rPr lang="uk-UA" smtClean="0"/>
              <a:t>‹#›</a:t>
            </a:fld>
            <a:endParaRPr lang="uk-UA"/>
          </a:p>
        </p:txBody>
      </p:sp>
    </p:spTree>
    <p:extLst>
      <p:ext uri="{BB962C8B-B14F-4D97-AF65-F5344CB8AC3E}">
        <p14:creationId xmlns:p14="http://schemas.microsoft.com/office/powerpoint/2010/main" val="3916526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D3E3E35-BD2D-4AC9-AAF7-472A5C16E410}" type="datetimeFigureOut">
              <a:rPr lang="uk-UA" smtClean="0"/>
              <a:t>25.09.2022</a:t>
            </a:fld>
            <a:endParaRPr lang="uk-UA"/>
          </a:p>
        </p:txBody>
      </p:sp>
      <p:sp>
        <p:nvSpPr>
          <p:cNvPr id="5" name="Footer Placeholder 4"/>
          <p:cNvSpPr>
            <a:spLocks noGrp="1"/>
          </p:cNvSpPr>
          <p:nvPr>
            <p:ph type="ftr" sz="quarter" idx="11"/>
          </p:nvPr>
        </p:nvSpPr>
        <p:spPr/>
        <p:txBody>
          <a:bodyPr/>
          <a:lstStyle/>
          <a:p>
            <a:endParaRPr lang="uk-U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5536833-B1A2-4318-89C2-3E0B9C985A23}" type="slidenum">
              <a:rPr lang="uk-UA" smtClean="0"/>
              <a:t>‹#›</a:t>
            </a:fld>
            <a:endParaRPr lang="uk-UA"/>
          </a:p>
        </p:txBody>
      </p:sp>
    </p:spTree>
    <p:extLst>
      <p:ext uri="{BB962C8B-B14F-4D97-AF65-F5344CB8AC3E}">
        <p14:creationId xmlns:p14="http://schemas.microsoft.com/office/powerpoint/2010/main" val="3649148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5D3E3E35-BD2D-4AC9-AAF7-472A5C16E410}" type="datetimeFigureOut">
              <a:rPr lang="uk-UA" smtClean="0"/>
              <a:t>25.09.2022</a:t>
            </a:fld>
            <a:endParaRPr lang="uk-UA"/>
          </a:p>
        </p:txBody>
      </p:sp>
      <p:sp>
        <p:nvSpPr>
          <p:cNvPr id="6" name="Footer Placeholder 5"/>
          <p:cNvSpPr>
            <a:spLocks noGrp="1"/>
          </p:cNvSpPr>
          <p:nvPr>
            <p:ph type="ftr" sz="quarter" idx="11"/>
          </p:nvPr>
        </p:nvSpPr>
        <p:spPr/>
        <p:txBody>
          <a:bodyPr/>
          <a:lstStyle/>
          <a:p>
            <a:endParaRPr lang="uk-UA"/>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55536833-B1A2-4318-89C2-3E0B9C985A23}" type="slidenum">
              <a:rPr lang="uk-UA" smtClean="0"/>
              <a:t>‹#›</a:t>
            </a:fld>
            <a:endParaRPr lang="uk-UA"/>
          </a:p>
        </p:txBody>
      </p:sp>
    </p:spTree>
    <p:extLst>
      <p:ext uri="{BB962C8B-B14F-4D97-AF65-F5344CB8AC3E}">
        <p14:creationId xmlns:p14="http://schemas.microsoft.com/office/powerpoint/2010/main" val="3376115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D3E3E35-BD2D-4AC9-AAF7-472A5C16E410}" type="datetimeFigureOut">
              <a:rPr lang="uk-UA" smtClean="0"/>
              <a:t>25.09.2022</a:t>
            </a:fld>
            <a:endParaRPr lang="uk-UA"/>
          </a:p>
        </p:txBody>
      </p:sp>
      <p:sp>
        <p:nvSpPr>
          <p:cNvPr id="8" name="Footer Placeholder 7"/>
          <p:cNvSpPr>
            <a:spLocks noGrp="1"/>
          </p:cNvSpPr>
          <p:nvPr>
            <p:ph type="ftr" sz="quarter" idx="11"/>
          </p:nvPr>
        </p:nvSpPr>
        <p:spPr/>
        <p:txBody>
          <a:bodyPr/>
          <a:lstStyle/>
          <a:p>
            <a:endParaRPr lang="uk-UA"/>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5536833-B1A2-4318-89C2-3E0B9C985A23}" type="slidenum">
              <a:rPr lang="uk-UA" smtClean="0"/>
              <a:t>‹#›</a:t>
            </a:fld>
            <a:endParaRPr lang="uk-UA"/>
          </a:p>
        </p:txBody>
      </p:sp>
    </p:spTree>
    <p:extLst>
      <p:ext uri="{BB962C8B-B14F-4D97-AF65-F5344CB8AC3E}">
        <p14:creationId xmlns:p14="http://schemas.microsoft.com/office/powerpoint/2010/main" val="4264853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5D3E3E35-BD2D-4AC9-AAF7-472A5C16E410}" type="datetimeFigureOut">
              <a:rPr lang="uk-UA" smtClean="0"/>
              <a:t>25.09.2022</a:t>
            </a:fld>
            <a:endParaRPr lang="uk-UA"/>
          </a:p>
        </p:txBody>
      </p:sp>
      <p:sp>
        <p:nvSpPr>
          <p:cNvPr id="4" name="Footer Placeholder 3"/>
          <p:cNvSpPr>
            <a:spLocks noGrp="1"/>
          </p:cNvSpPr>
          <p:nvPr>
            <p:ph type="ftr" sz="quarter" idx="11"/>
          </p:nvPr>
        </p:nvSpPr>
        <p:spPr/>
        <p:txBody>
          <a:bodyPr/>
          <a:lstStyle/>
          <a:p>
            <a:endParaRPr lang="uk-UA"/>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5536833-B1A2-4318-89C2-3E0B9C985A23}" type="slidenum">
              <a:rPr lang="uk-UA" smtClean="0"/>
              <a:t>‹#›</a:t>
            </a:fld>
            <a:endParaRPr lang="uk-UA"/>
          </a:p>
        </p:txBody>
      </p:sp>
    </p:spTree>
    <p:extLst>
      <p:ext uri="{BB962C8B-B14F-4D97-AF65-F5344CB8AC3E}">
        <p14:creationId xmlns:p14="http://schemas.microsoft.com/office/powerpoint/2010/main" val="3675495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3E3E35-BD2D-4AC9-AAF7-472A5C16E410}" type="datetimeFigureOut">
              <a:rPr lang="uk-UA" smtClean="0"/>
              <a:t>25.09.2022</a:t>
            </a:fld>
            <a:endParaRPr lang="uk-UA"/>
          </a:p>
        </p:txBody>
      </p:sp>
      <p:sp>
        <p:nvSpPr>
          <p:cNvPr id="3" name="Footer Placeholder 2"/>
          <p:cNvSpPr>
            <a:spLocks noGrp="1"/>
          </p:cNvSpPr>
          <p:nvPr>
            <p:ph type="ftr" sz="quarter" idx="11"/>
          </p:nvPr>
        </p:nvSpPr>
        <p:spPr/>
        <p:txBody>
          <a:bodyPr/>
          <a:lstStyle/>
          <a:p>
            <a:endParaRPr lang="uk-UA"/>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5536833-B1A2-4318-89C2-3E0B9C985A23}" type="slidenum">
              <a:rPr lang="uk-UA" smtClean="0"/>
              <a:t>‹#›</a:t>
            </a:fld>
            <a:endParaRPr lang="uk-UA"/>
          </a:p>
        </p:txBody>
      </p:sp>
    </p:spTree>
    <p:extLst>
      <p:ext uri="{BB962C8B-B14F-4D97-AF65-F5344CB8AC3E}">
        <p14:creationId xmlns:p14="http://schemas.microsoft.com/office/powerpoint/2010/main" val="2294269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D3E3E35-BD2D-4AC9-AAF7-472A5C16E410}" type="datetimeFigureOut">
              <a:rPr lang="uk-UA" smtClean="0"/>
              <a:t>25.09.2022</a:t>
            </a:fld>
            <a:endParaRPr lang="uk-UA"/>
          </a:p>
        </p:txBody>
      </p:sp>
      <p:sp>
        <p:nvSpPr>
          <p:cNvPr id="6" name="Footer Placeholder 5"/>
          <p:cNvSpPr>
            <a:spLocks noGrp="1"/>
          </p:cNvSpPr>
          <p:nvPr>
            <p:ph type="ftr" sz="quarter" idx="11"/>
          </p:nvPr>
        </p:nvSpPr>
        <p:spPr/>
        <p:txBody>
          <a:bodyPr/>
          <a:lstStyle/>
          <a:p>
            <a:endParaRPr lang="uk-UA"/>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5536833-B1A2-4318-89C2-3E0B9C985A23}" type="slidenum">
              <a:rPr lang="uk-UA" smtClean="0"/>
              <a:t>‹#›</a:t>
            </a:fld>
            <a:endParaRPr lang="uk-UA"/>
          </a:p>
        </p:txBody>
      </p:sp>
    </p:spTree>
    <p:extLst>
      <p:ext uri="{BB962C8B-B14F-4D97-AF65-F5344CB8AC3E}">
        <p14:creationId xmlns:p14="http://schemas.microsoft.com/office/powerpoint/2010/main" val="3447870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D3E3E35-BD2D-4AC9-AAF7-472A5C16E410}" type="datetimeFigureOut">
              <a:rPr lang="uk-UA" smtClean="0"/>
              <a:t>25.09.2022</a:t>
            </a:fld>
            <a:endParaRPr lang="uk-UA"/>
          </a:p>
        </p:txBody>
      </p:sp>
      <p:sp>
        <p:nvSpPr>
          <p:cNvPr id="6" name="Footer Placeholder 5"/>
          <p:cNvSpPr>
            <a:spLocks noGrp="1"/>
          </p:cNvSpPr>
          <p:nvPr>
            <p:ph type="ftr" sz="quarter" idx="11"/>
          </p:nvPr>
        </p:nvSpPr>
        <p:spPr/>
        <p:txBody>
          <a:bodyPr/>
          <a:lstStyle/>
          <a:p>
            <a:endParaRPr lang="uk-U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5536833-B1A2-4318-89C2-3E0B9C985A23}" type="slidenum">
              <a:rPr lang="uk-UA" smtClean="0"/>
              <a:t>‹#›</a:t>
            </a:fld>
            <a:endParaRPr lang="uk-UA"/>
          </a:p>
        </p:txBody>
      </p:sp>
    </p:spTree>
    <p:extLst>
      <p:ext uri="{BB962C8B-B14F-4D97-AF65-F5344CB8AC3E}">
        <p14:creationId xmlns:p14="http://schemas.microsoft.com/office/powerpoint/2010/main" val="4196951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5D3E3E35-BD2D-4AC9-AAF7-472A5C16E410}" type="datetimeFigureOut">
              <a:rPr lang="uk-UA" smtClean="0"/>
              <a:t>25.09.2022</a:t>
            </a:fld>
            <a:endParaRPr lang="uk-UA"/>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uk-UA"/>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5536833-B1A2-4318-89C2-3E0B9C985A23}" type="slidenum">
              <a:rPr lang="uk-UA" smtClean="0"/>
              <a:t>‹#›</a:t>
            </a:fld>
            <a:endParaRPr lang="uk-UA"/>
          </a:p>
        </p:txBody>
      </p:sp>
    </p:spTree>
    <p:extLst>
      <p:ext uri="{BB962C8B-B14F-4D97-AF65-F5344CB8AC3E}">
        <p14:creationId xmlns:p14="http://schemas.microsoft.com/office/powerpoint/2010/main" val="608222458"/>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8.e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package" Target="../embeddings/_________Microsoft_Word1.docx"/><Relationship Id="rId5" Type="http://schemas.openxmlformats.org/officeDocument/2006/relationships/image" Target="../media/image3.jpe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9.jpeg"/><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jpe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jpe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3"/>
          <a:stretch>
            <a:fillRect/>
          </a:stretch>
        </p:blipFill>
        <p:spPr>
          <a:xfrm>
            <a:off x="6987941" y="3733780"/>
            <a:ext cx="4860758" cy="3124219"/>
          </a:xfrm>
          <a:prstGeom prst="rect">
            <a:avLst/>
          </a:prstGeom>
        </p:spPr>
      </p:pic>
      <p:sp>
        <p:nvSpPr>
          <p:cNvPr id="4" name="Прямоугольник 3"/>
          <p:cNvSpPr/>
          <p:nvPr/>
        </p:nvSpPr>
        <p:spPr>
          <a:xfrm>
            <a:off x="129992" y="1351892"/>
            <a:ext cx="12171095" cy="1754326"/>
          </a:xfrm>
          <a:prstGeom prst="rect">
            <a:avLst/>
          </a:prstGeom>
        </p:spPr>
        <p:txBody>
          <a:bodyPr wrap="square">
            <a:spAutoFit/>
          </a:bodyPr>
          <a:lstStyle/>
          <a:p>
            <a:pPr algn="ctr"/>
            <a:r>
              <a:rPr lang="en-US" sz="36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INVESTIGATION OF COMPOSITION AND NANOSTRUCTURAL PROPERTIES OF INDUSTRIAL COMMERCIAL ANTI-PYRENES Sb2O3</a:t>
            </a:r>
            <a:endParaRPr lang="uk-UA"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pic>
        <p:nvPicPr>
          <p:cNvPr id="5"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0" y="0"/>
            <a:ext cx="981276" cy="980728"/>
          </a:xfrm>
          <a:prstGeom prst="rect">
            <a:avLst/>
          </a:prstGeom>
          <a:solidFill>
            <a:srgbClr val="FFFFFF"/>
          </a:solidFill>
        </p:spPr>
      </p:pic>
      <p:pic>
        <p:nvPicPr>
          <p:cNvPr id="6" name="Рисунок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220450" y="7591"/>
            <a:ext cx="971550" cy="97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Прямоугольник 6"/>
          <p:cNvSpPr/>
          <p:nvPr/>
        </p:nvSpPr>
        <p:spPr>
          <a:xfrm>
            <a:off x="981276" y="28699"/>
            <a:ext cx="10239174" cy="646331"/>
          </a:xfrm>
          <a:prstGeom prst="rect">
            <a:avLst/>
          </a:prstGeom>
        </p:spPr>
        <p:txBody>
          <a:bodyPr wrap="square">
            <a:spAutoFit/>
          </a:bodyPr>
          <a:lstStyle/>
          <a:p>
            <a:pPr algn="ctr"/>
            <a:r>
              <a:rPr lang="en-US" b="1" dirty="0" smtClean="0">
                <a:latin typeface="Times New Roman" panose="02020603050405020304" pitchFamily="18" charset="0"/>
                <a:cs typeface="Times New Roman" panose="02020603050405020304" pitchFamily="18" charset="0"/>
              </a:rPr>
              <a:t>Ministry of Education and Science of Ukraine  </a:t>
            </a:r>
            <a:r>
              <a:rPr lang="en-US" b="1" dirty="0" err="1" smtClean="0">
                <a:latin typeface="Times New Roman" panose="02020603050405020304" pitchFamily="18" charset="0"/>
                <a:cs typeface="Times New Roman" panose="02020603050405020304" pitchFamily="18" charset="0"/>
              </a:rPr>
              <a:t>Vasyl</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Stefanyk</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Prykarpattia</a:t>
            </a:r>
            <a:r>
              <a:rPr lang="en-US" b="1" dirty="0" smtClean="0">
                <a:latin typeface="Times New Roman" panose="02020603050405020304" pitchFamily="18" charset="0"/>
                <a:cs typeface="Times New Roman" panose="02020603050405020304" pitchFamily="18" charset="0"/>
              </a:rPr>
              <a:t> National University, Faculty of Natural Sciences, Department of Chemistry</a:t>
            </a:r>
            <a:endParaRPr lang="ru-RU" b="1"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202129" y="5184074"/>
            <a:ext cx="6785812" cy="1477328"/>
          </a:xfrm>
          <a:prstGeom prst="rect">
            <a:avLst/>
          </a:prstGeom>
        </p:spPr>
        <p:txBody>
          <a:bodyPr wrap="square">
            <a:spAutoFit/>
          </a:bodyPr>
          <a:lstStyle/>
          <a:p>
            <a:pPr algn="ctr">
              <a:spcAft>
                <a:spcPts val="0"/>
              </a:spcAft>
            </a:pPr>
            <a:r>
              <a:rPr lang="en-US" b="1" dirty="0" smtClean="0">
                <a:effectLst/>
                <a:latin typeface="Times New Roman" panose="02020603050405020304" pitchFamily="18" charset="0"/>
                <a:ea typeface="Times New Roman" panose="02020603050405020304" pitchFamily="18" charset="0"/>
                <a:cs typeface="Times New Roman" panose="02020603050405020304" pitchFamily="18" charset="0"/>
              </a:rPr>
              <a:t>Sergiy Kurta</a:t>
            </a:r>
            <a:r>
              <a:rPr lang="en-US" sz="1600" b="1" dirty="0" smtClean="0">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b="1" dirty="0" smtClean="0">
                <a:effectLst/>
                <a:latin typeface="Times New Roman" panose="02020603050405020304" pitchFamily="18" charset="0"/>
                <a:ea typeface="Times New Roman" panose="02020603050405020304" pitchFamily="18" charset="0"/>
                <a:cs typeface="Times New Roman" panose="02020603050405020304" pitchFamily="18" charset="0"/>
              </a:rPr>
              <a:t>, Anna  Rega</a:t>
            </a:r>
            <a:r>
              <a:rPr lang="en-US" sz="1600" b="1" dirty="0" smtClean="0">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b="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smtClean="0">
                <a:effectLst/>
                <a:latin typeface="Times New Roman" panose="02020603050405020304" pitchFamily="18" charset="0"/>
                <a:ea typeface="Times New Roman" panose="02020603050405020304" pitchFamily="18" charset="0"/>
                <a:cs typeface="Times New Roman" panose="02020603050405020304" pitchFamily="18" charset="0"/>
              </a:rPr>
              <a:t>Lilya</a:t>
            </a:r>
            <a:r>
              <a:rPr lang="en-US" b="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smtClean="0">
                <a:effectLst/>
                <a:latin typeface="Times New Roman" panose="02020603050405020304" pitchFamily="18" charset="0"/>
                <a:ea typeface="Times New Roman" panose="02020603050405020304" pitchFamily="18" charset="0"/>
                <a:cs typeface="Times New Roman" panose="02020603050405020304" pitchFamily="18" charset="0"/>
              </a:rPr>
              <a:t>Yaremchuk</a:t>
            </a:r>
            <a:r>
              <a:rPr lang="uk-UA" b="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smtClean="0">
                <a:effectLst/>
                <a:latin typeface="Times New Roman" panose="02020603050405020304" pitchFamily="18" charset="0"/>
                <a:ea typeface="Times New Roman" panose="02020603050405020304" pitchFamily="18" charset="0"/>
                <a:cs typeface="Times New Roman" panose="02020603050405020304" pitchFamily="18" charset="0"/>
              </a:rPr>
              <a:t>2</a:t>
            </a:r>
            <a:r>
              <a:rPr lang="uk-UA" sz="1600" b="1"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b="1" dirty="0" smtClean="0">
                <a:effectLst/>
                <a:latin typeface="Times New Roman" panose="02020603050405020304" pitchFamily="18" charset="0"/>
                <a:ea typeface="Times New Roman" panose="02020603050405020304" pitchFamily="18" charset="0"/>
                <a:cs typeface="Times New Roman" panose="02020603050405020304" pitchFamily="18" charset="0"/>
              </a:rPr>
              <a:t> Anastasia </a:t>
            </a:r>
            <a:r>
              <a:rPr lang="en-US" b="1" dirty="0" err="1" smtClean="0">
                <a:effectLst/>
                <a:latin typeface="Times New Roman" panose="02020603050405020304" pitchFamily="18" charset="0"/>
                <a:ea typeface="Times New Roman" panose="02020603050405020304" pitchFamily="18" charset="0"/>
                <a:cs typeface="Times New Roman" panose="02020603050405020304" pitchFamily="18" charset="0"/>
              </a:rPr>
              <a:t>Alieva</a:t>
            </a:r>
            <a:r>
              <a:rPr lang="uk-UA" b="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1600" b="1" dirty="0" smtClean="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600" b="1"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en-US" b="1" dirty="0" smtClean="0">
                <a:latin typeface="Times New Roman" panose="02020603050405020304" pitchFamily="18" charset="0"/>
                <a:ea typeface="Times New Roman" panose="02020603050405020304" pitchFamily="18" charset="0"/>
                <a:cs typeface="Times New Roman" panose="02020603050405020304" pitchFamily="18" charset="0"/>
              </a:rPr>
              <a:t>1-</a:t>
            </a:r>
            <a:r>
              <a:rPr lang="en-US" b="1" dirty="0" smtClean="0">
                <a:effectLst/>
                <a:latin typeface="Times New Roman" panose="02020603050405020304" pitchFamily="18" charset="0"/>
                <a:ea typeface="Times New Roman" panose="02020603050405020304" pitchFamily="18" charset="0"/>
                <a:cs typeface="Times New Roman" panose="02020603050405020304" pitchFamily="18" charset="0"/>
              </a:rPr>
              <a:t>Precarpathian National </a:t>
            </a:r>
            <a:r>
              <a:rPr lang="en-US" b="1" dirty="0" err="1" smtClean="0">
                <a:effectLst/>
                <a:latin typeface="Times New Roman" panose="02020603050405020304" pitchFamily="18" charset="0"/>
                <a:ea typeface="Times New Roman" panose="02020603050405020304" pitchFamily="18" charset="0"/>
                <a:cs typeface="Times New Roman" panose="02020603050405020304" pitchFamily="18" charset="0"/>
              </a:rPr>
              <a:t>Vasyl</a:t>
            </a:r>
            <a:r>
              <a:rPr lang="en-US" b="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smtClean="0">
                <a:effectLst/>
                <a:latin typeface="Times New Roman" panose="02020603050405020304" pitchFamily="18" charset="0"/>
                <a:ea typeface="Times New Roman" panose="02020603050405020304" pitchFamily="18" charset="0"/>
                <a:cs typeface="Times New Roman" panose="02020603050405020304" pitchFamily="18" charset="0"/>
              </a:rPr>
              <a:t>Stefanyk</a:t>
            </a:r>
            <a:r>
              <a:rPr lang="en-US" b="1" dirty="0" smtClean="0">
                <a:effectLst/>
                <a:latin typeface="Times New Roman" panose="02020603050405020304" pitchFamily="18" charset="0"/>
                <a:ea typeface="Times New Roman" panose="02020603050405020304" pitchFamily="18" charset="0"/>
                <a:cs typeface="Times New Roman" panose="02020603050405020304" pitchFamily="18" charset="0"/>
              </a:rPr>
              <a:t> University,57 Shevchenko </a:t>
            </a:r>
            <a:r>
              <a:rPr lang="en-US" b="1" dirty="0" err="1" smtClean="0">
                <a:effectLst/>
                <a:latin typeface="Times New Roman" panose="02020603050405020304" pitchFamily="18" charset="0"/>
                <a:ea typeface="Times New Roman" panose="02020603050405020304" pitchFamily="18" charset="0"/>
                <a:cs typeface="Times New Roman" panose="02020603050405020304" pitchFamily="18" charset="0"/>
              </a:rPr>
              <a:t>St.,Ivano-Frankivsk</a:t>
            </a:r>
            <a:r>
              <a:rPr lang="en-US" b="1" dirty="0" smtClean="0">
                <a:effectLst/>
                <a:latin typeface="Times New Roman" panose="02020603050405020304" pitchFamily="18" charset="0"/>
                <a:ea typeface="Times New Roman" panose="02020603050405020304" pitchFamily="18" charset="0"/>
                <a:cs typeface="Times New Roman" panose="02020603050405020304" pitchFamily="18" charset="0"/>
              </a:rPr>
              <a:t> 76018 Ukraine sergiykurta@pnu.edu.ua, </a:t>
            </a:r>
            <a:endParaRPr lang="uk-UA" b="1"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en-US" b="1" dirty="0" smtClean="0">
                <a:effectLst/>
                <a:latin typeface="Times New Roman" panose="02020603050405020304" pitchFamily="18" charset="0"/>
                <a:ea typeface="Times New Roman" panose="02020603050405020304" pitchFamily="18" charset="0"/>
                <a:cs typeface="Times New Roman" panose="02020603050405020304" pitchFamily="18" charset="0"/>
              </a:rPr>
              <a:t>2. TARKETT VINISIN, TOV 77300, </a:t>
            </a:r>
            <a:r>
              <a:rPr lang="en-US" b="1" dirty="0" err="1" smtClean="0">
                <a:effectLst/>
                <a:latin typeface="Times New Roman" panose="02020603050405020304" pitchFamily="18" charset="0"/>
                <a:ea typeface="Times New Roman" panose="02020603050405020304" pitchFamily="18" charset="0"/>
                <a:cs typeface="Times New Roman" panose="02020603050405020304" pitchFamily="18" charset="0"/>
              </a:rPr>
              <a:t>Ivano-Frankivska</a:t>
            </a:r>
            <a:r>
              <a:rPr lang="en-US" b="1" dirty="0" smtClean="0">
                <a:effectLst/>
                <a:latin typeface="Times New Roman" panose="02020603050405020304" pitchFamily="18" charset="0"/>
                <a:ea typeface="Times New Roman" panose="02020603050405020304" pitchFamily="18" charset="0"/>
                <a:cs typeface="Times New Roman" panose="02020603050405020304" pitchFamily="18" charset="0"/>
              </a:rPr>
              <a:t> obl., m. </a:t>
            </a:r>
            <a:r>
              <a:rPr lang="en-US" b="1" dirty="0" err="1" smtClean="0">
                <a:effectLst/>
                <a:latin typeface="Times New Roman" panose="02020603050405020304" pitchFamily="18" charset="0"/>
                <a:ea typeface="Times New Roman" panose="02020603050405020304" pitchFamily="18" charset="0"/>
                <a:cs typeface="Times New Roman" panose="02020603050405020304" pitchFamily="18" charset="0"/>
              </a:rPr>
              <a:t>Kalush</a:t>
            </a:r>
            <a:r>
              <a:rPr lang="en-US" b="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smtClean="0">
                <a:effectLst/>
                <a:latin typeface="Times New Roman" panose="02020603050405020304" pitchFamily="18" charset="0"/>
                <a:ea typeface="Times New Roman" panose="02020603050405020304" pitchFamily="18" charset="0"/>
                <a:cs typeface="Times New Roman" panose="02020603050405020304" pitchFamily="18" charset="0"/>
              </a:rPr>
              <a:t>vul.</a:t>
            </a:r>
            <a:r>
              <a:rPr lang="en-US" b="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smtClean="0">
                <a:effectLst/>
                <a:latin typeface="Times New Roman" panose="02020603050405020304" pitchFamily="18" charset="0"/>
                <a:ea typeface="Times New Roman" panose="02020603050405020304" pitchFamily="18" charset="0"/>
                <a:cs typeface="Times New Roman" panose="02020603050405020304" pitchFamily="18" charset="0"/>
              </a:rPr>
              <a:t>Promyslova</a:t>
            </a:r>
            <a:r>
              <a:rPr lang="en-US" b="1" dirty="0" smtClean="0">
                <a:effectLst/>
                <a:latin typeface="Times New Roman" panose="02020603050405020304" pitchFamily="18" charset="0"/>
                <a:ea typeface="Times New Roman" panose="02020603050405020304" pitchFamily="18" charset="0"/>
                <a:cs typeface="Times New Roman" panose="02020603050405020304" pitchFamily="18" charset="0"/>
              </a:rPr>
              <a:t>, 10</a:t>
            </a:r>
            <a:r>
              <a:rPr lang="uk-UA" b="1" i="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p:cNvSpPr txBox="1"/>
          <p:nvPr/>
        </p:nvSpPr>
        <p:spPr>
          <a:xfrm>
            <a:off x="11848699" y="6400800"/>
            <a:ext cx="343301" cy="369332"/>
          </a:xfrm>
          <a:prstGeom prst="rect">
            <a:avLst/>
          </a:prstGeom>
          <a:noFill/>
        </p:spPr>
        <p:txBody>
          <a:bodyPr wrap="square" rtlCol="0">
            <a:spAutoFit/>
          </a:bodyPr>
          <a:lstStyle/>
          <a:p>
            <a:r>
              <a:rPr lang="uk-UA" b="1" dirty="0" smtClean="0">
                <a:latin typeface="Times New Roman" panose="02020603050405020304" pitchFamily="18" charset="0"/>
                <a:cs typeface="Times New Roman" panose="02020603050405020304" pitchFamily="18" charset="0"/>
              </a:rPr>
              <a:t>1</a:t>
            </a:r>
            <a:endParaRPr lang="uk-UA" b="1" dirty="0">
              <a:latin typeface="Times New Roman" panose="02020603050405020304" pitchFamily="18" charset="0"/>
              <a:cs typeface="Times New Roman" panose="02020603050405020304" pitchFamily="18" charset="0"/>
            </a:endParaRPr>
          </a:p>
        </p:txBody>
      </p:sp>
      <p:pic>
        <p:nvPicPr>
          <p:cNvPr id="13" name="Рисунок 12"/>
          <p:cNvPicPr>
            <a:picLocks noChangeAspect="1"/>
          </p:cNvPicPr>
          <p:nvPr/>
        </p:nvPicPr>
        <p:blipFill>
          <a:blip r:embed="rId6"/>
          <a:stretch>
            <a:fillRect/>
          </a:stretch>
        </p:blipFill>
        <p:spPr>
          <a:xfrm>
            <a:off x="2390825" y="3100223"/>
            <a:ext cx="1628775" cy="1895475"/>
          </a:xfrm>
          <a:prstGeom prst="rect">
            <a:avLst/>
          </a:prstGeom>
        </p:spPr>
      </p:pic>
      <p:pic>
        <p:nvPicPr>
          <p:cNvPr id="14" name="Рисунок 13"/>
          <p:cNvPicPr>
            <a:picLocks noChangeAspect="1"/>
          </p:cNvPicPr>
          <p:nvPr/>
        </p:nvPicPr>
        <p:blipFill>
          <a:blip r:embed="rId7"/>
          <a:stretch>
            <a:fillRect/>
          </a:stretch>
        </p:blipFill>
        <p:spPr>
          <a:xfrm>
            <a:off x="4546615" y="3195587"/>
            <a:ext cx="1914310" cy="1588169"/>
          </a:xfrm>
          <a:prstGeom prst="rect">
            <a:avLst/>
          </a:prstGeom>
          <a:solidFill>
            <a:schemeClr val="bg2">
              <a:lumMod val="90000"/>
            </a:schemeClr>
          </a:solidFill>
        </p:spPr>
      </p:pic>
    </p:spTree>
    <p:extLst>
      <p:ext uri="{BB962C8B-B14F-4D97-AF65-F5344CB8AC3E}">
        <p14:creationId xmlns:p14="http://schemas.microsoft.com/office/powerpoint/2010/main" val="17943674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0" y="0"/>
            <a:ext cx="981276" cy="980728"/>
          </a:xfrm>
          <a:prstGeom prst="rect">
            <a:avLst/>
          </a:prstGeom>
          <a:solidFill>
            <a:srgbClr val="FFFFFF"/>
          </a:solidFill>
        </p:spPr>
      </p:pic>
      <p:pic>
        <p:nvPicPr>
          <p:cNvPr id="6" name="Рисунок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220450" y="7591"/>
            <a:ext cx="971550" cy="97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981276" y="-822"/>
            <a:ext cx="10239174" cy="923330"/>
          </a:xfrm>
          <a:prstGeom prst="rect">
            <a:avLst/>
          </a:prstGeom>
        </p:spPr>
        <p:txBody>
          <a:bodyPr wrap="square">
            <a:spAutoFit/>
          </a:bodyPr>
          <a:lstStyle/>
          <a:p>
            <a:pPr algn="ctr"/>
            <a:r>
              <a:rPr lang="en-US" b="1" dirty="0" smtClean="0">
                <a:latin typeface="Times New Roman" panose="02020603050405020304" pitchFamily="18" charset="0"/>
                <a:cs typeface="Times New Roman" panose="02020603050405020304" pitchFamily="18" charset="0"/>
              </a:rPr>
              <a:t>Sergiy Kurta, Anna  </a:t>
            </a:r>
            <a:r>
              <a:rPr lang="en-US" b="1" dirty="0" err="1" smtClean="0">
                <a:latin typeface="Times New Roman" panose="02020603050405020304" pitchFamily="18" charset="0"/>
                <a:cs typeface="Times New Roman" panose="02020603050405020304" pitchFamily="18" charset="0"/>
              </a:rPr>
              <a:t>Rega</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Lilya</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Yaremchuk</a:t>
            </a:r>
            <a:r>
              <a:rPr lang="uk-UA" b="1" dirty="0" smtClean="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Anastasia </a:t>
            </a:r>
            <a:r>
              <a:rPr lang="en-US" b="1" dirty="0" err="1" smtClean="0">
                <a:latin typeface="Times New Roman" panose="02020603050405020304" pitchFamily="18" charset="0"/>
                <a:cs typeface="Times New Roman" panose="02020603050405020304" pitchFamily="18" charset="0"/>
              </a:rPr>
              <a:t>Alieva</a:t>
            </a:r>
            <a:r>
              <a:rPr lang="uk-UA" b="1" dirty="0" smtClean="0">
                <a:latin typeface="Times New Roman" panose="02020603050405020304" pitchFamily="18" charset="0"/>
                <a:cs typeface="Times New Roman" panose="02020603050405020304" pitchFamily="18" charset="0"/>
              </a:rPr>
              <a:t>.</a:t>
            </a:r>
          </a:p>
          <a:p>
            <a:pPr algn="ctr"/>
            <a:r>
              <a:rPr lang="en-US" b="1" dirty="0" smtClean="0">
                <a:latin typeface="Times New Roman" panose="02020603050405020304" pitchFamily="18" charset="0"/>
                <a:cs typeface="Times New Roman" panose="02020603050405020304" pitchFamily="18" charset="0"/>
              </a:rPr>
              <a:t>INVESTIGATION OF COMPOSITION AND NANOSTRUCTURAL PROPERTIES OF INDUSTRIAL COMMERCIAL ANTI-PYRENES Sb2O3</a:t>
            </a:r>
          </a:p>
        </p:txBody>
      </p:sp>
      <p:sp>
        <p:nvSpPr>
          <p:cNvPr id="9" name="TextBox 8"/>
          <p:cNvSpPr txBox="1"/>
          <p:nvPr/>
        </p:nvSpPr>
        <p:spPr>
          <a:xfrm>
            <a:off x="11665819" y="6400800"/>
            <a:ext cx="526181" cy="369332"/>
          </a:xfrm>
          <a:prstGeom prst="rect">
            <a:avLst/>
          </a:prstGeom>
          <a:noFill/>
        </p:spPr>
        <p:txBody>
          <a:bodyPr wrap="square" rtlCol="0">
            <a:spAutoFit/>
          </a:bodyPr>
          <a:lstStyle/>
          <a:p>
            <a:r>
              <a:rPr lang="uk-UA" b="1" dirty="0" smtClean="0">
                <a:latin typeface="Times New Roman" panose="02020603050405020304" pitchFamily="18" charset="0"/>
                <a:cs typeface="Times New Roman" panose="02020603050405020304" pitchFamily="18" charset="0"/>
              </a:rPr>
              <a:t>10</a:t>
            </a:r>
            <a:endParaRPr lang="uk-UA" b="1" dirty="0">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1241659" y="5754469"/>
            <a:ext cx="10424160" cy="646331"/>
          </a:xfrm>
          <a:prstGeom prst="rect">
            <a:avLst/>
          </a:prstGeom>
        </p:spPr>
        <p:txBody>
          <a:bodyPr wrap="square">
            <a:spAutoFit/>
          </a:bodyPr>
          <a:lstStyle/>
          <a:p>
            <a:pPr algn="just"/>
            <a:r>
              <a:rPr lang="uk-UA" b="1" dirty="0" smtClean="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In fig. 7 shows the qualitative and quantitative composition, according to the </a:t>
            </a:r>
            <a:r>
              <a:rPr lang="en-US" b="1" dirty="0" err="1" smtClean="0">
                <a:latin typeface="Times New Roman" panose="02020603050405020304" pitchFamily="18" charset="0"/>
                <a:cs typeface="Times New Roman" panose="02020603050405020304" pitchFamily="18" charset="0"/>
              </a:rPr>
              <a:t>diffractogram</a:t>
            </a:r>
            <a:r>
              <a:rPr lang="en-US" b="1" dirty="0" smtClean="0">
                <a:latin typeface="Times New Roman" panose="02020603050405020304" pitchFamily="18" charset="0"/>
                <a:cs typeface="Times New Roman" panose="02020603050405020304" pitchFamily="18" charset="0"/>
              </a:rPr>
              <a:t> of sample #4 Sb2O3, which consists of 72% Sb2O3 +28% СaCO3, on a Shimadzu XRD-7000 diffractometer</a:t>
            </a:r>
            <a:endParaRPr lang="uk-UA" b="1"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5"/>
          <a:stretch>
            <a:fillRect/>
          </a:stretch>
        </p:blipFill>
        <p:spPr>
          <a:xfrm>
            <a:off x="1241659" y="922508"/>
            <a:ext cx="9978791" cy="4381012"/>
          </a:xfrm>
          <a:prstGeom prst="rect">
            <a:avLst/>
          </a:prstGeom>
        </p:spPr>
      </p:pic>
      <p:sp>
        <p:nvSpPr>
          <p:cNvPr id="4" name="Прямоугольник 3"/>
          <p:cNvSpPr/>
          <p:nvPr/>
        </p:nvSpPr>
        <p:spPr>
          <a:xfrm>
            <a:off x="1135831" y="5303520"/>
            <a:ext cx="10950341" cy="369332"/>
          </a:xfrm>
          <a:prstGeom prst="rect">
            <a:avLst/>
          </a:prstGeom>
        </p:spPr>
        <p:txBody>
          <a:bodyPr wrap="square">
            <a:spAutoFit/>
          </a:bodyPr>
          <a:lstStyle/>
          <a:p>
            <a:r>
              <a:rPr lang="en-US" b="1" dirty="0" smtClean="0">
                <a:latin typeface="Times New Roman" panose="02020603050405020304" pitchFamily="18" charset="0"/>
                <a:cs typeface="Times New Roman" panose="02020603050405020304" pitchFamily="18" charset="0"/>
              </a:rPr>
              <a:t>Fig. 7. Diffraction pattern of sample #4 Sb2O3, composition 72% Sb2O3 + 28% CaCO3</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15597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0" y="0"/>
            <a:ext cx="981276" cy="980728"/>
          </a:xfrm>
          <a:prstGeom prst="rect">
            <a:avLst/>
          </a:prstGeom>
          <a:solidFill>
            <a:srgbClr val="FFFFFF"/>
          </a:solidFill>
        </p:spPr>
      </p:pic>
      <p:pic>
        <p:nvPicPr>
          <p:cNvPr id="6" name="Рисунок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220450" y="7591"/>
            <a:ext cx="971550" cy="97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981276" y="-822"/>
            <a:ext cx="10239174" cy="923330"/>
          </a:xfrm>
          <a:prstGeom prst="rect">
            <a:avLst/>
          </a:prstGeom>
        </p:spPr>
        <p:txBody>
          <a:bodyPr wrap="square">
            <a:spAutoFit/>
          </a:bodyPr>
          <a:lstStyle/>
          <a:p>
            <a:pPr algn="ctr"/>
            <a:r>
              <a:rPr lang="en-US" b="1" dirty="0" smtClean="0">
                <a:latin typeface="Times New Roman" panose="02020603050405020304" pitchFamily="18" charset="0"/>
                <a:cs typeface="Times New Roman" panose="02020603050405020304" pitchFamily="18" charset="0"/>
              </a:rPr>
              <a:t>Sergiy Kurta, Anna  </a:t>
            </a:r>
            <a:r>
              <a:rPr lang="en-US" b="1" dirty="0" err="1" smtClean="0">
                <a:latin typeface="Times New Roman" panose="02020603050405020304" pitchFamily="18" charset="0"/>
                <a:cs typeface="Times New Roman" panose="02020603050405020304" pitchFamily="18" charset="0"/>
              </a:rPr>
              <a:t>Rega</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Lilya</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Yaremchuk</a:t>
            </a:r>
            <a:r>
              <a:rPr lang="uk-UA" b="1" dirty="0" smtClean="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Anastasia </a:t>
            </a:r>
            <a:r>
              <a:rPr lang="en-US" b="1" dirty="0" err="1" smtClean="0">
                <a:latin typeface="Times New Roman" panose="02020603050405020304" pitchFamily="18" charset="0"/>
                <a:cs typeface="Times New Roman" panose="02020603050405020304" pitchFamily="18" charset="0"/>
              </a:rPr>
              <a:t>Alieva</a:t>
            </a:r>
            <a:r>
              <a:rPr lang="uk-UA" b="1" dirty="0" smtClean="0">
                <a:latin typeface="Times New Roman" panose="02020603050405020304" pitchFamily="18" charset="0"/>
                <a:cs typeface="Times New Roman" panose="02020603050405020304" pitchFamily="18" charset="0"/>
              </a:rPr>
              <a:t>.</a:t>
            </a:r>
          </a:p>
          <a:p>
            <a:pPr algn="ctr"/>
            <a:r>
              <a:rPr lang="en-US" b="1" dirty="0" smtClean="0">
                <a:latin typeface="Times New Roman" panose="02020603050405020304" pitchFamily="18" charset="0"/>
                <a:cs typeface="Times New Roman" panose="02020603050405020304" pitchFamily="18" charset="0"/>
              </a:rPr>
              <a:t>INVESTIGATION OF COMPOSITION AND NANOSTRUCTURAL PROPERTIES OF INDUSTRIAL COMMERCIAL ANTI-PYRENES Sb2O3</a:t>
            </a:r>
          </a:p>
        </p:txBody>
      </p:sp>
      <p:sp>
        <p:nvSpPr>
          <p:cNvPr id="9" name="TextBox 8"/>
          <p:cNvSpPr txBox="1"/>
          <p:nvPr/>
        </p:nvSpPr>
        <p:spPr>
          <a:xfrm>
            <a:off x="11675445" y="6400800"/>
            <a:ext cx="516556" cy="369332"/>
          </a:xfrm>
          <a:prstGeom prst="rect">
            <a:avLst/>
          </a:prstGeom>
          <a:noFill/>
        </p:spPr>
        <p:txBody>
          <a:bodyPr wrap="square" rtlCol="0">
            <a:spAutoFit/>
          </a:bodyPr>
          <a:lstStyle/>
          <a:p>
            <a:r>
              <a:rPr lang="uk-UA" b="1" dirty="0" smtClean="0">
                <a:latin typeface="Times New Roman" panose="02020603050405020304" pitchFamily="18" charset="0"/>
                <a:cs typeface="Times New Roman" panose="02020603050405020304" pitchFamily="18" charset="0"/>
              </a:rPr>
              <a:t>11</a:t>
            </a:r>
            <a:endParaRPr lang="uk-UA" b="1"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1318662" y="5108138"/>
            <a:ext cx="10873338" cy="1477328"/>
          </a:xfrm>
          <a:prstGeom prst="rect">
            <a:avLst/>
          </a:prstGeom>
        </p:spPr>
        <p:txBody>
          <a:bodyPr wrap="square">
            <a:spAutoFit/>
          </a:bodyPr>
          <a:lstStyle/>
          <a:p>
            <a:pPr algn="just"/>
            <a:r>
              <a:rPr lang="en-US" b="1" dirty="0" smtClean="0">
                <a:latin typeface="Times New Roman" panose="02020603050405020304" pitchFamily="18" charset="0"/>
                <a:cs typeface="Times New Roman" panose="02020603050405020304" pitchFamily="18" charset="0"/>
              </a:rPr>
              <a:t>Thus, analyzing the data of </a:t>
            </a:r>
            <a:r>
              <a:rPr lang="en-US" b="1" dirty="0" err="1" smtClean="0">
                <a:latin typeface="Times New Roman" panose="02020603050405020304" pitchFamily="18" charset="0"/>
                <a:cs typeface="Times New Roman" panose="02020603050405020304" pitchFamily="18" charset="0"/>
              </a:rPr>
              <a:t>diffractograms</a:t>
            </a:r>
            <a:r>
              <a:rPr lang="en-US" b="1" dirty="0" smtClean="0">
                <a:latin typeface="Times New Roman" panose="02020603050405020304" pitchFamily="18" charset="0"/>
                <a:cs typeface="Times New Roman" panose="02020603050405020304" pitchFamily="18" charset="0"/>
              </a:rPr>
              <a:t> shown in Fig. 4.5.6.7, the following conclusions can be drawn. Samples 1, 3, 4, (Fig. 4-7) consist of two phases, two inorganic components, namely antimony trioxide antimony - Sb2O3 and an additional component of microcrystalline calcium carbonate - CaСО3 with impurities of organic substances, in appropriate quantities [10], and sample No. 2 is filled with pure antimony trioxide (100%), the characteristics of which are indicated in Table 2.</a:t>
            </a:r>
            <a:endParaRPr lang="uk-UA" b="1" dirty="0">
              <a:latin typeface="Times New Roman" panose="02020603050405020304" pitchFamily="18" charset="0"/>
              <a:cs typeface="Times New Roman" panose="02020603050405020304" pitchFamily="18" charset="0"/>
            </a:endParaRPr>
          </a:p>
        </p:txBody>
      </p:sp>
      <p:graphicFrame>
        <p:nvGraphicFramePr>
          <p:cNvPr id="16" name="Объект 15"/>
          <p:cNvGraphicFramePr>
            <a:graphicFrameLocks noChangeAspect="1"/>
          </p:cNvGraphicFramePr>
          <p:nvPr>
            <p:extLst>
              <p:ext uri="{D42A27DB-BD31-4B8C-83A1-F6EECF244321}">
                <p14:modId xmlns:p14="http://schemas.microsoft.com/office/powerpoint/2010/main" val="881963853"/>
              </p:ext>
            </p:extLst>
          </p:nvPr>
        </p:nvGraphicFramePr>
        <p:xfrm>
          <a:off x="1206366" y="1813331"/>
          <a:ext cx="9326880" cy="3583498"/>
        </p:xfrm>
        <a:graphic>
          <a:graphicData uri="http://schemas.openxmlformats.org/presentationml/2006/ole">
            <mc:AlternateContent xmlns:mc="http://schemas.openxmlformats.org/markup-compatibility/2006">
              <mc:Choice xmlns:v="urn:schemas-microsoft-com:vml" Requires="v">
                <p:oleObj spid="_x0000_s3101" name="Документ" r:id="rId6" imgW="6121177" imgH="1362649" progId="Word.Document.12">
                  <p:embed/>
                </p:oleObj>
              </mc:Choice>
              <mc:Fallback>
                <p:oleObj name="Документ" r:id="rId6" imgW="6121177" imgH="1362649" progId="Word.Document.12">
                  <p:embed/>
                  <p:pic>
                    <p:nvPicPr>
                      <p:cNvPr id="0" name=""/>
                      <p:cNvPicPr/>
                      <p:nvPr/>
                    </p:nvPicPr>
                    <p:blipFill>
                      <a:blip r:embed="rId7"/>
                      <a:stretch>
                        <a:fillRect/>
                      </a:stretch>
                    </p:blipFill>
                    <p:spPr>
                      <a:xfrm>
                        <a:off x="1206366" y="1813331"/>
                        <a:ext cx="9326880" cy="3583498"/>
                      </a:xfrm>
                      <a:prstGeom prst="rect">
                        <a:avLst/>
                      </a:prstGeom>
                      <a:noFill/>
                    </p:spPr>
                  </p:pic>
                </p:oleObj>
              </mc:Fallback>
            </mc:AlternateContent>
          </a:graphicData>
        </a:graphic>
      </p:graphicFrame>
      <p:sp>
        <p:nvSpPr>
          <p:cNvPr id="17" name="Прямоугольник 16"/>
          <p:cNvSpPr/>
          <p:nvPr/>
        </p:nvSpPr>
        <p:spPr>
          <a:xfrm>
            <a:off x="221381" y="1073864"/>
            <a:ext cx="11970619" cy="646331"/>
          </a:xfrm>
          <a:prstGeom prst="rect">
            <a:avLst/>
          </a:prstGeom>
        </p:spPr>
        <p:txBody>
          <a:bodyPr wrap="square">
            <a:spAutoFit/>
          </a:bodyPr>
          <a:lstStyle/>
          <a:p>
            <a:pPr algn="ctr"/>
            <a:r>
              <a:rPr lang="en-US" b="1" dirty="0" smtClean="0">
                <a:latin typeface="Times New Roman" panose="02020603050405020304" pitchFamily="18" charset="0"/>
                <a:cs typeface="Times New Roman" panose="02020603050405020304" pitchFamily="18" charset="0"/>
              </a:rPr>
              <a:t>Tab. 2. Phase composition of inorganic substances in flame retardant samples No. 1, 2, 3, 4 based on X-ray fluorescence spectroscopy analysis.</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54989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0" y="0"/>
            <a:ext cx="981276" cy="980728"/>
          </a:xfrm>
          <a:prstGeom prst="rect">
            <a:avLst/>
          </a:prstGeom>
          <a:solidFill>
            <a:srgbClr val="FFFFFF"/>
          </a:solidFill>
        </p:spPr>
      </p:pic>
      <p:pic>
        <p:nvPicPr>
          <p:cNvPr id="6" name="Рисунок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220450" y="7591"/>
            <a:ext cx="971550" cy="97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981276" y="-822"/>
            <a:ext cx="10239174" cy="923330"/>
          </a:xfrm>
          <a:prstGeom prst="rect">
            <a:avLst/>
          </a:prstGeom>
        </p:spPr>
        <p:txBody>
          <a:bodyPr wrap="square">
            <a:spAutoFit/>
          </a:bodyPr>
          <a:lstStyle/>
          <a:p>
            <a:pPr algn="ctr"/>
            <a:r>
              <a:rPr lang="en-US" b="1" smtClean="0">
                <a:latin typeface="Times New Roman" panose="02020603050405020304" pitchFamily="18" charset="0"/>
                <a:cs typeface="Times New Roman" panose="02020603050405020304" pitchFamily="18" charset="0"/>
              </a:rPr>
              <a:t>Sergiy Kurta, Anna  Rega, Lilya Yaremchuk</a:t>
            </a:r>
            <a:r>
              <a:rPr lang="uk-UA" b="1" smtClean="0">
                <a:latin typeface="Times New Roman" panose="02020603050405020304" pitchFamily="18" charset="0"/>
                <a:cs typeface="Times New Roman" panose="02020603050405020304" pitchFamily="18" charset="0"/>
              </a:rPr>
              <a:t>, </a:t>
            </a:r>
            <a:r>
              <a:rPr lang="en-US" b="1" smtClean="0">
                <a:latin typeface="Times New Roman" panose="02020603050405020304" pitchFamily="18" charset="0"/>
                <a:cs typeface="Times New Roman" panose="02020603050405020304" pitchFamily="18" charset="0"/>
              </a:rPr>
              <a:t>Anastasia Alieva</a:t>
            </a:r>
            <a:r>
              <a:rPr lang="uk-UA" b="1" smtClean="0">
                <a:latin typeface="Times New Roman" panose="02020603050405020304" pitchFamily="18" charset="0"/>
                <a:cs typeface="Times New Roman" panose="02020603050405020304" pitchFamily="18" charset="0"/>
              </a:rPr>
              <a:t>.</a:t>
            </a:r>
          </a:p>
          <a:p>
            <a:pPr algn="ctr"/>
            <a:r>
              <a:rPr lang="en-US" b="1" smtClean="0">
                <a:latin typeface="Times New Roman" panose="02020603050405020304" pitchFamily="18" charset="0"/>
                <a:cs typeface="Times New Roman" panose="02020603050405020304" pitchFamily="18" charset="0"/>
              </a:rPr>
              <a:t>INVESTIGATION OF COMPOSITION AND NANOSTRUCTURAL PROPERTIES OF INDUSTRIAL COMMERCIAL ANTI-PYRENES Sb2O3</a:t>
            </a:r>
            <a:endParaRPr lang="en-US" b="1" dirty="0" smtClean="0">
              <a:latin typeface="Times New Roman" panose="02020603050405020304" pitchFamily="18" charset="0"/>
              <a:cs typeface="Times New Roman" panose="02020603050405020304" pitchFamily="18" charset="0"/>
            </a:endParaRPr>
          </a:p>
        </p:txBody>
      </p:sp>
      <p:sp>
        <p:nvSpPr>
          <p:cNvPr id="9" name="TextBox 8"/>
          <p:cNvSpPr txBox="1"/>
          <p:nvPr/>
        </p:nvSpPr>
        <p:spPr>
          <a:xfrm>
            <a:off x="11723571" y="6400800"/>
            <a:ext cx="468429" cy="369332"/>
          </a:xfrm>
          <a:prstGeom prst="rect">
            <a:avLst/>
          </a:prstGeom>
          <a:noFill/>
        </p:spPr>
        <p:txBody>
          <a:bodyPr wrap="square" rtlCol="0">
            <a:spAutoFit/>
          </a:bodyPr>
          <a:lstStyle/>
          <a:p>
            <a:r>
              <a:rPr lang="uk-UA" b="1" dirty="0" smtClean="0">
                <a:latin typeface="Times New Roman" panose="02020603050405020304" pitchFamily="18" charset="0"/>
                <a:cs typeface="Times New Roman" panose="02020603050405020304" pitchFamily="18" charset="0"/>
              </a:rPr>
              <a:t>12</a:t>
            </a:r>
            <a:endParaRPr lang="uk-UA" b="1"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235588" y="1123234"/>
            <a:ext cx="11971663" cy="923330"/>
          </a:xfrm>
          <a:prstGeom prst="rect">
            <a:avLst/>
          </a:prstGeom>
        </p:spPr>
        <p:txBody>
          <a:bodyPr wrap="square">
            <a:spAutoFit/>
          </a:bodyPr>
          <a:lstStyle/>
          <a:p>
            <a:pPr algn="just"/>
            <a:r>
              <a:rPr lang="en-US" b="1" dirty="0" smtClean="0">
                <a:latin typeface="Times New Roman" panose="02020603050405020304" pitchFamily="18" charset="0"/>
                <a:cs typeface="Times New Roman" panose="02020603050405020304" pitchFamily="18" charset="0"/>
              </a:rPr>
              <a:t>Based on the obtained experimental data, we can predict the mechanism of heat-stabilizing and fire-retardant action of the above samples of flame retardants based on antimony oxide and in PVC according to the corresponding reactions""1-6:</a:t>
            </a:r>
            <a:endParaRPr lang="uk-UA" b="1"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235588" y="1999595"/>
            <a:ext cx="11956412" cy="4770537"/>
          </a:xfrm>
          <a:prstGeom prst="rect">
            <a:avLst/>
          </a:prstGeom>
        </p:spPr>
        <p:txBody>
          <a:bodyPr wrap="square">
            <a:spAutoFit/>
          </a:bodyPr>
          <a:lstStyle/>
          <a:p>
            <a:pPr algn="just">
              <a:spcBef>
                <a:spcPts val="600"/>
              </a:spcBef>
              <a:spcAft>
                <a:spcPts val="600"/>
              </a:spcAft>
            </a:pPr>
            <a:r>
              <a:rPr lang="en-US"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Calcium carbonate can interact with hydrogen chloride during the thermal decomposition and burning of PVC, according to the following reactions No. 1-6:          </a:t>
            </a:r>
            <a:r>
              <a:rPr lang="en-US"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PVC(-</a:t>
            </a:r>
            <a:r>
              <a:rPr lang="uk-UA"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СН2-СНС</a:t>
            </a:r>
            <a:r>
              <a:rPr lang="en-US"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l-)n →140oC→(-CH=CH-)n+ </a:t>
            </a:r>
            <a:r>
              <a:rPr lang="en-US" b="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nHCl</a:t>
            </a:r>
            <a:r>
              <a:rPr lang="en-US"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algn="ctr">
              <a:spcBef>
                <a:spcPts val="600"/>
              </a:spcBef>
              <a:spcAft>
                <a:spcPts val="600"/>
              </a:spcAft>
            </a:pPr>
            <a:r>
              <a:rPr lang="en-US"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uk-UA"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СаСО3 + 2</a:t>
            </a:r>
            <a:r>
              <a:rPr lang="en-US" b="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HCl</a:t>
            </a:r>
            <a:r>
              <a:rPr lang="en-US"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→140-500oC→ CaCl2 + </a:t>
            </a:r>
            <a:r>
              <a:rPr lang="uk-UA"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Н2О + СО2</a:t>
            </a:r>
            <a:endParaRPr lang="en-US"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600"/>
              </a:spcBef>
              <a:spcAft>
                <a:spcPts val="600"/>
              </a:spcAft>
            </a:pPr>
            <a:r>
              <a:rPr lang="en-US"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Upon further heating and burning of the PVC material, antimony trioxide and </a:t>
            </a:r>
            <a:r>
              <a:rPr lang="en-US"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pentaoxide</a:t>
            </a:r>
            <a:r>
              <a:rPr lang="en-US"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enters the chemisorption reaction, with the formation of the corresponding antimony chlorides, as volatile compounds are removed, evaporate from the reaction zone already at 260-300oC:                 </a:t>
            </a:r>
            <a:r>
              <a:rPr lang="en-US"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Sb2O3+6HCl→500oC→2SbCl3↑ + </a:t>
            </a:r>
          </a:p>
          <a:p>
            <a:pPr algn="ctr">
              <a:spcBef>
                <a:spcPts val="600"/>
              </a:spcBef>
              <a:spcAft>
                <a:spcPts val="600"/>
              </a:spcAft>
            </a:pPr>
            <a:r>
              <a:rPr lang="en-US"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4. </a:t>
            </a:r>
            <a:r>
              <a:rPr lang="uk-UA"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Н2О</a:t>
            </a:r>
            <a:r>
              <a:rPr lang="en-US"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Sb2O5+10HCl→500oC→2SbCl5↑+ 5</a:t>
            </a:r>
            <a:r>
              <a:rPr lang="uk-UA"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Н2О</a:t>
            </a:r>
            <a:endParaRPr lang="en-US"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600"/>
              </a:spcBef>
              <a:spcAft>
                <a:spcPts val="600"/>
              </a:spcAft>
            </a:pPr>
            <a:r>
              <a:rPr lang="en-US"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Upon further heating and burning of PVC material above 675°C, according to the DTA analysis described in the annotated report No. 2, calcium carbonate begins to decompose, with the release of calcium oxide and carbon dioxide, which suppresses combustion, as it isolates the material from oxygen in the air.</a:t>
            </a:r>
          </a:p>
          <a:p>
            <a:pPr algn="ctr">
              <a:spcBef>
                <a:spcPts val="600"/>
              </a:spcBef>
              <a:spcAft>
                <a:spcPts val="600"/>
              </a:spcAft>
            </a:pPr>
            <a:r>
              <a:rPr lang="en-US"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5 </a:t>
            </a:r>
            <a:r>
              <a:rPr lang="en-US"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СаСО3→675-825оС → </a:t>
            </a:r>
            <a:r>
              <a:rPr lang="uk-UA" b="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СаО</a:t>
            </a:r>
            <a:r>
              <a:rPr lang="uk-UA"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СО2↑</a:t>
            </a: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p>
          <a:p>
            <a:pPr algn="just">
              <a:spcBef>
                <a:spcPts val="600"/>
              </a:spcBef>
              <a:spcAft>
                <a:spcPts val="600"/>
              </a:spcAft>
            </a:pPr>
            <a:r>
              <a:rPr lang="en-US"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 addition, calcium chloride can be formed from calcium oxide and hydrogen chloride:</a:t>
            </a:r>
          </a:p>
          <a:p>
            <a:pPr algn="ctr">
              <a:spcBef>
                <a:spcPts val="600"/>
              </a:spcBef>
              <a:spcAft>
                <a:spcPts val="600"/>
              </a:spcAft>
            </a:pP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6</a:t>
            </a:r>
            <a:r>
              <a:rPr lang="en-US"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b="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СаО</a:t>
            </a:r>
            <a:r>
              <a:rPr lang="uk-UA"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+ 2НС</a:t>
            </a:r>
            <a:r>
              <a:rPr lang="en-US"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l→825</a:t>
            </a:r>
            <a:r>
              <a:rPr lang="uk-UA" b="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оС</a:t>
            </a:r>
            <a:r>
              <a:rPr lang="uk-UA"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CaCl2 + H2O</a:t>
            </a:r>
            <a:endParaRPr lang="uk-UA" sz="16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Прямоугольник 7"/>
          <p:cNvSpPr/>
          <p:nvPr/>
        </p:nvSpPr>
        <p:spPr>
          <a:xfrm>
            <a:off x="1229668" y="825231"/>
            <a:ext cx="9983502" cy="369332"/>
          </a:xfrm>
          <a:prstGeom prst="rect">
            <a:avLst/>
          </a:prstGeom>
        </p:spPr>
        <p:txBody>
          <a:bodyPr wrap="none">
            <a:spAutoFit/>
          </a:bodyPr>
          <a:lstStyle/>
          <a:p>
            <a:r>
              <a:rPr lang="en-US" b="1" dirty="0" smtClean="0">
                <a:latin typeface="Times New Roman" panose="02020603050405020304" pitchFamily="18" charset="0"/>
                <a:cs typeface="Times New Roman" panose="02020603050405020304" pitchFamily="18" charset="0"/>
              </a:rPr>
              <a:t>The </a:t>
            </a:r>
            <a:r>
              <a:rPr lang="en-US" dirty="0" smtClean="0">
                <a:latin typeface="Times New Roman" panose="02020603050405020304" pitchFamily="18" charset="0"/>
                <a:cs typeface="Times New Roman" panose="02020603050405020304" pitchFamily="18" charset="0"/>
              </a:rPr>
              <a:t>mechanism</a:t>
            </a:r>
            <a:r>
              <a:rPr lang="en-US" b="1" dirty="0" smtClean="0">
                <a:latin typeface="Times New Roman" panose="02020603050405020304" pitchFamily="18" charset="0"/>
                <a:cs typeface="Times New Roman" panose="02020603050405020304" pitchFamily="18" charset="0"/>
              </a:rPr>
              <a:t> of the reaction of </a:t>
            </a:r>
            <a:r>
              <a:rPr lang="en-US" b="1" dirty="0" err="1" smtClean="0">
                <a:latin typeface="Times New Roman" panose="02020603050405020304" pitchFamily="18" charset="0"/>
                <a:cs typeface="Times New Roman" panose="02020603050405020304" pitchFamily="18" charset="0"/>
              </a:rPr>
              <a:t>thermostabilizing</a:t>
            </a:r>
            <a:r>
              <a:rPr lang="en-US" b="1" dirty="0" smtClean="0">
                <a:latin typeface="Times New Roman" panose="02020603050405020304" pitchFamily="18" charset="0"/>
                <a:cs typeface="Times New Roman" panose="02020603050405020304" pitchFamily="18" charset="0"/>
              </a:rPr>
              <a:t> and flame retardant action of Sb2O3 + CaCO3.</a:t>
            </a:r>
            <a:endParaRPr lang="uk-UA"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90089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0" y="0"/>
            <a:ext cx="981276" cy="980728"/>
          </a:xfrm>
          <a:prstGeom prst="rect">
            <a:avLst/>
          </a:prstGeom>
          <a:solidFill>
            <a:srgbClr val="FFFFFF"/>
          </a:solidFill>
        </p:spPr>
      </p:pic>
      <p:pic>
        <p:nvPicPr>
          <p:cNvPr id="6" name="Рисунок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220450" y="7591"/>
            <a:ext cx="971550" cy="97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981276" y="-822"/>
            <a:ext cx="10239174" cy="923330"/>
          </a:xfrm>
          <a:prstGeom prst="rect">
            <a:avLst/>
          </a:prstGeom>
        </p:spPr>
        <p:txBody>
          <a:bodyPr wrap="square">
            <a:spAutoFit/>
          </a:bodyPr>
          <a:lstStyle/>
          <a:p>
            <a:pPr algn="ctr"/>
            <a:r>
              <a:rPr lang="en-US" b="1" smtClean="0">
                <a:latin typeface="Times New Roman" panose="02020603050405020304" pitchFamily="18" charset="0"/>
                <a:cs typeface="Times New Roman" panose="02020603050405020304" pitchFamily="18" charset="0"/>
              </a:rPr>
              <a:t>Sergiy Kurta, Anna  Rega, Lilya Yaremchuk</a:t>
            </a:r>
            <a:r>
              <a:rPr lang="uk-UA" b="1" smtClean="0">
                <a:latin typeface="Times New Roman" panose="02020603050405020304" pitchFamily="18" charset="0"/>
                <a:cs typeface="Times New Roman" panose="02020603050405020304" pitchFamily="18" charset="0"/>
              </a:rPr>
              <a:t>, </a:t>
            </a:r>
            <a:r>
              <a:rPr lang="en-US" b="1" smtClean="0">
                <a:latin typeface="Times New Roman" panose="02020603050405020304" pitchFamily="18" charset="0"/>
                <a:cs typeface="Times New Roman" panose="02020603050405020304" pitchFamily="18" charset="0"/>
              </a:rPr>
              <a:t>Anastasia Alieva</a:t>
            </a:r>
            <a:r>
              <a:rPr lang="uk-UA" b="1" smtClean="0">
                <a:latin typeface="Times New Roman" panose="02020603050405020304" pitchFamily="18" charset="0"/>
                <a:cs typeface="Times New Roman" panose="02020603050405020304" pitchFamily="18" charset="0"/>
              </a:rPr>
              <a:t>.</a:t>
            </a:r>
          </a:p>
          <a:p>
            <a:pPr algn="ctr"/>
            <a:r>
              <a:rPr lang="en-US" b="1" smtClean="0">
                <a:latin typeface="Times New Roman" panose="02020603050405020304" pitchFamily="18" charset="0"/>
                <a:cs typeface="Times New Roman" panose="02020603050405020304" pitchFamily="18" charset="0"/>
              </a:rPr>
              <a:t>INVESTIGATION OF COMPOSITION AND NANOSTRUCTURAL PROPERTIES OF INDUSTRIAL COMMERCIAL ANTI-PYRENES Sb2O3</a:t>
            </a:r>
            <a:endParaRPr lang="en-US" b="1" dirty="0" smtClean="0">
              <a:latin typeface="Times New Roman" panose="02020603050405020304" pitchFamily="18" charset="0"/>
              <a:cs typeface="Times New Roman" panose="02020603050405020304" pitchFamily="18" charset="0"/>
            </a:endParaRPr>
          </a:p>
        </p:txBody>
      </p:sp>
      <p:sp>
        <p:nvSpPr>
          <p:cNvPr id="9" name="TextBox 8"/>
          <p:cNvSpPr txBox="1"/>
          <p:nvPr/>
        </p:nvSpPr>
        <p:spPr>
          <a:xfrm>
            <a:off x="11723571" y="6400800"/>
            <a:ext cx="468429" cy="369332"/>
          </a:xfrm>
          <a:prstGeom prst="rect">
            <a:avLst/>
          </a:prstGeom>
          <a:noFill/>
        </p:spPr>
        <p:txBody>
          <a:bodyPr wrap="square" rtlCol="0">
            <a:spAutoFit/>
          </a:bodyPr>
          <a:lstStyle/>
          <a:p>
            <a:r>
              <a:rPr lang="uk-UA" b="1" dirty="0" smtClean="0">
                <a:latin typeface="Times New Roman" panose="02020603050405020304" pitchFamily="18" charset="0"/>
                <a:cs typeface="Times New Roman" panose="02020603050405020304" pitchFamily="18" charset="0"/>
              </a:rPr>
              <a:t>11</a:t>
            </a:r>
            <a:endParaRPr lang="uk-UA" b="1" dirty="0">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1498332" y="922508"/>
            <a:ext cx="10693668" cy="5909310"/>
          </a:xfrm>
          <a:prstGeom prst="rect">
            <a:avLst/>
          </a:prstGeom>
        </p:spPr>
        <p:txBody>
          <a:bodyPr wrap="square">
            <a:spAutoFit/>
          </a:bodyPr>
          <a:lstStyle/>
          <a:p>
            <a:pPr algn="just"/>
            <a:r>
              <a:rPr lang="en-US" b="1" dirty="0" smtClean="0">
                <a:latin typeface="Times New Roman" panose="02020603050405020304" pitchFamily="18" charset="0"/>
                <a:cs typeface="Times New Roman" panose="02020603050405020304" pitchFamily="18" charset="0"/>
              </a:rPr>
              <a:t>Conclusions</a:t>
            </a:r>
          </a:p>
          <a:p>
            <a:pPr marL="342900" indent="-342900" algn="just">
              <a:buAutoNum type="arabicPeriod"/>
            </a:pPr>
            <a:r>
              <a:rPr lang="en-US" b="1" dirty="0" smtClean="0">
                <a:latin typeface="Times New Roman" panose="02020603050405020304" pitchFamily="18" charset="0"/>
                <a:cs typeface="Times New Roman" panose="02020603050405020304" pitchFamily="18" charset="0"/>
              </a:rPr>
              <a:t>In the work, experimental studies were carried out and qualitative IR spectral analysis and quantitative calculation of IR curves based on the results of the study of 4 samples of flame retardants based on Sb2O3 were performed. Based on the analysis of the IR spectrum, organic substances were identified in the Sb2O3 samples with the frequency of deformation oscillations (C-H) of the bonds of the hydrocarbon chain in the region of 1409 cm-1 of hydrocarbons. Another sample of Sb2O3 No. 3 contains a frequency of 870 cm-1 valence absorption of the bond (С-</a:t>
            </a:r>
            <a:r>
              <a:rPr lang="en-US" b="1" dirty="0" err="1" smtClean="0">
                <a:latin typeface="Times New Roman" panose="02020603050405020304" pitchFamily="18" charset="0"/>
                <a:cs typeface="Times New Roman" panose="02020603050405020304" pitchFamily="18" charset="0"/>
              </a:rPr>
              <a:t>Сl</a:t>
            </a:r>
            <a:r>
              <a:rPr lang="en-US" b="1" dirty="0" smtClean="0">
                <a:latin typeface="Times New Roman" panose="02020603050405020304" pitchFamily="18" charset="0"/>
                <a:cs typeface="Times New Roman" panose="02020603050405020304" pitchFamily="18" charset="0"/>
              </a:rPr>
              <a:t>) with an intensity of Н=0.28 in organochlorine compounds, which can be used as synergists together with Sb2O3</a:t>
            </a:r>
          </a:p>
          <a:p>
            <a:pPr marL="342900" indent="-342900" algn="just">
              <a:buAutoNum type="arabicPeriod"/>
            </a:pPr>
            <a:r>
              <a:rPr lang="en-US" b="1" dirty="0" smtClean="0">
                <a:latin typeface="Times New Roman" panose="02020603050405020304" pitchFamily="18" charset="0"/>
                <a:cs typeface="Times New Roman" panose="02020603050405020304" pitchFamily="18" charset="0"/>
              </a:rPr>
              <a:t> Thermal decomposition of all samples, DTA analysis of flame retardants Sb2O3 begins to lose volatile substances and moisture at 50-80°C, while these losses at 500-530°C can reach 1.97% - 3.7% for 4 samples. The Sb2O3 flame retardant sample No. 2 begins to work as a flame retardant at a higher temperature of 530-570°C and subsequently does not lose its characteristics when heated up to 1000°C. Thus, it can be assumed that the sample of flame retardant #1 has the main amount of substance Sb2O3 #1 85-87%. Sb2O3 and additionally contains 15-13% of an unknown impurity.</a:t>
            </a:r>
          </a:p>
          <a:p>
            <a:pPr marL="342900" indent="-342900" algn="just">
              <a:buAutoNum type="arabicPeriod"/>
            </a:pPr>
            <a:r>
              <a:rPr lang="en-US" b="1" dirty="0" smtClean="0">
                <a:latin typeface="Times New Roman" panose="02020603050405020304" pitchFamily="18" charset="0"/>
                <a:cs typeface="Times New Roman" panose="02020603050405020304" pitchFamily="18" charset="0"/>
              </a:rPr>
              <a:t> Samples of flame retardants, based on X-ray fluorescence spectroscopy, on a diffractometer and ShimadzuXRD-7000, consist of two phases, two inorganic components, namely antimony trioxide - Sb2O3 and an additional component of microcrystalline calcium carbonate - CaСО3 with impurities of organic substances, in appropriate quantities 13-15%.</a:t>
            </a:r>
          </a:p>
          <a:p>
            <a:pPr marL="342900" indent="-342900" algn="just">
              <a:buAutoNum type="arabicPeriod"/>
            </a:pPr>
            <a:r>
              <a:rPr lang="en-US" b="1" dirty="0" smtClean="0">
                <a:latin typeface="Times New Roman" panose="02020603050405020304" pitchFamily="18" charset="0"/>
                <a:cs typeface="Times New Roman" panose="02020603050405020304" pitchFamily="18" charset="0"/>
              </a:rPr>
              <a:t>4. An improved chemistry and reaction mechanism of stabilization and flame retardant action of complex flame retardant for PVC-linoleum compositions was proposed, in a large temperature range from 80°C to 1000°C</a:t>
            </a:r>
            <a:endParaRPr lang="uk-UA"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51368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0" y="0"/>
            <a:ext cx="981276" cy="980728"/>
          </a:xfrm>
          <a:prstGeom prst="rect">
            <a:avLst/>
          </a:prstGeom>
          <a:solidFill>
            <a:srgbClr val="FFFFFF"/>
          </a:solidFill>
        </p:spPr>
      </p:pic>
      <p:pic>
        <p:nvPicPr>
          <p:cNvPr id="6" name="Рисунок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220450" y="7591"/>
            <a:ext cx="971550" cy="97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981276" y="-822"/>
            <a:ext cx="10239174" cy="923330"/>
          </a:xfrm>
          <a:prstGeom prst="rect">
            <a:avLst/>
          </a:prstGeom>
        </p:spPr>
        <p:txBody>
          <a:bodyPr wrap="square">
            <a:spAutoFit/>
          </a:bodyPr>
          <a:lstStyle/>
          <a:p>
            <a:pPr algn="ctr"/>
            <a:r>
              <a:rPr lang="en-US" b="1" dirty="0" smtClean="0">
                <a:latin typeface="Times New Roman" panose="02020603050405020304" pitchFamily="18" charset="0"/>
                <a:cs typeface="Times New Roman" panose="02020603050405020304" pitchFamily="18" charset="0"/>
              </a:rPr>
              <a:t>Sergiy Kurta, Anna  </a:t>
            </a:r>
            <a:r>
              <a:rPr lang="en-US" b="1" dirty="0" err="1" smtClean="0">
                <a:latin typeface="Times New Roman" panose="02020603050405020304" pitchFamily="18" charset="0"/>
                <a:cs typeface="Times New Roman" panose="02020603050405020304" pitchFamily="18" charset="0"/>
              </a:rPr>
              <a:t>Rega</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Lilya</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Yaremchuk</a:t>
            </a:r>
            <a:r>
              <a:rPr lang="uk-UA" b="1" dirty="0" smtClean="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Anastasia </a:t>
            </a:r>
            <a:r>
              <a:rPr lang="en-US" b="1" dirty="0" err="1" smtClean="0">
                <a:latin typeface="Times New Roman" panose="02020603050405020304" pitchFamily="18" charset="0"/>
                <a:cs typeface="Times New Roman" panose="02020603050405020304" pitchFamily="18" charset="0"/>
              </a:rPr>
              <a:t>Alieva</a:t>
            </a:r>
            <a:r>
              <a:rPr lang="uk-UA" b="1" dirty="0" smtClean="0">
                <a:latin typeface="Times New Roman" panose="02020603050405020304" pitchFamily="18" charset="0"/>
                <a:cs typeface="Times New Roman" panose="02020603050405020304" pitchFamily="18" charset="0"/>
              </a:rPr>
              <a:t>.</a:t>
            </a:r>
          </a:p>
          <a:p>
            <a:pPr algn="ctr"/>
            <a:r>
              <a:rPr lang="en-US" b="1" dirty="0" smtClean="0">
                <a:latin typeface="Times New Roman" panose="02020603050405020304" pitchFamily="18" charset="0"/>
                <a:cs typeface="Times New Roman" panose="02020603050405020304" pitchFamily="18" charset="0"/>
              </a:rPr>
              <a:t>INVESTIGATION OF COMPOSITION AND NANOSTRUCTURAL PROPERTIES OF INDUSTRIAL COMMERCIAL ANTI-PYRENES Sb2O3</a:t>
            </a:r>
          </a:p>
        </p:txBody>
      </p:sp>
      <p:sp>
        <p:nvSpPr>
          <p:cNvPr id="9" name="TextBox 8"/>
          <p:cNvSpPr txBox="1"/>
          <p:nvPr/>
        </p:nvSpPr>
        <p:spPr>
          <a:xfrm>
            <a:off x="11723571" y="6400800"/>
            <a:ext cx="468429" cy="369332"/>
          </a:xfrm>
          <a:prstGeom prst="rect">
            <a:avLst/>
          </a:prstGeom>
          <a:noFill/>
        </p:spPr>
        <p:txBody>
          <a:bodyPr wrap="square" rtlCol="0">
            <a:spAutoFit/>
          </a:bodyPr>
          <a:lstStyle/>
          <a:p>
            <a:r>
              <a:rPr lang="uk-UA" b="1" dirty="0" smtClean="0">
                <a:latin typeface="Times New Roman" panose="02020603050405020304" pitchFamily="18" charset="0"/>
                <a:cs typeface="Times New Roman" panose="02020603050405020304" pitchFamily="18" charset="0"/>
              </a:rPr>
              <a:t>11</a:t>
            </a:r>
            <a:endParaRPr lang="uk-UA" b="1"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1780573" y="1076266"/>
            <a:ext cx="10411427" cy="5509200"/>
          </a:xfrm>
          <a:prstGeom prst="rect">
            <a:avLst/>
          </a:prstGeom>
        </p:spPr>
        <p:txBody>
          <a:bodyPr wrap="square">
            <a:spAutoFit/>
          </a:bodyPr>
          <a:lstStyle/>
          <a:p>
            <a:pPr algn="ctr"/>
            <a:r>
              <a:rPr lang="en-US" sz="1600" b="1" dirty="0" smtClean="0">
                <a:latin typeface="Times New Roman" panose="02020603050405020304" pitchFamily="18" charset="0"/>
                <a:cs typeface="Times New Roman" panose="02020603050405020304" pitchFamily="18" charset="0"/>
              </a:rPr>
              <a:t>Literature</a:t>
            </a:r>
          </a:p>
          <a:p>
            <a:r>
              <a:rPr lang="uk-UA" sz="1600" b="1" dirty="0" smtClean="0">
                <a:latin typeface="Times New Roman" panose="02020603050405020304" pitchFamily="18" charset="0"/>
                <a:cs typeface="Times New Roman" panose="02020603050405020304" pitchFamily="18" charset="0"/>
              </a:rPr>
              <a:t>1.</a:t>
            </a:r>
            <a:r>
              <a:rPr lang="en-US" sz="1600" b="1" dirty="0" err="1" smtClean="0">
                <a:latin typeface="Times New Roman" panose="02020603050405020304" pitchFamily="18" charset="0"/>
                <a:cs typeface="Times New Roman" panose="02020603050405020304" pitchFamily="18" charset="0"/>
              </a:rPr>
              <a:t>Fadeev</a:t>
            </a:r>
            <a:r>
              <a:rPr lang="en-US" sz="1600" b="1" dirty="0" smtClean="0">
                <a:latin typeface="Times New Roman" panose="02020603050405020304" pitchFamily="18" charset="0"/>
                <a:cs typeface="Times New Roman" panose="02020603050405020304" pitchFamily="18" charset="0"/>
              </a:rPr>
              <a:t> S.S. and co-authors. Interaction of antimony oxide with chlorine-containing organic compounds in polyolefin compositions. Magazine of the Navy, volume </a:t>
            </a:r>
            <a:r>
              <a:rPr lang="uk-UA" sz="1600" b="1" dirty="0" smtClean="0">
                <a:latin typeface="Times New Roman" panose="02020603050405020304" pitchFamily="18" charset="0"/>
                <a:cs typeface="Times New Roman" panose="02020603050405020304" pitchFamily="18" charset="0"/>
              </a:rPr>
              <a:t>АХХ</a:t>
            </a:r>
            <a:r>
              <a:rPr lang="en-US" sz="1600" b="1" dirty="0" smtClean="0">
                <a:latin typeface="Times New Roman" panose="02020603050405020304" pitchFamily="18" charset="0"/>
                <a:cs typeface="Times New Roman" panose="02020603050405020304" pitchFamily="18" charset="0"/>
              </a:rPr>
              <a:t>V11, 1985, No. 3, c.543-549.</a:t>
            </a:r>
          </a:p>
          <a:p>
            <a:r>
              <a:rPr lang="en-US" sz="1600" b="1" dirty="0" smtClean="0">
                <a:latin typeface="Times New Roman" panose="02020603050405020304" pitchFamily="18" charset="0"/>
                <a:cs typeface="Times New Roman" panose="02020603050405020304" pitchFamily="18" charset="0"/>
              </a:rPr>
              <a:t>2.Kaidarova R.V., </a:t>
            </a:r>
            <a:r>
              <a:rPr lang="en-US" sz="1600" b="1" dirty="0" err="1" smtClean="0">
                <a:latin typeface="Times New Roman" panose="02020603050405020304" pitchFamily="18" charset="0"/>
                <a:cs typeface="Times New Roman" panose="02020603050405020304" pitchFamily="18" charset="0"/>
              </a:rPr>
              <a:t>Artemova</a:t>
            </a:r>
            <a:r>
              <a:rPr lang="en-US" sz="1600" b="1" dirty="0" smtClean="0">
                <a:latin typeface="Times New Roman" panose="02020603050405020304" pitchFamily="18" charset="0"/>
                <a:cs typeface="Times New Roman" panose="02020603050405020304" pitchFamily="18" charset="0"/>
              </a:rPr>
              <a:t> T.A., </a:t>
            </a:r>
            <a:r>
              <a:rPr lang="en-US" sz="1600" b="1" dirty="0" err="1" smtClean="0">
                <a:latin typeface="Times New Roman" panose="02020603050405020304" pitchFamily="18" charset="0"/>
                <a:cs typeface="Times New Roman" panose="02020603050405020304" pitchFamily="18" charset="0"/>
              </a:rPr>
              <a:t>Surnyn</a:t>
            </a:r>
            <a:r>
              <a:rPr lang="en-US" sz="1600" b="1" dirty="0" smtClean="0">
                <a:latin typeface="Times New Roman" panose="02020603050405020304" pitchFamily="18" charset="0"/>
                <a:cs typeface="Times New Roman" panose="02020603050405020304" pitchFamily="18" charset="0"/>
              </a:rPr>
              <a:t> E.G., </a:t>
            </a:r>
            <a:r>
              <a:rPr lang="en-US" sz="1600" b="1" dirty="0" err="1" smtClean="0">
                <a:latin typeface="Times New Roman" panose="02020603050405020304" pitchFamily="18" charset="0"/>
                <a:cs typeface="Times New Roman" panose="02020603050405020304" pitchFamily="18" charset="0"/>
              </a:rPr>
              <a:t>Ponomareva</a:t>
            </a:r>
            <a:r>
              <a:rPr lang="en-US" sz="1600" b="1" dirty="0" smtClean="0">
                <a:latin typeface="Times New Roman" panose="02020603050405020304" pitchFamily="18" charset="0"/>
                <a:cs typeface="Times New Roman" panose="02020603050405020304" pitchFamily="18" charset="0"/>
              </a:rPr>
              <a:t> E.A., </a:t>
            </a:r>
            <a:r>
              <a:rPr lang="en-US" sz="1600" b="1" dirty="0" err="1" smtClean="0">
                <a:latin typeface="Times New Roman" panose="02020603050405020304" pitchFamily="18" charset="0"/>
                <a:cs typeface="Times New Roman" panose="02020603050405020304" pitchFamily="18" charset="0"/>
              </a:rPr>
              <a:t>Vorob'eva</a:t>
            </a:r>
            <a:r>
              <a:rPr lang="en-US" sz="1600" b="1" dirty="0" smtClean="0">
                <a:latin typeface="Times New Roman" panose="02020603050405020304" pitchFamily="18" charset="0"/>
                <a:cs typeface="Times New Roman" panose="02020603050405020304" pitchFamily="18" charset="0"/>
              </a:rPr>
              <a:t> I.M., Tarasov V.A., Kurta S.A. Influence of modification of silica on the flammability, thermal stability and smoke formation of polyvinyl chloride. Aviation materials, 1988, Moscow, p. 89-92.</a:t>
            </a:r>
          </a:p>
          <a:p>
            <a:r>
              <a:rPr lang="en-US" sz="1600" b="1" dirty="0" smtClean="0">
                <a:latin typeface="Times New Roman" panose="02020603050405020304" pitchFamily="18" charset="0"/>
                <a:cs typeface="Times New Roman" panose="02020603050405020304" pitchFamily="18" charset="0"/>
              </a:rPr>
              <a:t>3.The synthesis and properties of filled polyvinyl chloride. Author(s): Kurta, S.A., </a:t>
            </a:r>
            <a:r>
              <a:rPr lang="en-US" sz="1600" b="1" dirty="0" err="1" smtClean="0">
                <a:latin typeface="Times New Roman" panose="02020603050405020304" pitchFamily="18" charset="0"/>
                <a:cs typeface="Times New Roman" panose="02020603050405020304" pitchFamily="18" charset="0"/>
              </a:rPr>
              <a:t>Chuiko</a:t>
            </a:r>
            <a:r>
              <a:rPr lang="en-US" sz="1600" b="1" dirty="0" smtClean="0">
                <a:latin typeface="Times New Roman" panose="02020603050405020304" pitchFamily="18" charset="0"/>
                <a:cs typeface="Times New Roman" panose="02020603050405020304" pitchFamily="18" charset="0"/>
              </a:rPr>
              <a:t>, A.A., </a:t>
            </a:r>
            <a:r>
              <a:rPr lang="en-US" sz="1600" b="1" dirty="0" err="1" smtClean="0">
                <a:latin typeface="Times New Roman" panose="02020603050405020304" pitchFamily="18" charset="0"/>
                <a:cs typeface="Times New Roman" panose="02020603050405020304" pitchFamily="18" charset="0"/>
              </a:rPr>
              <a:t>Khaber</a:t>
            </a:r>
            <a:r>
              <a:rPr lang="en-US" sz="1600" b="1" dirty="0" smtClean="0">
                <a:latin typeface="Times New Roman" panose="02020603050405020304" pitchFamily="18" charset="0"/>
                <a:cs typeface="Times New Roman" panose="02020603050405020304" pitchFamily="18" charset="0"/>
              </a:rPr>
              <a:t>, N.V., </a:t>
            </a:r>
            <a:r>
              <a:rPr lang="en-US" sz="1600" b="1" dirty="0" err="1" smtClean="0">
                <a:latin typeface="Times New Roman" panose="02020603050405020304" pitchFamily="18" charset="0"/>
                <a:cs typeface="Times New Roman" panose="02020603050405020304" pitchFamily="18" charset="0"/>
              </a:rPr>
              <a:t>Novokshonova</a:t>
            </a:r>
            <a:r>
              <a:rPr lang="en-US" sz="1600" b="1" dirty="0" smtClean="0">
                <a:latin typeface="Times New Roman" panose="02020603050405020304" pitchFamily="18" charset="0"/>
                <a:cs typeface="Times New Roman" panose="02020603050405020304" pitchFamily="18" charset="0"/>
              </a:rPr>
              <a:t>, L.A. Publication year: 1985. Journal / Book title: Polymer Science U.S.S.R.</a:t>
            </a:r>
            <a:r>
              <a:rPr lang="uk-UA" sz="1600" b="1" dirty="0" smtClean="0">
                <a:latin typeface="Times New Roman" panose="02020603050405020304" pitchFamily="18" charset="0"/>
                <a:cs typeface="Times New Roman" panose="02020603050405020304" pitchFamily="18" charset="0"/>
              </a:rPr>
              <a:t>р.23-25.</a:t>
            </a:r>
          </a:p>
          <a:p>
            <a:r>
              <a:rPr lang="uk-UA" sz="1600" b="1" dirty="0" smtClean="0">
                <a:latin typeface="Times New Roman" panose="02020603050405020304" pitchFamily="18" charset="0"/>
                <a:cs typeface="Times New Roman" panose="02020603050405020304" pitchFamily="18" charset="0"/>
              </a:rPr>
              <a:t>4.</a:t>
            </a:r>
            <a:r>
              <a:rPr lang="en-US" sz="1600" b="1" dirty="0" smtClean="0">
                <a:latin typeface="Times New Roman" panose="02020603050405020304" pitchFamily="18" charset="0"/>
                <a:cs typeface="Times New Roman" panose="02020603050405020304" pitchFamily="18" charset="0"/>
              </a:rPr>
              <a:t>Kurta S.A., </a:t>
            </a:r>
            <a:r>
              <a:rPr lang="en-US" sz="1600" b="1" dirty="0" err="1" smtClean="0">
                <a:latin typeface="Times New Roman" panose="02020603050405020304" pitchFamily="18" charset="0"/>
                <a:cs typeface="Times New Roman" panose="02020603050405020304" pitchFamily="18" charset="0"/>
              </a:rPr>
              <a:t>Kurganskyi</a:t>
            </a:r>
            <a:r>
              <a:rPr lang="en-US" sz="1600" b="1" dirty="0" smtClean="0">
                <a:latin typeface="Times New Roman" panose="02020603050405020304" pitchFamily="18" charset="0"/>
                <a:cs typeface="Times New Roman" panose="02020603050405020304" pitchFamily="18" charset="0"/>
              </a:rPr>
              <a:t> V.S. "Analysis of PVC by chromatography and DTA". Collection of abstracts of reports of the 3rd international symposium on the analysis of polymers and their characteristics, Czechoslovakia, Brno, July 22-27, 1990, Art. R-B-50.</a:t>
            </a:r>
          </a:p>
          <a:p>
            <a:r>
              <a:rPr lang="en-US" sz="1600" b="1" dirty="0" smtClean="0">
                <a:latin typeface="Times New Roman" panose="02020603050405020304" pitchFamily="18" charset="0"/>
                <a:cs typeface="Times New Roman" panose="02020603050405020304" pitchFamily="18" charset="0"/>
              </a:rPr>
              <a:t>5. Fire retardants. https://vitahim.ru/catalog/syre_dlya_pererabotki_pvkh/antipireny/.2008 </a:t>
            </a:r>
          </a:p>
          <a:p>
            <a:r>
              <a:rPr lang="en-US" sz="1600" b="1" dirty="0" smtClean="0">
                <a:latin typeface="Times New Roman" panose="02020603050405020304" pitchFamily="18" charset="0"/>
                <a:cs typeface="Times New Roman" panose="02020603050405020304" pitchFamily="18" charset="0"/>
              </a:rPr>
              <a:t>6. </a:t>
            </a:r>
            <a:r>
              <a:rPr lang="en-US" sz="1600" b="1" dirty="0" err="1" smtClean="0">
                <a:latin typeface="Times New Roman" panose="02020603050405020304" pitchFamily="18" charset="0"/>
                <a:cs typeface="Times New Roman" panose="02020603050405020304" pitchFamily="18" charset="0"/>
              </a:rPr>
              <a:t>Fadeev</a:t>
            </a:r>
            <a:r>
              <a:rPr lang="en-US" sz="1600" b="1" dirty="0" smtClean="0">
                <a:latin typeface="Times New Roman" panose="02020603050405020304" pitchFamily="18" charset="0"/>
                <a:cs typeface="Times New Roman" panose="02020603050405020304" pitchFamily="18" charset="0"/>
              </a:rPr>
              <a:t> S.S. and other authors. Study of the interaction of antimony oxide with a chlorine-containing organic compound in polyolefin compositions.// Navy, 1985, vol. 27, No. 3, p. 543-549. (in Russian).</a:t>
            </a:r>
          </a:p>
          <a:p>
            <a:r>
              <a:rPr lang="en-US" sz="1600" b="1" dirty="0" smtClean="0">
                <a:latin typeface="Times New Roman" panose="02020603050405020304" pitchFamily="18" charset="0"/>
                <a:cs typeface="Times New Roman" panose="02020603050405020304" pitchFamily="18" charset="0"/>
              </a:rPr>
              <a:t>7. Combustion of polymers and materials reducing their combustibility. October 16, 2021/ LLC "POLIKONTA-P", Republic of Belarus, Minsk, https://www.polikonta.com/index.php?mod=look_items_more&amp;id_item=175&amp;id_cat_prec=36&amp;cat_part=1</a:t>
            </a:r>
          </a:p>
          <a:p>
            <a:r>
              <a:rPr lang="en-US" sz="1600" b="1" dirty="0" smtClean="0">
                <a:latin typeface="Times New Roman" panose="02020603050405020304" pitchFamily="18" charset="0"/>
                <a:cs typeface="Times New Roman" panose="02020603050405020304" pitchFamily="18" charset="0"/>
              </a:rPr>
              <a:t>8. </a:t>
            </a:r>
            <a:r>
              <a:rPr lang="en-US" sz="1600" b="1" dirty="0" err="1" smtClean="0">
                <a:latin typeface="Times New Roman" panose="02020603050405020304" pitchFamily="18" charset="0"/>
                <a:cs typeface="Times New Roman" panose="02020603050405020304" pitchFamily="18" charset="0"/>
              </a:rPr>
              <a:t>Nikolaes</a:t>
            </a:r>
            <a:r>
              <a:rPr lang="en-US" sz="1600" b="1" dirty="0" smtClean="0">
                <a:latin typeface="Times New Roman" panose="02020603050405020304" pitchFamily="18" charset="0"/>
                <a:cs typeface="Times New Roman" panose="02020603050405020304" pitchFamily="18" charset="0"/>
              </a:rPr>
              <a:t> V.G. and other authors.. Electrical insulating composition, Patent RU No. 2272330. Pub. 07/05/2004 (in Russian).</a:t>
            </a:r>
          </a:p>
          <a:p>
            <a:r>
              <a:rPr lang="en-US" sz="1600" b="1" dirty="0" smtClean="0">
                <a:latin typeface="Times New Roman" panose="02020603050405020304" pitchFamily="18" charset="0"/>
                <a:cs typeface="Times New Roman" panose="02020603050405020304" pitchFamily="18" charset="0"/>
              </a:rPr>
              <a:t>9. T.A. </a:t>
            </a:r>
            <a:r>
              <a:rPr lang="en-US" sz="1600" b="1" dirty="0" err="1" smtClean="0">
                <a:latin typeface="Times New Roman" panose="02020603050405020304" pitchFamily="18" charset="0"/>
                <a:cs typeface="Times New Roman" panose="02020603050405020304" pitchFamily="18" charset="0"/>
              </a:rPr>
              <a:t>Borukaev</a:t>
            </a:r>
            <a:r>
              <a:rPr lang="en-US" sz="1600" b="1" dirty="0" smtClean="0">
                <a:latin typeface="Times New Roman" panose="02020603050405020304" pitchFamily="18" charset="0"/>
                <a:cs typeface="Times New Roman" panose="02020603050405020304" pitchFamily="18" charset="0"/>
              </a:rPr>
              <a:t> and other authors. Influence of molybdenum compound on fire resistance and physical and mechanical properties of PVC compound.// Plastics. No. 11-12. 2017, p.35-39. (in Russian).</a:t>
            </a:r>
          </a:p>
          <a:p>
            <a:r>
              <a:rPr lang="en-US" sz="1600" b="1" dirty="0" smtClean="0">
                <a:latin typeface="Times New Roman" panose="02020603050405020304" pitchFamily="18" charset="0"/>
                <a:cs typeface="Times New Roman" panose="02020603050405020304" pitchFamily="18" charset="0"/>
              </a:rPr>
              <a:t>10. Flame retardants for PVC. US patent. No. 4098748. </a:t>
            </a:r>
            <a:r>
              <a:rPr lang="uk-UA" sz="1600" b="1" dirty="0" smtClean="0">
                <a:latin typeface="Times New Roman" panose="02020603050405020304" pitchFamily="18" charset="0"/>
                <a:cs typeface="Times New Roman" panose="02020603050405020304" pitchFamily="18" charset="0"/>
              </a:rPr>
              <a:t>С08К3/20..1978.</a:t>
            </a:r>
            <a:endParaRPr lang="uk-UA" sz="1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40243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D:\Foto\Курта С.А\Фото на каф.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64" y="1022613"/>
            <a:ext cx="1405077" cy="1626134"/>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530684" y="1014708"/>
            <a:ext cx="10598601" cy="1785104"/>
          </a:xfrm>
          <a:prstGeom prst="rect">
            <a:avLst/>
          </a:prstGeom>
          <a:solidFill>
            <a:srgbClr val="00B0F0"/>
          </a:solidFill>
        </p:spPr>
        <p:txBody>
          <a:bodyPr wrap="square">
            <a:spAutoFit/>
          </a:bodyPr>
          <a:lstStyle/>
          <a:p>
            <a:pPr algn="ctr"/>
            <a:r>
              <a:rPr lang="en-US" sz="2000" b="1" dirty="0" smtClean="0">
                <a:latin typeface="Times New Roman" panose="02020603050405020304" pitchFamily="18" charset="0"/>
                <a:ea typeface="Arial Unicode MS" panose="020B0604020202020204" pitchFamily="34" charset="-128"/>
                <a:cs typeface="Times New Roman" panose="02020603050405020304" pitchFamily="18" charset="0"/>
              </a:rPr>
              <a:t>1. Sergiy Kurta</a:t>
            </a:r>
          </a:p>
          <a:p>
            <a:pPr algn="ctr"/>
            <a:r>
              <a:rPr lang="en-US" b="1" dirty="0" smtClean="0">
                <a:latin typeface="Times New Roman" panose="02020603050405020304" pitchFamily="18" charset="0"/>
                <a:ea typeface="Arial Unicode MS" panose="020B0604020202020204" pitchFamily="34" charset="-128"/>
                <a:cs typeface="Times New Roman" panose="02020603050405020304" pitchFamily="18" charset="0"/>
              </a:rPr>
              <a:t>Academician of the Academy of Sciences of Ukraine, Doctor of Technical Sciences, Professor of the Department of Chemistry of the </a:t>
            </a:r>
            <a:r>
              <a:rPr lang="en-US" b="1" dirty="0" err="1" smtClean="0">
                <a:latin typeface="Times New Roman" panose="02020603050405020304" pitchFamily="18" charset="0"/>
                <a:ea typeface="Arial Unicode MS" panose="020B0604020202020204" pitchFamily="34" charset="-128"/>
                <a:cs typeface="Times New Roman" panose="02020603050405020304" pitchFamily="18" charset="0"/>
              </a:rPr>
              <a:t>Prykarpattia</a:t>
            </a:r>
            <a:r>
              <a:rPr lang="en-US" b="1" dirty="0" smtClean="0">
                <a:latin typeface="Times New Roman" panose="02020603050405020304" pitchFamily="18" charset="0"/>
                <a:ea typeface="Arial Unicode MS" panose="020B0604020202020204" pitchFamily="34" charset="-128"/>
                <a:cs typeface="Times New Roman" panose="02020603050405020304" pitchFamily="18" charset="0"/>
              </a:rPr>
              <a:t> National University named after </a:t>
            </a:r>
            <a:r>
              <a:rPr lang="en-US" b="1" dirty="0" err="1" smtClean="0">
                <a:latin typeface="Times New Roman" panose="02020603050405020304" pitchFamily="18" charset="0"/>
                <a:ea typeface="Arial Unicode MS" panose="020B0604020202020204" pitchFamily="34" charset="-128"/>
                <a:cs typeface="Times New Roman" panose="02020603050405020304" pitchFamily="18" charset="0"/>
              </a:rPr>
              <a:t>Vasyl</a:t>
            </a:r>
            <a:r>
              <a:rPr lang="en-US" b="1" dirty="0" smtClean="0">
                <a:latin typeface="Times New Roman" panose="02020603050405020304" pitchFamily="18" charset="0"/>
                <a:ea typeface="Arial Unicode MS" panose="020B0604020202020204" pitchFamily="34" charset="-128"/>
                <a:cs typeface="Times New Roman" panose="02020603050405020304" pitchFamily="18" charset="0"/>
              </a:rPr>
              <a:t> </a:t>
            </a:r>
            <a:r>
              <a:rPr lang="en-US" b="1" dirty="0" err="1" smtClean="0">
                <a:latin typeface="Times New Roman" panose="02020603050405020304" pitchFamily="18" charset="0"/>
                <a:ea typeface="Arial Unicode MS" panose="020B0604020202020204" pitchFamily="34" charset="-128"/>
                <a:cs typeface="Times New Roman" panose="02020603050405020304" pitchFamily="18" charset="0"/>
              </a:rPr>
              <a:t>Stefanyk</a:t>
            </a:r>
            <a:r>
              <a:rPr lang="en-US" b="1" dirty="0" smtClean="0">
                <a:latin typeface="Times New Roman" panose="02020603050405020304" pitchFamily="18" charset="0"/>
                <a:ea typeface="Arial Unicode MS" panose="020B0604020202020204" pitchFamily="34" charset="-128"/>
                <a:cs typeface="Times New Roman" panose="02020603050405020304" pitchFamily="18" charset="0"/>
              </a:rPr>
              <a:t> in Ivano-Frankivsk, Ukraine. Honored rationalizer and inventor of Ukraine, author of more than 250 publications and scientific and technical journals, including 50 publications in international publications of other countries, including 42 inventions and patents.</a:t>
            </a:r>
            <a:endParaRPr lang="uk-UA" sz="1600" b="1" dirty="0">
              <a:latin typeface="Times New Roman" panose="02020603050405020304" pitchFamily="18" charset="0"/>
              <a:ea typeface="Arial Unicode MS" panose="020B0604020202020204" pitchFamily="34" charset="-128"/>
              <a:cs typeface="Times New Roman" panose="02020603050405020304" pitchFamily="18" charset="0"/>
            </a:endParaRPr>
          </a:p>
        </p:txBody>
      </p:sp>
      <p:sp>
        <p:nvSpPr>
          <p:cNvPr id="18" name="Номер слайда 6"/>
          <p:cNvSpPr txBox="1">
            <a:spLocks/>
          </p:cNvSpPr>
          <p:nvPr/>
        </p:nvSpPr>
        <p:spPr>
          <a:xfrm>
            <a:off x="10222420" y="6459967"/>
            <a:ext cx="420459" cy="281320"/>
          </a:xfrm>
          <a:prstGeom prst="rect">
            <a:avLst/>
          </a:prstGeom>
          <a:ln>
            <a:solidFill>
              <a:schemeClr val="tx1"/>
            </a:solidFill>
          </a:ln>
        </p:spPr>
        <p:txBody>
          <a:bodyPr anchor="b"/>
          <a:lstStyle>
            <a:defPPr>
              <a:defRPr lang="en-US"/>
            </a:defPPr>
            <a:lvl1pPr marL="0" algn="ctr" defTabSz="914400" rtl="0" eaLnBrk="1" latinLnBrk="0" hangingPunct="1">
              <a:defRPr kumimoji="0" sz="1200" kern="1200">
                <a:solidFill>
                  <a:schemeClr val="bg2">
                    <a:shade val="50000"/>
                    <a:satMod val="200000"/>
                  </a:schemeClr>
                </a:solidFill>
                <a:effectLst/>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a:lstStyle>
          <a:p>
            <a:r>
              <a:rPr lang="en-US" sz="1600" b="1" dirty="0">
                <a:solidFill>
                  <a:schemeClr val="tx1"/>
                </a:solidFill>
                <a:latin typeface="Times New Roman" panose="02020603050405020304" pitchFamily="18" charset="0"/>
                <a:cs typeface="Times New Roman" panose="02020603050405020304" pitchFamily="18" charset="0"/>
              </a:rPr>
              <a:t>1</a:t>
            </a:r>
            <a:r>
              <a:rPr lang="uk-UA" sz="1600" b="1" dirty="0">
                <a:solidFill>
                  <a:schemeClr val="tx1"/>
                </a:solidFill>
                <a:latin typeface="Times New Roman" panose="02020603050405020304" pitchFamily="18" charset="0"/>
                <a:cs typeface="Times New Roman" panose="02020603050405020304" pitchFamily="18" charset="0"/>
              </a:rPr>
              <a:t>1</a:t>
            </a:r>
            <a:endParaRPr lang="en-US" sz="1600" b="1" dirty="0">
              <a:solidFill>
                <a:schemeClr val="tx1"/>
              </a:solidFill>
              <a:latin typeface="Times New Roman" panose="02020603050405020304" pitchFamily="18" charset="0"/>
              <a:cs typeface="Times New Roman" panose="02020603050405020304" pitchFamily="18" charset="0"/>
            </a:endParaRPr>
          </a:p>
        </p:txBody>
      </p:sp>
      <p:sp>
        <p:nvSpPr>
          <p:cNvPr id="13" name="Прямоугольник 12"/>
          <p:cNvSpPr/>
          <p:nvPr/>
        </p:nvSpPr>
        <p:spPr>
          <a:xfrm>
            <a:off x="1526410" y="2790119"/>
            <a:ext cx="10649500" cy="1569660"/>
          </a:xfrm>
          <a:prstGeom prst="rect">
            <a:avLst/>
          </a:prstGeom>
          <a:solidFill>
            <a:srgbClr val="FFFF00"/>
          </a:solidFill>
        </p:spPr>
        <p:txBody>
          <a:bodyPr wrap="square">
            <a:spAutoFit/>
          </a:bodyPr>
          <a:lstStyle/>
          <a:p>
            <a:pPr algn="ctr"/>
            <a:r>
              <a:rPr lang="en-US" sz="2400" b="1" dirty="0" smtClean="0">
                <a:latin typeface="Times New Roman" panose="02020603050405020304" pitchFamily="18" charset="0"/>
                <a:ea typeface="Arial Unicode MS" panose="020B0604020202020204" pitchFamily="34" charset="-128"/>
                <a:cs typeface="Times New Roman" panose="02020603050405020304" pitchFamily="18" charset="0"/>
              </a:rPr>
              <a:t>3. Anna </a:t>
            </a:r>
            <a:r>
              <a:rPr lang="en-US" sz="2400" b="1" dirty="0" err="1" smtClean="0">
                <a:latin typeface="Times New Roman" panose="02020603050405020304" pitchFamily="18" charset="0"/>
                <a:ea typeface="Arial Unicode MS" panose="020B0604020202020204" pitchFamily="34" charset="-128"/>
                <a:cs typeface="Times New Roman" panose="02020603050405020304" pitchFamily="18" charset="0"/>
              </a:rPr>
              <a:t>Rega</a:t>
            </a:r>
            <a:endParaRPr lang="en-US" sz="2400" b="1" dirty="0" smtClean="0">
              <a:latin typeface="Times New Roman" panose="02020603050405020304" pitchFamily="18" charset="0"/>
              <a:ea typeface="Arial Unicode MS" panose="020B0604020202020204" pitchFamily="34" charset="-128"/>
              <a:cs typeface="Times New Roman" panose="02020603050405020304" pitchFamily="18" charset="0"/>
            </a:endParaRPr>
          </a:p>
          <a:p>
            <a:pPr algn="ctr"/>
            <a:r>
              <a:rPr lang="en-US" b="1" dirty="0" smtClean="0">
                <a:latin typeface="Times New Roman" panose="02020603050405020304" pitchFamily="18" charset="0"/>
                <a:ea typeface="Arial Unicode MS" panose="020B0604020202020204" pitchFamily="34" charset="-128"/>
                <a:cs typeface="Times New Roman" panose="02020603050405020304" pitchFamily="18" charset="0"/>
              </a:rPr>
              <a:t>Student of the 4th year, group X-41s. (bachelor) of the Department of Chemistry, Faculty of the Carpathian National University. </a:t>
            </a:r>
            <a:r>
              <a:rPr lang="en-US" b="1" dirty="0" err="1" smtClean="0">
                <a:latin typeface="Times New Roman" panose="02020603050405020304" pitchFamily="18" charset="0"/>
                <a:ea typeface="Arial Unicode MS" panose="020B0604020202020204" pitchFamily="34" charset="-128"/>
                <a:cs typeface="Times New Roman" panose="02020603050405020304" pitchFamily="18" charset="0"/>
              </a:rPr>
              <a:t>Vasyl</a:t>
            </a:r>
            <a:r>
              <a:rPr lang="en-US" b="1" dirty="0" smtClean="0">
                <a:latin typeface="Times New Roman" panose="02020603050405020304" pitchFamily="18" charset="0"/>
                <a:ea typeface="Arial Unicode MS" panose="020B0604020202020204" pitchFamily="34" charset="-128"/>
                <a:cs typeface="Times New Roman" panose="02020603050405020304" pitchFamily="18" charset="0"/>
              </a:rPr>
              <a:t> </a:t>
            </a:r>
            <a:r>
              <a:rPr lang="en-US" b="1" dirty="0" err="1" smtClean="0">
                <a:latin typeface="Times New Roman" panose="02020603050405020304" pitchFamily="18" charset="0"/>
                <a:ea typeface="Arial Unicode MS" panose="020B0604020202020204" pitchFamily="34" charset="-128"/>
                <a:cs typeface="Times New Roman" panose="02020603050405020304" pitchFamily="18" charset="0"/>
              </a:rPr>
              <a:t>Stefanyk</a:t>
            </a:r>
            <a:r>
              <a:rPr lang="en-US" b="1" dirty="0" smtClean="0">
                <a:latin typeface="Times New Roman" panose="02020603050405020304" pitchFamily="18" charset="0"/>
                <a:ea typeface="Arial Unicode MS" panose="020B0604020202020204" pitchFamily="34" charset="-128"/>
                <a:cs typeface="Times New Roman" panose="02020603050405020304" pitchFamily="18" charset="0"/>
              </a:rPr>
              <a:t> in Ivano-Frankivsk, Ukraine.</a:t>
            </a:r>
          </a:p>
          <a:p>
            <a:pPr algn="ctr"/>
            <a:endParaRPr lang="en-US" b="1" dirty="0" smtClean="0">
              <a:latin typeface="Times New Roman" panose="02020603050405020304" pitchFamily="18" charset="0"/>
              <a:ea typeface="Arial Unicode MS" panose="020B0604020202020204" pitchFamily="34" charset="-128"/>
              <a:cs typeface="Times New Roman" panose="02020603050405020304" pitchFamily="18" charset="0"/>
            </a:endParaRPr>
          </a:p>
          <a:p>
            <a:pPr algn="ctr"/>
            <a:endParaRPr lang="ru-RU" b="1" dirty="0">
              <a:latin typeface="Times New Roman" panose="02020603050405020304" pitchFamily="18" charset="0"/>
              <a:ea typeface="Arial Unicode MS" panose="020B0604020202020204" pitchFamily="34" charset="-128"/>
              <a:cs typeface="Times New Roman" panose="02020603050405020304" pitchFamily="18" charset="0"/>
            </a:endParaRPr>
          </a:p>
        </p:txBody>
      </p:sp>
      <p:sp>
        <p:nvSpPr>
          <p:cNvPr id="16" name="Прямоугольник 15"/>
          <p:cNvSpPr/>
          <p:nvPr/>
        </p:nvSpPr>
        <p:spPr>
          <a:xfrm>
            <a:off x="1518872" y="4145787"/>
            <a:ext cx="10622227" cy="1569660"/>
          </a:xfrm>
          <a:prstGeom prst="rect">
            <a:avLst/>
          </a:prstGeom>
          <a:solidFill>
            <a:srgbClr val="FF0000"/>
          </a:solidFill>
        </p:spPr>
        <p:txBody>
          <a:bodyPr wrap="square">
            <a:spAutoFit/>
          </a:bodyPr>
          <a:lstStyle/>
          <a:p>
            <a:pPr algn="ctr"/>
            <a:r>
              <a:rPr lang="en-US" sz="2400" b="1" dirty="0" smtClean="0">
                <a:latin typeface="Times New Roman" panose="02020603050405020304" pitchFamily="18" charset="0"/>
                <a:cs typeface="Times New Roman" panose="02020603050405020304" pitchFamily="18" charset="0"/>
              </a:rPr>
              <a:t>3. </a:t>
            </a:r>
            <a:r>
              <a:rPr lang="en-US" sz="2400" b="1" dirty="0" err="1" smtClean="0">
                <a:latin typeface="Times New Roman" panose="02020603050405020304" pitchFamily="18" charset="0"/>
                <a:cs typeface="Times New Roman" panose="02020603050405020304" pitchFamily="18" charset="0"/>
              </a:rPr>
              <a:t>Liliya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Yaremchuk</a:t>
            </a:r>
            <a:endParaRPr lang="en-US" sz="2400" b="1" dirty="0" smtClean="0">
              <a:latin typeface="Times New Roman" panose="02020603050405020304" pitchFamily="18" charset="0"/>
              <a:cs typeface="Times New Roman" panose="02020603050405020304" pitchFamily="18" charset="0"/>
            </a:endParaRPr>
          </a:p>
          <a:p>
            <a:pPr algn="ctr"/>
            <a:r>
              <a:rPr lang="en-US" b="1" dirty="0" smtClean="0">
                <a:latin typeface="Times New Roman" panose="02020603050405020304" pitchFamily="18" charset="0"/>
                <a:cs typeface="Times New Roman" panose="02020603050405020304" pitchFamily="18" charset="0"/>
              </a:rPr>
              <a:t>Director of development and quality, head of the laboratory of TARKETT VINISIN LLP in </a:t>
            </a:r>
            <a:r>
              <a:rPr lang="en-US" b="1" dirty="0" err="1" smtClean="0">
                <a:latin typeface="Times New Roman" panose="02020603050405020304" pitchFamily="18" charset="0"/>
                <a:cs typeface="Times New Roman" panose="02020603050405020304" pitchFamily="18" charset="0"/>
              </a:rPr>
              <a:t>Kalush</a:t>
            </a:r>
            <a:r>
              <a:rPr lang="en-US" b="1" dirty="0" smtClean="0">
                <a:latin typeface="Times New Roman" panose="02020603050405020304" pitchFamily="18" charset="0"/>
                <a:cs typeface="Times New Roman" panose="02020603050405020304" pitchFamily="18" charset="0"/>
              </a:rPr>
              <a:t>, Ivano-Frankivsk region, Ukraine</a:t>
            </a:r>
          </a:p>
          <a:p>
            <a:pPr algn="ctr"/>
            <a:endParaRPr lang="en-US" b="1" dirty="0" smtClean="0">
              <a:latin typeface="Times New Roman" panose="02020603050405020304" pitchFamily="18" charset="0"/>
              <a:cs typeface="Times New Roman" panose="02020603050405020304" pitchFamily="18" charset="0"/>
            </a:endParaRPr>
          </a:p>
          <a:p>
            <a:pPr algn="ctr"/>
            <a:endParaRPr lang="ru-RU" b="1" dirty="0">
              <a:latin typeface="Times New Roman" panose="02020603050405020304" pitchFamily="18" charset="0"/>
              <a:cs typeface="Times New Roman" panose="02020603050405020304" pitchFamily="18" charset="0"/>
            </a:endParaRPr>
          </a:p>
        </p:txBody>
      </p:sp>
      <p:pic>
        <p:nvPicPr>
          <p:cNvPr id="2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11159825" y="-822"/>
            <a:ext cx="981276" cy="898988"/>
          </a:xfrm>
          <a:prstGeom prst="rect">
            <a:avLst/>
          </a:prstGeom>
          <a:solidFill>
            <a:srgbClr val="FFFFFF"/>
          </a:solidFill>
        </p:spPr>
      </p:pic>
      <p:sp>
        <p:nvSpPr>
          <p:cNvPr id="7" name="TextBox 6"/>
          <p:cNvSpPr txBox="1"/>
          <p:nvPr/>
        </p:nvSpPr>
        <p:spPr>
          <a:xfrm>
            <a:off x="1576456" y="5565338"/>
            <a:ext cx="10581588" cy="1384995"/>
          </a:xfrm>
          <a:prstGeom prst="rect">
            <a:avLst/>
          </a:prstGeom>
          <a:solidFill>
            <a:srgbClr val="00B050"/>
          </a:solidFill>
        </p:spPr>
        <p:txBody>
          <a:bodyPr wrap="square" rtlCol="0">
            <a:spAutoFit/>
          </a:bodyPr>
          <a:lstStyle/>
          <a:p>
            <a:pPr algn="ctr"/>
            <a:r>
              <a:rPr lang="en-US" sz="2400" b="1" dirty="0" smtClean="0">
                <a:latin typeface="Times New Roman" panose="02020603050405020304" pitchFamily="18" charset="0"/>
                <a:cs typeface="Times New Roman" panose="02020603050405020304" pitchFamily="18" charset="0"/>
              </a:rPr>
              <a:t>4. Anastasia </a:t>
            </a:r>
            <a:r>
              <a:rPr lang="en-US" sz="2400" b="1" dirty="0" err="1" smtClean="0">
                <a:latin typeface="Times New Roman" panose="02020603050405020304" pitchFamily="18" charset="0"/>
                <a:cs typeface="Times New Roman" panose="02020603050405020304" pitchFamily="18" charset="0"/>
              </a:rPr>
              <a:t>Aliyeva</a:t>
            </a:r>
            <a:endParaRPr lang="en-US" sz="2400" b="1" dirty="0" smtClean="0">
              <a:latin typeface="Times New Roman" panose="02020603050405020304" pitchFamily="18" charset="0"/>
              <a:cs typeface="Times New Roman" panose="02020603050405020304" pitchFamily="18" charset="0"/>
            </a:endParaRPr>
          </a:p>
          <a:p>
            <a:pPr algn="ctr"/>
            <a:r>
              <a:rPr lang="en-US" sz="2000" b="1" dirty="0" smtClean="0">
                <a:latin typeface="Times New Roman" panose="02020603050405020304" pitchFamily="18" charset="0"/>
                <a:cs typeface="Times New Roman" panose="02020603050405020304" pitchFamily="18" charset="0"/>
              </a:rPr>
              <a:t>Student of the 4th year, group X-41z. (bachelor) of the Department of Chemistry, Faculty of the Carpathian National University. </a:t>
            </a:r>
            <a:r>
              <a:rPr lang="en-US" sz="2000" b="1" dirty="0" err="1" smtClean="0">
                <a:latin typeface="Times New Roman" panose="02020603050405020304" pitchFamily="18" charset="0"/>
                <a:cs typeface="Times New Roman" panose="02020603050405020304" pitchFamily="18" charset="0"/>
              </a:rPr>
              <a:t>Vasyl</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Stefanyk</a:t>
            </a:r>
            <a:r>
              <a:rPr lang="en-US" sz="2000" b="1" dirty="0" smtClean="0">
                <a:latin typeface="Times New Roman" panose="02020603050405020304" pitchFamily="18" charset="0"/>
                <a:cs typeface="Times New Roman" panose="02020603050405020304" pitchFamily="18" charset="0"/>
              </a:rPr>
              <a:t> in Ivano-Frankivsk, Ukraine.</a:t>
            </a:r>
          </a:p>
          <a:p>
            <a:pPr algn="ctr"/>
            <a:endParaRPr lang="ru-RU" sz="2000" b="1" dirty="0">
              <a:latin typeface="Times New Roman" panose="02020603050405020304" pitchFamily="18" charset="0"/>
              <a:cs typeface="Times New Roman" panose="02020603050405020304" pitchFamily="18" charset="0"/>
            </a:endParaRPr>
          </a:p>
        </p:txBody>
      </p:sp>
      <p:sp>
        <p:nvSpPr>
          <p:cNvPr id="14" name="Прямоугольник 13"/>
          <p:cNvSpPr/>
          <p:nvPr/>
        </p:nvSpPr>
        <p:spPr>
          <a:xfrm>
            <a:off x="869752" y="-80523"/>
            <a:ext cx="10239174" cy="1754326"/>
          </a:xfrm>
          <a:prstGeom prst="rect">
            <a:avLst/>
          </a:prstGeom>
        </p:spPr>
        <p:txBody>
          <a:bodyPr wrap="square">
            <a:spAutoFit/>
          </a:bodyPr>
          <a:lstStyle/>
          <a:p>
            <a:pPr algn="ctr"/>
            <a:r>
              <a:rPr lang="en-US" b="1" dirty="0" smtClean="0">
                <a:latin typeface="Times New Roman" panose="02020603050405020304" pitchFamily="18" charset="0"/>
                <a:cs typeface="Times New Roman" panose="02020603050405020304" pitchFamily="18" charset="0"/>
              </a:rPr>
              <a:t>Sergiy Kurta, Anna  </a:t>
            </a:r>
            <a:r>
              <a:rPr lang="en-US" b="1" dirty="0" err="1" smtClean="0">
                <a:latin typeface="Times New Roman" panose="02020603050405020304" pitchFamily="18" charset="0"/>
                <a:cs typeface="Times New Roman" panose="02020603050405020304" pitchFamily="18" charset="0"/>
              </a:rPr>
              <a:t>Rega</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Lilya</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Yaremchuk</a:t>
            </a:r>
            <a:r>
              <a:rPr lang="uk-UA" b="1" dirty="0" smtClean="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Anastasia </a:t>
            </a:r>
            <a:r>
              <a:rPr lang="en-US" b="1" dirty="0" err="1" smtClean="0">
                <a:latin typeface="Times New Roman" panose="02020603050405020304" pitchFamily="18" charset="0"/>
                <a:cs typeface="Times New Roman" panose="02020603050405020304" pitchFamily="18" charset="0"/>
              </a:rPr>
              <a:t>Alieva</a:t>
            </a:r>
            <a:r>
              <a:rPr lang="uk-UA" b="1" dirty="0" smtClean="0">
                <a:latin typeface="Times New Roman" panose="02020603050405020304" pitchFamily="18" charset="0"/>
                <a:cs typeface="Times New Roman" panose="02020603050405020304" pitchFamily="18" charset="0"/>
              </a:rPr>
              <a:t>.</a:t>
            </a:r>
          </a:p>
          <a:p>
            <a:pPr algn="ctr"/>
            <a:r>
              <a:rPr lang="en-US" b="1" dirty="0" smtClean="0">
                <a:latin typeface="Times New Roman" panose="02020603050405020304" pitchFamily="18" charset="0"/>
                <a:cs typeface="Times New Roman" panose="02020603050405020304" pitchFamily="18" charset="0"/>
              </a:rPr>
              <a:t>INVESTIGATION OF COMPOSITION AND NANOSTRUCTURAL PROPERTIES OF INDUSTRIAL COMMERCIAL ANTI-PYRENES Sb2O3</a:t>
            </a:r>
            <a:r>
              <a:rPr lang="uk-UA" b="1" dirty="0" smtClean="0">
                <a:latin typeface="Times New Roman" panose="02020603050405020304" pitchFamily="18" charset="0"/>
                <a:cs typeface="Times New Roman" panose="02020603050405020304" pitchFamily="18" charset="0"/>
              </a:rPr>
              <a:t> </a:t>
            </a:r>
          </a:p>
          <a:p>
            <a:pPr algn="ctr"/>
            <a:r>
              <a:rPr lang="en-US" b="1" dirty="0" smtClean="0">
                <a:latin typeface="Times New Roman" panose="02020603050405020304" pitchFamily="18" charset="0"/>
                <a:cs typeface="Times New Roman" panose="02020603050405020304" pitchFamily="18" charset="0"/>
              </a:rPr>
              <a:t>Authors:</a:t>
            </a:r>
            <a:endParaRPr lang="uk-UA" b="1" dirty="0" smtClean="0">
              <a:latin typeface="Times New Roman" panose="02020603050405020304" pitchFamily="18" charset="0"/>
              <a:cs typeface="Times New Roman" panose="02020603050405020304" pitchFamily="18" charset="0"/>
            </a:endParaRPr>
          </a:p>
          <a:p>
            <a:pPr algn="ctr"/>
            <a:endParaRPr lang="uk-UA" b="1" dirty="0" smtClean="0">
              <a:latin typeface="Times New Roman" panose="02020603050405020304" pitchFamily="18" charset="0"/>
              <a:cs typeface="Times New Roman" panose="02020603050405020304" pitchFamily="18" charset="0"/>
            </a:endParaRPr>
          </a:p>
          <a:p>
            <a:pPr algn="ctr"/>
            <a:endParaRPr lang="en-US" b="1" dirty="0" smtClean="0">
              <a:latin typeface="Times New Roman" panose="02020603050405020304" pitchFamily="18" charset="0"/>
              <a:cs typeface="Times New Roman" panose="02020603050405020304" pitchFamily="18" charset="0"/>
            </a:endParaRPr>
          </a:p>
        </p:txBody>
      </p:sp>
      <p:pic>
        <p:nvPicPr>
          <p:cNvPr id="1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0" y="0"/>
            <a:ext cx="981276" cy="980728"/>
          </a:xfrm>
          <a:prstGeom prst="rect">
            <a:avLst/>
          </a:prstGeom>
          <a:solidFill>
            <a:srgbClr val="FFFFFF"/>
          </a:solidFill>
        </p:spPr>
      </p:pic>
      <p:pic>
        <p:nvPicPr>
          <p:cNvPr id="2" name="Рисунок 1"/>
          <p:cNvPicPr>
            <a:picLocks noChangeAspect="1"/>
          </p:cNvPicPr>
          <p:nvPr/>
        </p:nvPicPr>
        <p:blipFill>
          <a:blip r:embed="rId4"/>
          <a:stretch>
            <a:fillRect/>
          </a:stretch>
        </p:blipFill>
        <p:spPr>
          <a:xfrm>
            <a:off x="-6294" y="2636889"/>
            <a:ext cx="1501541" cy="1508898"/>
          </a:xfrm>
          <a:prstGeom prst="rect">
            <a:avLst/>
          </a:prstGeom>
        </p:spPr>
      </p:pic>
      <p:pic>
        <p:nvPicPr>
          <p:cNvPr id="9" name="Рисунок 8"/>
          <p:cNvPicPr>
            <a:picLocks noChangeAspect="1"/>
          </p:cNvPicPr>
          <p:nvPr/>
        </p:nvPicPr>
        <p:blipFill>
          <a:blip r:embed="rId5"/>
          <a:stretch>
            <a:fillRect/>
          </a:stretch>
        </p:blipFill>
        <p:spPr>
          <a:xfrm>
            <a:off x="0" y="5458933"/>
            <a:ext cx="1559511" cy="1602489"/>
          </a:xfrm>
          <a:prstGeom prst="rect">
            <a:avLst/>
          </a:prstGeom>
        </p:spPr>
      </p:pic>
      <p:sp>
        <p:nvSpPr>
          <p:cNvPr id="11" name="TextBox 10"/>
          <p:cNvSpPr txBox="1"/>
          <p:nvPr/>
        </p:nvSpPr>
        <p:spPr>
          <a:xfrm>
            <a:off x="96465" y="4483989"/>
            <a:ext cx="1405462" cy="646331"/>
          </a:xfrm>
          <a:prstGeom prst="rect">
            <a:avLst/>
          </a:prstGeom>
          <a:solidFill>
            <a:srgbClr val="FFFF00"/>
          </a:solidFill>
        </p:spPr>
        <p:txBody>
          <a:bodyPr wrap="square" rtlCol="0">
            <a:spAutoFit/>
          </a:bodyPr>
          <a:lstStyle/>
          <a:p>
            <a:pPr algn="ctr"/>
            <a:r>
              <a:rPr lang="uk-UA" b="1" dirty="0" smtClean="0"/>
              <a:t>Ліля Яремчук</a:t>
            </a:r>
            <a:endParaRPr lang="uk-UA" b="1" dirty="0"/>
          </a:p>
        </p:txBody>
      </p:sp>
    </p:spTree>
    <p:extLst>
      <p:ext uri="{BB962C8B-B14F-4D97-AF65-F5344CB8AC3E}">
        <p14:creationId xmlns:p14="http://schemas.microsoft.com/office/powerpoint/2010/main" val="1698042841"/>
      </p:ext>
    </p:extLst>
  </p:cSld>
  <p:clrMapOvr>
    <a:masterClrMapping/>
  </p:clrMapOvr>
  <mc:AlternateContent xmlns:mc="http://schemas.openxmlformats.org/markup-compatibility/2006" xmlns:p14="http://schemas.microsoft.com/office/powerpoint/2010/main">
    <mc:Choice Requires="p14">
      <p:transition spd="slow" p14:dur="2000" advTm="14627"/>
    </mc:Choice>
    <mc:Fallback xmlns="">
      <p:transition spd="slow" advTm="14627"/>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0" y="0"/>
            <a:ext cx="981276" cy="980728"/>
          </a:xfrm>
          <a:prstGeom prst="rect">
            <a:avLst/>
          </a:prstGeom>
          <a:solidFill>
            <a:srgbClr val="FFFFFF"/>
          </a:solidFill>
        </p:spPr>
      </p:pic>
      <p:pic>
        <p:nvPicPr>
          <p:cNvPr id="6" name="Рисунок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220450" y="7591"/>
            <a:ext cx="971550" cy="97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981276" y="-822"/>
            <a:ext cx="10239174" cy="923330"/>
          </a:xfrm>
          <a:prstGeom prst="rect">
            <a:avLst/>
          </a:prstGeom>
        </p:spPr>
        <p:txBody>
          <a:bodyPr wrap="square">
            <a:spAutoFit/>
          </a:bodyPr>
          <a:lstStyle/>
          <a:p>
            <a:pPr algn="ctr"/>
            <a:r>
              <a:rPr lang="en-US" b="1" dirty="0" smtClean="0">
                <a:latin typeface="Times New Roman" panose="02020603050405020304" pitchFamily="18" charset="0"/>
                <a:cs typeface="Times New Roman" panose="02020603050405020304" pitchFamily="18" charset="0"/>
              </a:rPr>
              <a:t>Sergiy Kurta, Anna  </a:t>
            </a:r>
            <a:r>
              <a:rPr lang="en-US" b="1" dirty="0" err="1" smtClean="0">
                <a:latin typeface="Times New Roman" panose="02020603050405020304" pitchFamily="18" charset="0"/>
                <a:cs typeface="Times New Roman" panose="02020603050405020304" pitchFamily="18" charset="0"/>
              </a:rPr>
              <a:t>Rega</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Lilya</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Yaremchuk</a:t>
            </a:r>
            <a:r>
              <a:rPr lang="uk-UA" b="1" dirty="0" smtClean="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Anastasia </a:t>
            </a:r>
            <a:r>
              <a:rPr lang="en-US" b="1" dirty="0" err="1" smtClean="0">
                <a:latin typeface="Times New Roman" panose="02020603050405020304" pitchFamily="18" charset="0"/>
                <a:cs typeface="Times New Roman" panose="02020603050405020304" pitchFamily="18" charset="0"/>
              </a:rPr>
              <a:t>Alieva</a:t>
            </a:r>
            <a:r>
              <a:rPr lang="uk-UA" b="1" dirty="0" smtClean="0">
                <a:latin typeface="Times New Roman" panose="02020603050405020304" pitchFamily="18" charset="0"/>
                <a:cs typeface="Times New Roman" panose="02020603050405020304" pitchFamily="18" charset="0"/>
              </a:rPr>
              <a:t>.</a:t>
            </a:r>
          </a:p>
          <a:p>
            <a:pPr algn="ctr"/>
            <a:r>
              <a:rPr lang="en-US" b="1" dirty="0" smtClean="0">
                <a:latin typeface="Times New Roman" panose="02020603050405020304" pitchFamily="18" charset="0"/>
                <a:cs typeface="Times New Roman" panose="02020603050405020304" pitchFamily="18" charset="0"/>
              </a:rPr>
              <a:t>INVESTIGATION OF COMPOSITION AND NANOSTRUCTURAL PROPERTIES OF INDUSTRIAL COMMERCIAL ANTI-PYRENES Sb2O3</a:t>
            </a:r>
          </a:p>
        </p:txBody>
      </p:sp>
      <p:pic>
        <p:nvPicPr>
          <p:cNvPr id="11" name="Рисунок 10"/>
          <p:cNvPicPr>
            <a:picLocks noChangeAspect="1"/>
          </p:cNvPicPr>
          <p:nvPr/>
        </p:nvPicPr>
        <p:blipFill>
          <a:blip r:embed="rId5"/>
          <a:stretch>
            <a:fillRect/>
          </a:stretch>
        </p:blipFill>
        <p:spPr>
          <a:xfrm>
            <a:off x="726306" y="980728"/>
            <a:ext cx="6981892" cy="3837164"/>
          </a:xfrm>
          <a:prstGeom prst="rect">
            <a:avLst/>
          </a:prstGeom>
        </p:spPr>
      </p:pic>
      <p:pic>
        <p:nvPicPr>
          <p:cNvPr id="12" name="Рисунок 11"/>
          <p:cNvPicPr>
            <a:picLocks noChangeAspect="1"/>
          </p:cNvPicPr>
          <p:nvPr/>
        </p:nvPicPr>
        <p:blipFill>
          <a:blip r:embed="rId6"/>
          <a:stretch>
            <a:fillRect/>
          </a:stretch>
        </p:blipFill>
        <p:spPr>
          <a:xfrm>
            <a:off x="7863839" y="980728"/>
            <a:ext cx="3821229" cy="3837164"/>
          </a:xfrm>
          <a:prstGeom prst="rect">
            <a:avLst/>
          </a:prstGeom>
        </p:spPr>
      </p:pic>
      <p:sp>
        <p:nvSpPr>
          <p:cNvPr id="13" name="Прямоугольник 12"/>
          <p:cNvSpPr/>
          <p:nvPr/>
        </p:nvSpPr>
        <p:spPr>
          <a:xfrm>
            <a:off x="134804" y="5633979"/>
            <a:ext cx="12057196" cy="1323439"/>
          </a:xfrm>
          <a:prstGeom prst="rect">
            <a:avLst/>
          </a:prstGeom>
        </p:spPr>
        <p:txBody>
          <a:bodyPr wrap="square">
            <a:spAutoFit/>
          </a:bodyPr>
          <a:lstStyle/>
          <a:p>
            <a:pPr algn="just"/>
            <a:r>
              <a:rPr lang="en-US" sz="1600" b="1" dirty="0" smtClean="0">
                <a:latin typeface="Times New Roman" panose="02020603050405020304" pitchFamily="18" charset="0"/>
                <a:cs typeface="Times New Roman" panose="02020603050405020304" pitchFamily="18" charset="0"/>
              </a:rPr>
              <a:t>In the city of </a:t>
            </a:r>
            <a:r>
              <a:rPr lang="en-US" sz="1600" b="1" dirty="0" err="1" smtClean="0">
                <a:latin typeface="Times New Roman" panose="02020603050405020304" pitchFamily="18" charset="0"/>
                <a:cs typeface="Times New Roman" panose="02020603050405020304" pitchFamily="18" charset="0"/>
              </a:rPr>
              <a:t>Kalush</a:t>
            </a:r>
            <a:r>
              <a:rPr lang="en-US" sz="1600" b="1" dirty="0" smtClean="0">
                <a:latin typeface="Times New Roman" panose="02020603050405020304" pitchFamily="18" charset="0"/>
                <a:cs typeface="Times New Roman" panose="02020603050405020304" pitchFamily="18" charset="0"/>
              </a:rPr>
              <a:t>, in the Ivano-Frankivsk region, there is the largest production of linoleum in Ukraine, the productivity of which is 10 million square meters. m per year. The plant operates 1 combined line for the production of heterogeneous household and commercial linoleum. Since April 2011, the plant has started the production of sports PVC coatings, aimed at meeting the needs of the Eastern European market. Often, the company uses raw materials and materials, according to a commercial secret, of unknown composition, including complex </a:t>
            </a:r>
            <a:r>
              <a:rPr lang="en-US" sz="1600" b="1" dirty="0" err="1" smtClean="0">
                <a:latin typeface="Times New Roman" panose="02020603050405020304" pitchFamily="18" charset="0"/>
                <a:cs typeface="Times New Roman" panose="02020603050405020304" pitchFamily="18" charset="0"/>
              </a:rPr>
              <a:t>complex</a:t>
            </a:r>
            <a:r>
              <a:rPr lang="en-US" sz="1600" b="1" dirty="0" smtClean="0">
                <a:latin typeface="Times New Roman" panose="02020603050405020304" pitchFamily="18" charset="0"/>
                <a:cs typeface="Times New Roman" panose="02020603050405020304" pitchFamily="18" charset="0"/>
              </a:rPr>
              <a:t> FIRE RETARDANTS based on antimony trioxide Sb2O3.</a:t>
            </a:r>
            <a:endParaRPr lang="uk-UA" sz="1600" dirty="0" smtClean="0"/>
          </a:p>
        </p:txBody>
      </p:sp>
      <p:pic>
        <p:nvPicPr>
          <p:cNvPr id="3" name="Рисунок 2"/>
          <p:cNvPicPr>
            <a:picLocks noChangeAspect="1"/>
          </p:cNvPicPr>
          <p:nvPr/>
        </p:nvPicPr>
        <p:blipFill>
          <a:blip r:embed="rId7"/>
          <a:stretch>
            <a:fillRect/>
          </a:stretch>
        </p:blipFill>
        <p:spPr>
          <a:xfrm>
            <a:off x="7879912" y="3731771"/>
            <a:ext cx="1894541" cy="1108562"/>
          </a:xfrm>
          <a:prstGeom prst="rect">
            <a:avLst/>
          </a:prstGeom>
          <a:solidFill>
            <a:srgbClr val="FFFF00"/>
          </a:solidFill>
          <a:ln>
            <a:solidFill>
              <a:schemeClr val="bg1"/>
            </a:solidFill>
          </a:ln>
        </p:spPr>
      </p:pic>
      <p:pic>
        <p:nvPicPr>
          <p:cNvPr id="4" name="Рисунок 3"/>
          <p:cNvPicPr>
            <a:picLocks noChangeAspect="1"/>
          </p:cNvPicPr>
          <p:nvPr/>
        </p:nvPicPr>
        <p:blipFill>
          <a:blip r:embed="rId8"/>
          <a:stretch>
            <a:fillRect/>
          </a:stretch>
        </p:blipFill>
        <p:spPr>
          <a:xfrm>
            <a:off x="9750342" y="3720934"/>
            <a:ext cx="1926689" cy="1130236"/>
          </a:xfrm>
          <a:prstGeom prst="rect">
            <a:avLst/>
          </a:prstGeom>
        </p:spPr>
      </p:pic>
      <p:sp>
        <p:nvSpPr>
          <p:cNvPr id="14" name="Прямоугольник 13"/>
          <p:cNvSpPr/>
          <p:nvPr/>
        </p:nvSpPr>
        <p:spPr>
          <a:xfrm>
            <a:off x="134804" y="4876112"/>
            <a:ext cx="12156657" cy="830997"/>
          </a:xfrm>
          <a:prstGeom prst="rect">
            <a:avLst/>
          </a:prstGeom>
        </p:spPr>
        <p:txBody>
          <a:bodyPr wrap="square">
            <a:spAutoFit/>
          </a:bodyPr>
          <a:lstStyle/>
          <a:p>
            <a:r>
              <a:rPr lang="en-US" sz="1600" b="1" dirty="0" smtClean="0">
                <a:latin typeface="Times New Roman" panose="02020603050405020304" pitchFamily="18" charset="0"/>
                <a:cs typeface="Times New Roman" panose="02020603050405020304" pitchFamily="18" charset="0"/>
              </a:rPr>
              <a:t>Year by year, the number of fires is increasing not only in Ukraine, but also in the world. Numerous human casualties and significant material losses once again emphasize the importance of flame retardants — special additives to various materials, incl. PVC linoleum, reducing its flammability.</a:t>
            </a:r>
            <a:endParaRPr lang="uk-UA" sz="1600" b="1"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11848699" y="6564023"/>
            <a:ext cx="343301" cy="369332"/>
          </a:xfrm>
          <a:prstGeom prst="rect">
            <a:avLst/>
          </a:prstGeom>
          <a:noFill/>
        </p:spPr>
        <p:txBody>
          <a:bodyPr wrap="square" rtlCol="0">
            <a:spAutoFit/>
          </a:bodyPr>
          <a:lstStyle/>
          <a:p>
            <a:r>
              <a:rPr lang="uk-UA" b="1" dirty="0" smtClean="0">
                <a:latin typeface="Times New Roman" panose="02020603050405020304" pitchFamily="18" charset="0"/>
                <a:cs typeface="Times New Roman" panose="02020603050405020304" pitchFamily="18" charset="0"/>
              </a:rPr>
              <a:t>2</a:t>
            </a:r>
            <a:endParaRPr lang="uk-UA" b="1" dirty="0">
              <a:latin typeface="Times New Roman" panose="02020603050405020304" pitchFamily="18" charset="0"/>
              <a:cs typeface="Times New Roman" panose="02020603050405020304" pitchFamily="18" charset="0"/>
            </a:endParaRPr>
          </a:p>
        </p:txBody>
      </p:sp>
      <p:pic>
        <p:nvPicPr>
          <p:cNvPr id="8" name="Рисунок 7"/>
          <p:cNvPicPr>
            <a:picLocks noChangeAspect="1"/>
          </p:cNvPicPr>
          <p:nvPr/>
        </p:nvPicPr>
        <p:blipFill>
          <a:blip r:embed="rId9"/>
          <a:stretch>
            <a:fillRect/>
          </a:stretch>
        </p:blipFill>
        <p:spPr>
          <a:xfrm>
            <a:off x="10324584" y="1005670"/>
            <a:ext cx="1352447" cy="1125426"/>
          </a:xfrm>
          <a:prstGeom prst="rect">
            <a:avLst/>
          </a:prstGeom>
        </p:spPr>
      </p:pic>
    </p:spTree>
    <p:extLst>
      <p:ext uri="{BB962C8B-B14F-4D97-AF65-F5344CB8AC3E}">
        <p14:creationId xmlns:p14="http://schemas.microsoft.com/office/powerpoint/2010/main" val="3924118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0" y="0"/>
            <a:ext cx="981276" cy="980728"/>
          </a:xfrm>
          <a:prstGeom prst="rect">
            <a:avLst/>
          </a:prstGeom>
          <a:solidFill>
            <a:srgbClr val="FFFFFF"/>
          </a:solidFill>
        </p:spPr>
      </p:pic>
      <p:pic>
        <p:nvPicPr>
          <p:cNvPr id="6" name="Рисунок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220450" y="7591"/>
            <a:ext cx="971550" cy="97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981276" y="-822"/>
            <a:ext cx="10239174" cy="923330"/>
          </a:xfrm>
          <a:prstGeom prst="rect">
            <a:avLst/>
          </a:prstGeom>
        </p:spPr>
        <p:txBody>
          <a:bodyPr wrap="square">
            <a:spAutoFit/>
          </a:bodyPr>
          <a:lstStyle/>
          <a:p>
            <a:pPr algn="ctr"/>
            <a:r>
              <a:rPr lang="en-US" b="1" dirty="0" smtClean="0">
                <a:latin typeface="Times New Roman" panose="02020603050405020304" pitchFamily="18" charset="0"/>
                <a:cs typeface="Times New Roman" panose="02020603050405020304" pitchFamily="18" charset="0"/>
              </a:rPr>
              <a:t>Sergiy Kurta, Anna  </a:t>
            </a:r>
            <a:r>
              <a:rPr lang="en-US" b="1" dirty="0" err="1" smtClean="0">
                <a:latin typeface="Times New Roman" panose="02020603050405020304" pitchFamily="18" charset="0"/>
                <a:cs typeface="Times New Roman" panose="02020603050405020304" pitchFamily="18" charset="0"/>
              </a:rPr>
              <a:t>Rega</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Lilya</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Yaremchuk</a:t>
            </a:r>
            <a:r>
              <a:rPr lang="uk-UA" b="1" dirty="0" smtClean="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Anastasia </a:t>
            </a:r>
            <a:r>
              <a:rPr lang="en-US" b="1" dirty="0" err="1" smtClean="0">
                <a:latin typeface="Times New Roman" panose="02020603050405020304" pitchFamily="18" charset="0"/>
                <a:cs typeface="Times New Roman" panose="02020603050405020304" pitchFamily="18" charset="0"/>
              </a:rPr>
              <a:t>Alieva</a:t>
            </a:r>
            <a:r>
              <a:rPr lang="uk-UA" b="1" dirty="0" smtClean="0">
                <a:latin typeface="Times New Roman" panose="02020603050405020304" pitchFamily="18" charset="0"/>
                <a:cs typeface="Times New Roman" panose="02020603050405020304" pitchFamily="18" charset="0"/>
              </a:rPr>
              <a:t>.</a:t>
            </a:r>
          </a:p>
          <a:p>
            <a:pPr algn="ctr"/>
            <a:r>
              <a:rPr lang="en-US" b="1" dirty="0" smtClean="0">
                <a:latin typeface="Times New Roman" panose="02020603050405020304" pitchFamily="18" charset="0"/>
                <a:cs typeface="Times New Roman" panose="02020603050405020304" pitchFamily="18" charset="0"/>
              </a:rPr>
              <a:t>INVESTIGATION OF COMPOSITION AND NANOSTRUCTURAL PROPERTIES OF INDUSTRIAL COMMERCIAL ANTI-PYRENES Sb2O3</a:t>
            </a:r>
          </a:p>
        </p:txBody>
      </p:sp>
      <p:sp>
        <p:nvSpPr>
          <p:cNvPr id="16" name="Прямоугольник 15"/>
          <p:cNvSpPr/>
          <p:nvPr/>
        </p:nvSpPr>
        <p:spPr>
          <a:xfrm>
            <a:off x="145569" y="4947420"/>
            <a:ext cx="11900861" cy="1323439"/>
          </a:xfrm>
          <a:prstGeom prst="rect">
            <a:avLst/>
          </a:prstGeom>
        </p:spPr>
        <p:txBody>
          <a:bodyPr wrap="square">
            <a:spAutoFit/>
          </a:bodyPr>
          <a:lstStyle/>
          <a:p>
            <a:pPr algn="just"/>
            <a:r>
              <a:rPr lang="en-US" sz="1600" b="1" dirty="0" smtClean="0">
                <a:latin typeface="Times New Roman" panose="02020603050405020304" pitchFamily="18" charset="0"/>
                <a:cs typeface="Times New Roman" panose="02020603050405020304" pitchFamily="18" charset="0"/>
              </a:rPr>
              <a:t>In our work, with the help of IR-spectroscopy, DTA-analysis, and diffractometric and X-ray luminescence analysis, we conducted our research on the composition and fire-resistant properties of industrial complex flame retardants for PVC linoleum manufactured by TARKETT VINISIN, </a:t>
            </a:r>
            <a:r>
              <a:rPr lang="en-US" sz="1600" b="1" dirty="0" err="1" smtClean="0">
                <a:latin typeface="Times New Roman" panose="02020603050405020304" pitchFamily="18" charset="0"/>
                <a:cs typeface="Times New Roman" panose="02020603050405020304" pitchFamily="18" charset="0"/>
              </a:rPr>
              <a:t>Kalush</a:t>
            </a:r>
            <a:r>
              <a:rPr lang="en-US" sz="1600" b="1" dirty="0" smtClean="0">
                <a:latin typeface="Times New Roman" panose="02020603050405020304" pitchFamily="18" charset="0"/>
                <a:cs typeface="Times New Roman" panose="02020603050405020304" pitchFamily="18" charset="0"/>
              </a:rPr>
              <a:t>, Ukraine, of unknown composition based on Sb2O3, and proposed a new the mechanism of their complex flame retardant and stabilizing effect is based on the composition of industrial flame retardants determined by us, which additionally includes CaСО3 identified by us.</a:t>
            </a:r>
            <a:endParaRPr lang="uk-UA" sz="1600" b="1" dirty="0">
              <a:latin typeface="Times New Roman" panose="02020603050405020304" pitchFamily="18" charset="0"/>
              <a:cs typeface="Times New Roman" panose="02020603050405020304" pitchFamily="18" charset="0"/>
            </a:endParaRPr>
          </a:p>
        </p:txBody>
      </p:sp>
      <p:sp>
        <p:nvSpPr>
          <p:cNvPr id="15" name="Прямоугольник 14"/>
          <p:cNvSpPr/>
          <p:nvPr/>
        </p:nvSpPr>
        <p:spPr>
          <a:xfrm>
            <a:off x="145569" y="6109439"/>
            <a:ext cx="12046431" cy="830997"/>
          </a:xfrm>
          <a:prstGeom prst="rect">
            <a:avLst/>
          </a:prstGeom>
        </p:spPr>
        <p:txBody>
          <a:bodyPr wrap="square">
            <a:spAutoFit/>
          </a:bodyPr>
          <a:lstStyle/>
          <a:p>
            <a:r>
              <a:rPr lang="en-US" sz="1600" b="1" dirty="0" smtClean="0">
                <a:latin typeface="Times New Roman" panose="02020603050405020304" pitchFamily="18" charset="0"/>
                <a:cs typeface="Times New Roman" panose="02020603050405020304" pitchFamily="18" charset="0"/>
              </a:rPr>
              <a:t>First, the physicochemical characteristics of 4 different samples of antimony trioxide Sb2O3 #1.2.3,4 were analyzed and studied. All these samples of flame retardants were provided by TARKETT VINISIN LLC, </a:t>
            </a:r>
            <a:r>
              <a:rPr lang="en-US" sz="1600" b="1" dirty="0" err="1" smtClean="0">
                <a:latin typeface="Times New Roman" panose="02020603050405020304" pitchFamily="18" charset="0"/>
                <a:cs typeface="Times New Roman" panose="02020603050405020304" pitchFamily="18" charset="0"/>
              </a:rPr>
              <a:t>Kalush</a:t>
            </a:r>
            <a:r>
              <a:rPr lang="en-US" sz="1600" b="1" dirty="0" smtClean="0">
                <a:latin typeface="Times New Roman" panose="02020603050405020304" pitchFamily="18" charset="0"/>
                <a:cs typeface="Times New Roman" panose="02020603050405020304" pitchFamily="18" charset="0"/>
              </a:rPr>
              <a:t>, Ivano-Frankivsk Region, Ukraine [6]. The characteristics of which are presented below in tab 1.</a:t>
            </a:r>
            <a:endParaRPr lang="uk-UA" sz="1600" b="1" dirty="0">
              <a:latin typeface="Times New Roman" panose="02020603050405020304" pitchFamily="18" charset="0"/>
              <a:cs typeface="Times New Roman" panose="02020603050405020304" pitchFamily="18" charset="0"/>
            </a:endParaRPr>
          </a:p>
        </p:txBody>
      </p:sp>
      <p:graphicFrame>
        <p:nvGraphicFramePr>
          <p:cNvPr id="17" name="Таблица 16"/>
          <p:cNvGraphicFramePr>
            <a:graphicFrameLocks noGrp="1"/>
          </p:cNvGraphicFramePr>
          <p:nvPr>
            <p:extLst>
              <p:ext uri="{D42A27DB-BD31-4B8C-83A1-F6EECF244321}">
                <p14:modId xmlns:p14="http://schemas.microsoft.com/office/powerpoint/2010/main" val="1359703814"/>
              </p:ext>
            </p:extLst>
          </p:nvPr>
        </p:nvGraphicFramePr>
        <p:xfrm>
          <a:off x="1553644" y="1398832"/>
          <a:ext cx="10018644" cy="3195451"/>
        </p:xfrm>
        <a:graphic>
          <a:graphicData uri="http://schemas.openxmlformats.org/drawingml/2006/table">
            <a:tbl>
              <a:tblPr firstRow="1" firstCol="1" bandRow="1">
                <a:tableStyleId>{5C22544A-7EE6-4342-B048-85BDC9FD1C3A}</a:tableStyleId>
              </a:tblPr>
              <a:tblGrid>
                <a:gridCol w="447261"/>
                <a:gridCol w="3812973"/>
                <a:gridCol w="1371357"/>
                <a:gridCol w="1523968"/>
                <a:gridCol w="1491728"/>
                <a:gridCol w="1371357"/>
              </a:tblGrid>
              <a:tr h="456493">
                <a:tc gridSpan="6">
                  <a:txBody>
                    <a:bodyPr/>
                    <a:lstStyle/>
                    <a:p>
                      <a:pPr algn="ctr">
                        <a:lnSpc>
                          <a:spcPct val="150000"/>
                        </a:lnSpc>
                        <a:spcAft>
                          <a:spcPts val="0"/>
                        </a:spcAft>
                      </a:pPr>
                      <a:r>
                        <a:rPr lang="uk-UA" sz="1800" b="1" dirty="0">
                          <a:effectLst/>
                          <a:latin typeface="Times New Roman" panose="02020603050405020304" pitchFamily="18" charset="0"/>
                          <a:cs typeface="Times New Roman" panose="02020603050405020304" pitchFamily="18" charset="0"/>
                        </a:rPr>
                        <a:t>    Аналітичні характеристики зразків </a:t>
                      </a:r>
                      <a:r>
                        <a:rPr lang="uk-UA" sz="1800" b="1" dirty="0" err="1">
                          <a:effectLst/>
                          <a:latin typeface="Times New Roman" panose="02020603050405020304" pitchFamily="18" charset="0"/>
                          <a:cs typeface="Times New Roman" panose="02020603050405020304" pitchFamily="18" charset="0"/>
                        </a:rPr>
                        <a:t>антипіренів</a:t>
                      </a:r>
                      <a:r>
                        <a:rPr lang="uk-UA" sz="1800" b="1" dirty="0">
                          <a:effectLst/>
                          <a:latin typeface="Times New Roman" panose="02020603050405020304" pitchFamily="18" charset="0"/>
                          <a:cs typeface="Times New Roman" panose="02020603050405020304" pitchFamily="18" charset="0"/>
                        </a:rPr>
                        <a:t>  Sb2O3 № №1.2.3.,4</a:t>
                      </a:r>
                      <a:endParaRPr lang="uk-UA"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r>
              <a:tr h="456493">
                <a:tc>
                  <a:txBody>
                    <a:bodyPr/>
                    <a:lstStyle/>
                    <a:p>
                      <a:pPr algn="just">
                        <a:lnSpc>
                          <a:spcPct val="150000"/>
                        </a:lnSpc>
                        <a:spcAft>
                          <a:spcPts val="0"/>
                        </a:spcAft>
                      </a:pPr>
                      <a:r>
                        <a:rPr lang="uk-UA" sz="1600" b="1" dirty="0">
                          <a:solidFill>
                            <a:schemeClr val="bg1"/>
                          </a:solidFill>
                          <a:effectLst/>
                        </a:rPr>
                        <a:t>№</a:t>
                      </a:r>
                      <a:endParaRPr lang="uk-UA"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50000"/>
                        </a:lnSpc>
                        <a:spcAft>
                          <a:spcPts val="0"/>
                        </a:spcAft>
                      </a:pPr>
                      <a:r>
                        <a:rPr lang="uk-UA" sz="1800" b="1" dirty="0">
                          <a:effectLst/>
                          <a:latin typeface="Times New Roman" panose="02020603050405020304" pitchFamily="18" charset="0"/>
                          <a:cs typeface="Times New Roman" panose="02020603050405020304" pitchFamily="18" charset="0"/>
                        </a:rPr>
                        <a:t>Назва показників</a:t>
                      </a:r>
                      <a:endParaRPr lang="uk-UA"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50000"/>
                        </a:lnSpc>
                        <a:spcAft>
                          <a:spcPts val="0"/>
                        </a:spcAft>
                      </a:pPr>
                      <a:r>
                        <a:rPr lang="uk-UA" sz="1800" b="1" dirty="0">
                          <a:effectLst/>
                          <a:latin typeface="Times New Roman" panose="02020603050405020304" pitchFamily="18" charset="0"/>
                          <a:cs typeface="Times New Roman" panose="02020603050405020304" pitchFamily="18" charset="0"/>
                        </a:rPr>
                        <a:t>1-Sb2O3</a:t>
                      </a:r>
                      <a:endParaRPr lang="uk-UA"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50000"/>
                        </a:lnSpc>
                        <a:spcAft>
                          <a:spcPts val="0"/>
                        </a:spcAft>
                      </a:pPr>
                      <a:r>
                        <a:rPr lang="uk-UA" sz="1800" b="1">
                          <a:effectLst/>
                          <a:latin typeface="Times New Roman" panose="02020603050405020304" pitchFamily="18" charset="0"/>
                          <a:cs typeface="Times New Roman" panose="02020603050405020304" pitchFamily="18" charset="0"/>
                        </a:rPr>
                        <a:t> 2--Sb2O3</a:t>
                      </a:r>
                      <a:endParaRPr lang="uk-UA"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50000"/>
                        </a:lnSpc>
                        <a:spcAft>
                          <a:spcPts val="0"/>
                        </a:spcAft>
                      </a:pPr>
                      <a:r>
                        <a:rPr lang="uk-UA" sz="1800" b="1">
                          <a:effectLst/>
                          <a:latin typeface="Times New Roman" panose="02020603050405020304" pitchFamily="18" charset="0"/>
                          <a:cs typeface="Times New Roman" panose="02020603050405020304" pitchFamily="18" charset="0"/>
                        </a:rPr>
                        <a:t> 3-Sb2O3</a:t>
                      </a:r>
                      <a:endParaRPr lang="uk-UA"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50000"/>
                        </a:lnSpc>
                        <a:spcAft>
                          <a:spcPts val="0"/>
                        </a:spcAft>
                      </a:pPr>
                      <a:r>
                        <a:rPr lang="uk-UA" sz="1800" b="1">
                          <a:effectLst/>
                          <a:latin typeface="Times New Roman" panose="02020603050405020304" pitchFamily="18" charset="0"/>
                          <a:cs typeface="Times New Roman" panose="02020603050405020304" pitchFamily="18" charset="0"/>
                        </a:rPr>
                        <a:t>4-Sb2O3</a:t>
                      </a:r>
                      <a:endParaRPr lang="uk-UA"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r>
              <a:tr h="456493">
                <a:tc>
                  <a:txBody>
                    <a:bodyPr/>
                    <a:lstStyle/>
                    <a:p>
                      <a:pPr algn="l">
                        <a:lnSpc>
                          <a:spcPct val="107000"/>
                        </a:lnSpc>
                      </a:pPr>
                      <a:r>
                        <a:rPr lang="uk-UA" sz="1600" b="1" dirty="0" smtClean="0">
                          <a:solidFill>
                            <a:schemeClr val="bg1"/>
                          </a:solidFill>
                          <a:effectLst/>
                          <a:latin typeface="Calibri" panose="020F0502020204030204" pitchFamily="34" charset="0"/>
                          <a:cs typeface="Times New Roman" panose="02020603050405020304" pitchFamily="18" charset="0"/>
                        </a:rPr>
                        <a:t>1</a:t>
                      </a:r>
                      <a:endParaRPr lang="uk-UA" sz="1600" b="1" dirty="0">
                        <a:solidFill>
                          <a:schemeClr val="bg1"/>
                        </a:solidFill>
                        <a:effectLst/>
                        <a:latin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50000"/>
                        </a:lnSpc>
                        <a:spcAft>
                          <a:spcPts val="0"/>
                        </a:spcAft>
                      </a:pPr>
                      <a:r>
                        <a:rPr lang="uk-UA" sz="1800" b="1" dirty="0" err="1">
                          <a:effectLst/>
                          <a:latin typeface="Times New Roman" panose="02020603050405020304" pitchFamily="18" charset="0"/>
                          <a:cs typeface="Times New Roman" panose="02020603050405020304" pitchFamily="18" charset="0"/>
                        </a:rPr>
                        <a:t>рН</a:t>
                      </a:r>
                      <a:r>
                        <a:rPr lang="uk-UA" sz="1800" b="1" dirty="0">
                          <a:effectLst/>
                          <a:latin typeface="Times New Roman" panose="02020603050405020304" pitchFamily="18" charset="0"/>
                          <a:cs typeface="Times New Roman" panose="02020603050405020304" pitchFamily="18" charset="0"/>
                        </a:rPr>
                        <a:t> 4%  вод. </a:t>
                      </a:r>
                      <a:r>
                        <a:rPr lang="uk-UA" sz="1800" b="1" dirty="0" err="1">
                          <a:effectLst/>
                          <a:latin typeface="Times New Roman" panose="02020603050405020304" pitchFamily="18" charset="0"/>
                          <a:cs typeface="Times New Roman" panose="02020603050405020304" pitchFamily="18" charset="0"/>
                        </a:rPr>
                        <a:t>диспер</a:t>
                      </a:r>
                      <a:r>
                        <a:rPr lang="uk-UA" sz="1800" b="1" dirty="0">
                          <a:effectLst/>
                          <a:latin typeface="Times New Roman" panose="02020603050405020304" pitchFamily="18" charset="0"/>
                          <a:cs typeface="Times New Roman" panose="02020603050405020304" pitchFamily="18" charset="0"/>
                        </a:rPr>
                        <a:t>.</a:t>
                      </a:r>
                      <a:endParaRPr lang="uk-UA"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50000"/>
                        </a:lnSpc>
                        <a:spcAft>
                          <a:spcPts val="0"/>
                        </a:spcAft>
                      </a:pPr>
                      <a:r>
                        <a:rPr lang="uk-UA" sz="1800" b="1" dirty="0">
                          <a:effectLst/>
                          <a:latin typeface="Times New Roman" panose="02020603050405020304" pitchFamily="18" charset="0"/>
                          <a:cs typeface="Times New Roman" panose="02020603050405020304" pitchFamily="18" charset="0"/>
                        </a:rPr>
                        <a:t>7,9</a:t>
                      </a:r>
                      <a:endParaRPr lang="uk-UA"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50000"/>
                        </a:lnSpc>
                        <a:spcAft>
                          <a:spcPts val="0"/>
                        </a:spcAft>
                      </a:pPr>
                      <a:r>
                        <a:rPr lang="uk-UA" sz="1800" b="1">
                          <a:effectLst/>
                          <a:latin typeface="Times New Roman" panose="02020603050405020304" pitchFamily="18" charset="0"/>
                          <a:cs typeface="Times New Roman" panose="02020603050405020304" pitchFamily="18" charset="0"/>
                        </a:rPr>
                        <a:t>7,8</a:t>
                      </a:r>
                      <a:endParaRPr lang="uk-UA"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50000"/>
                        </a:lnSpc>
                        <a:spcAft>
                          <a:spcPts val="0"/>
                        </a:spcAft>
                      </a:pPr>
                      <a:r>
                        <a:rPr lang="uk-UA" sz="1800" b="1">
                          <a:effectLst/>
                          <a:latin typeface="Times New Roman" panose="02020603050405020304" pitchFamily="18" charset="0"/>
                          <a:cs typeface="Times New Roman" panose="02020603050405020304" pitchFamily="18" charset="0"/>
                        </a:rPr>
                        <a:t>8,1</a:t>
                      </a:r>
                      <a:endParaRPr lang="uk-UA"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50000"/>
                        </a:lnSpc>
                        <a:spcAft>
                          <a:spcPts val="0"/>
                        </a:spcAft>
                      </a:pPr>
                      <a:r>
                        <a:rPr lang="uk-UA" sz="1800" b="1">
                          <a:effectLst/>
                          <a:latin typeface="Times New Roman" panose="02020603050405020304" pitchFamily="18" charset="0"/>
                          <a:cs typeface="Times New Roman" panose="02020603050405020304" pitchFamily="18" charset="0"/>
                        </a:rPr>
                        <a:t>7,9</a:t>
                      </a:r>
                      <a:endParaRPr lang="uk-UA"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r>
              <a:tr h="456493">
                <a:tc>
                  <a:txBody>
                    <a:bodyPr/>
                    <a:lstStyle/>
                    <a:p>
                      <a:pPr algn="l">
                        <a:lnSpc>
                          <a:spcPct val="107000"/>
                        </a:lnSpc>
                      </a:pPr>
                      <a:r>
                        <a:rPr lang="uk-UA" sz="1600" b="1" dirty="0" smtClean="0">
                          <a:solidFill>
                            <a:schemeClr val="bg1"/>
                          </a:solidFill>
                          <a:effectLst/>
                          <a:latin typeface="Calibri" panose="020F0502020204030204" pitchFamily="34" charset="0"/>
                          <a:cs typeface="Times New Roman" panose="02020603050405020304" pitchFamily="18" charset="0"/>
                        </a:rPr>
                        <a:t>2</a:t>
                      </a:r>
                      <a:endParaRPr lang="uk-UA" sz="1600" b="1" dirty="0">
                        <a:solidFill>
                          <a:schemeClr val="bg1"/>
                        </a:solidFill>
                        <a:effectLst/>
                        <a:latin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50000"/>
                        </a:lnSpc>
                        <a:spcAft>
                          <a:spcPts val="0"/>
                        </a:spcAft>
                      </a:pPr>
                      <a:r>
                        <a:rPr lang="uk-UA" sz="1800" b="1" dirty="0">
                          <a:effectLst/>
                          <a:latin typeface="Times New Roman" panose="02020603050405020304" pitchFamily="18" charset="0"/>
                          <a:cs typeface="Times New Roman" panose="02020603050405020304" pitchFamily="18" charset="0"/>
                        </a:rPr>
                        <a:t>Насипна вага</a:t>
                      </a:r>
                      <a:r>
                        <a:rPr lang="uk-UA" sz="1800" b="1" dirty="0" smtClean="0">
                          <a:effectLst/>
                          <a:latin typeface="Times New Roman" panose="02020603050405020304" pitchFamily="18" charset="0"/>
                          <a:cs typeface="Times New Roman" panose="02020603050405020304" pitchFamily="18" charset="0"/>
                        </a:rPr>
                        <a:t>, г/л</a:t>
                      </a:r>
                      <a:endParaRPr lang="uk-UA"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50000"/>
                        </a:lnSpc>
                        <a:spcAft>
                          <a:spcPts val="0"/>
                        </a:spcAft>
                      </a:pPr>
                      <a:r>
                        <a:rPr lang="uk-UA" sz="1800" b="1" dirty="0">
                          <a:effectLst/>
                          <a:latin typeface="Times New Roman" panose="02020603050405020304" pitchFamily="18" charset="0"/>
                          <a:cs typeface="Times New Roman" panose="02020603050405020304" pitchFamily="18" charset="0"/>
                        </a:rPr>
                        <a:t>75</a:t>
                      </a:r>
                      <a:endParaRPr lang="uk-UA"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50000"/>
                        </a:lnSpc>
                        <a:spcAft>
                          <a:spcPts val="0"/>
                        </a:spcAft>
                      </a:pPr>
                      <a:r>
                        <a:rPr lang="uk-UA" sz="1800" b="1" dirty="0">
                          <a:effectLst/>
                          <a:latin typeface="Times New Roman" panose="02020603050405020304" pitchFamily="18" charset="0"/>
                          <a:cs typeface="Times New Roman" panose="02020603050405020304" pitchFamily="18" charset="0"/>
                        </a:rPr>
                        <a:t>72</a:t>
                      </a:r>
                      <a:endParaRPr lang="uk-UA"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50000"/>
                        </a:lnSpc>
                        <a:spcAft>
                          <a:spcPts val="0"/>
                        </a:spcAft>
                      </a:pPr>
                      <a:r>
                        <a:rPr lang="uk-UA" sz="1800" b="1">
                          <a:effectLst/>
                          <a:latin typeface="Times New Roman" panose="02020603050405020304" pitchFamily="18" charset="0"/>
                          <a:cs typeface="Times New Roman" panose="02020603050405020304" pitchFamily="18" charset="0"/>
                        </a:rPr>
                        <a:t>81</a:t>
                      </a:r>
                      <a:endParaRPr lang="uk-UA"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50000"/>
                        </a:lnSpc>
                        <a:spcAft>
                          <a:spcPts val="0"/>
                        </a:spcAft>
                      </a:pPr>
                      <a:r>
                        <a:rPr lang="uk-UA" sz="1800" b="1" dirty="0">
                          <a:effectLst/>
                          <a:latin typeface="Times New Roman" panose="02020603050405020304" pitchFamily="18" charset="0"/>
                          <a:cs typeface="Times New Roman" panose="02020603050405020304" pitchFamily="18" charset="0"/>
                        </a:rPr>
                        <a:t>76</a:t>
                      </a:r>
                      <a:endParaRPr lang="uk-UA"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r>
              <a:tr h="456493">
                <a:tc>
                  <a:txBody>
                    <a:bodyPr/>
                    <a:lstStyle/>
                    <a:p>
                      <a:pPr algn="l">
                        <a:lnSpc>
                          <a:spcPct val="107000"/>
                        </a:lnSpc>
                      </a:pPr>
                      <a:r>
                        <a:rPr lang="uk-UA" sz="1600" b="1" dirty="0" smtClean="0">
                          <a:solidFill>
                            <a:schemeClr val="bg1"/>
                          </a:solidFill>
                          <a:effectLst/>
                          <a:latin typeface="Calibri" panose="020F0502020204030204" pitchFamily="34" charset="0"/>
                          <a:cs typeface="Times New Roman" panose="02020603050405020304" pitchFamily="18" charset="0"/>
                        </a:rPr>
                        <a:t>3</a:t>
                      </a:r>
                      <a:endParaRPr lang="uk-UA" sz="1600" b="1" dirty="0">
                        <a:solidFill>
                          <a:schemeClr val="bg1"/>
                        </a:solidFill>
                        <a:effectLst/>
                        <a:latin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50000"/>
                        </a:lnSpc>
                        <a:spcAft>
                          <a:spcPts val="0"/>
                        </a:spcAft>
                      </a:pPr>
                      <a:r>
                        <a:rPr lang="uk-UA" sz="1800" b="1" dirty="0">
                          <a:effectLst/>
                          <a:latin typeface="Times New Roman" panose="02020603050405020304" pitchFamily="18" charset="0"/>
                          <a:cs typeface="Times New Roman" panose="02020603050405020304" pitchFamily="18" charset="0"/>
                        </a:rPr>
                        <a:t>Вміст </a:t>
                      </a:r>
                      <a:r>
                        <a:rPr lang="uk-UA" sz="1800" b="1" dirty="0" smtClean="0">
                          <a:effectLst/>
                          <a:latin typeface="Times New Roman" panose="02020603050405020304" pitchFamily="18" charset="0"/>
                          <a:cs typeface="Times New Roman" panose="02020603050405020304" pitchFamily="18" charset="0"/>
                        </a:rPr>
                        <a:t>Н2О,при 105</a:t>
                      </a:r>
                      <a:r>
                        <a:rPr lang="uk-UA" sz="1800" b="1" baseline="30000" dirty="0" smtClean="0">
                          <a:effectLst/>
                          <a:latin typeface="Times New Roman" panose="02020603050405020304" pitchFamily="18" charset="0"/>
                          <a:cs typeface="Times New Roman" panose="02020603050405020304" pitchFamily="18" charset="0"/>
                        </a:rPr>
                        <a:t>о</a:t>
                      </a:r>
                      <a:r>
                        <a:rPr lang="uk-UA" sz="1800" b="1" dirty="0" smtClean="0">
                          <a:effectLst/>
                          <a:latin typeface="Times New Roman" panose="02020603050405020304" pitchFamily="18" charset="0"/>
                          <a:cs typeface="Times New Roman" panose="02020603050405020304" pitchFamily="18" charset="0"/>
                        </a:rPr>
                        <a:t>С, 2год. %</a:t>
                      </a:r>
                      <a:endParaRPr lang="uk-UA"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50000"/>
                        </a:lnSpc>
                        <a:spcAft>
                          <a:spcPts val="0"/>
                        </a:spcAft>
                      </a:pPr>
                      <a:r>
                        <a:rPr lang="uk-UA" sz="1800" b="1" dirty="0">
                          <a:effectLst/>
                          <a:latin typeface="Times New Roman" panose="02020603050405020304" pitchFamily="18" charset="0"/>
                          <a:cs typeface="Times New Roman" panose="02020603050405020304" pitchFamily="18" charset="0"/>
                        </a:rPr>
                        <a:t>0,39</a:t>
                      </a:r>
                      <a:endParaRPr lang="uk-UA"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50000"/>
                        </a:lnSpc>
                        <a:spcAft>
                          <a:spcPts val="0"/>
                        </a:spcAft>
                      </a:pPr>
                      <a:r>
                        <a:rPr lang="uk-UA" sz="1800" b="1" dirty="0">
                          <a:effectLst/>
                          <a:latin typeface="Times New Roman" panose="02020603050405020304" pitchFamily="18" charset="0"/>
                          <a:cs typeface="Times New Roman" panose="02020603050405020304" pitchFamily="18" charset="0"/>
                        </a:rPr>
                        <a:t>0,39</a:t>
                      </a:r>
                      <a:endParaRPr lang="uk-UA"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50000"/>
                        </a:lnSpc>
                        <a:spcAft>
                          <a:spcPts val="0"/>
                        </a:spcAft>
                      </a:pPr>
                      <a:r>
                        <a:rPr lang="uk-UA" sz="1800" b="1">
                          <a:effectLst/>
                          <a:latin typeface="Times New Roman" panose="02020603050405020304" pitchFamily="18" charset="0"/>
                          <a:cs typeface="Times New Roman" panose="02020603050405020304" pitchFamily="18" charset="0"/>
                        </a:rPr>
                        <a:t>0,49</a:t>
                      </a:r>
                      <a:endParaRPr lang="uk-UA"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50000"/>
                        </a:lnSpc>
                        <a:spcAft>
                          <a:spcPts val="0"/>
                        </a:spcAft>
                      </a:pPr>
                      <a:r>
                        <a:rPr lang="uk-UA" sz="1800" b="1" dirty="0">
                          <a:effectLst/>
                          <a:latin typeface="Times New Roman" panose="02020603050405020304" pitchFamily="18" charset="0"/>
                          <a:cs typeface="Times New Roman" panose="02020603050405020304" pitchFamily="18" charset="0"/>
                        </a:rPr>
                        <a:t>0,43</a:t>
                      </a:r>
                      <a:endParaRPr lang="uk-UA"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r>
              <a:tr h="456493">
                <a:tc>
                  <a:txBody>
                    <a:bodyPr/>
                    <a:lstStyle/>
                    <a:p>
                      <a:pPr algn="l">
                        <a:lnSpc>
                          <a:spcPct val="107000"/>
                        </a:lnSpc>
                      </a:pPr>
                      <a:r>
                        <a:rPr lang="uk-UA" sz="1600" b="1" dirty="0" smtClean="0">
                          <a:solidFill>
                            <a:schemeClr val="bg1"/>
                          </a:solidFill>
                          <a:effectLst/>
                          <a:latin typeface="Calibri" panose="020F0502020204030204" pitchFamily="34" charset="0"/>
                          <a:cs typeface="Times New Roman" panose="02020603050405020304" pitchFamily="18" charset="0"/>
                        </a:rPr>
                        <a:t>4</a:t>
                      </a:r>
                      <a:endParaRPr lang="uk-UA" sz="1600" b="1" dirty="0">
                        <a:solidFill>
                          <a:schemeClr val="bg1"/>
                        </a:solidFill>
                        <a:effectLst/>
                        <a:latin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50000"/>
                        </a:lnSpc>
                        <a:spcAft>
                          <a:spcPts val="0"/>
                        </a:spcAft>
                      </a:pPr>
                      <a:r>
                        <a:rPr lang="uk-UA" sz="1800" b="1" dirty="0">
                          <a:effectLst/>
                          <a:latin typeface="Times New Roman" panose="02020603050405020304" pitchFamily="18" charset="0"/>
                          <a:cs typeface="Times New Roman" panose="02020603050405020304" pitchFamily="18" charset="0"/>
                        </a:rPr>
                        <a:t>Втрати </a:t>
                      </a:r>
                      <a:r>
                        <a:rPr lang="uk-UA" sz="1800" b="1" dirty="0" err="1" smtClean="0">
                          <a:effectLst/>
                          <a:latin typeface="Times New Roman" panose="02020603050405020304" pitchFamily="18" charset="0"/>
                          <a:cs typeface="Times New Roman" panose="02020603050405020304" pitchFamily="18" charset="0"/>
                        </a:rPr>
                        <a:t>прок</a:t>
                      </a:r>
                      <a:r>
                        <a:rPr lang="uk-UA" sz="1800" b="1" dirty="0" smtClean="0">
                          <a:effectLst/>
                          <a:latin typeface="Times New Roman" panose="02020603050405020304" pitchFamily="18" charset="0"/>
                          <a:cs typeface="Times New Roman" panose="02020603050405020304" pitchFamily="18" charset="0"/>
                        </a:rPr>
                        <a:t>. При 900</a:t>
                      </a:r>
                      <a:r>
                        <a:rPr lang="uk-UA" sz="1800" b="1" baseline="30000" dirty="0" smtClean="0">
                          <a:effectLst/>
                          <a:latin typeface="Times New Roman" panose="02020603050405020304" pitchFamily="18" charset="0"/>
                          <a:cs typeface="Times New Roman" panose="02020603050405020304" pitchFamily="18" charset="0"/>
                        </a:rPr>
                        <a:t>о</a:t>
                      </a:r>
                      <a:r>
                        <a:rPr lang="uk-UA" sz="1800" b="1" dirty="0" smtClean="0">
                          <a:effectLst/>
                          <a:latin typeface="Times New Roman" panose="02020603050405020304" pitchFamily="18" charset="0"/>
                          <a:cs typeface="Times New Roman" panose="02020603050405020304" pitchFamily="18" charset="0"/>
                        </a:rPr>
                        <a:t>С</a:t>
                      </a:r>
                      <a:r>
                        <a:rPr lang="uk-UA" sz="1800" b="1" dirty="0">
                          <a:effectLst/>
                          <a:latin typeface="Times New Roman" panose="02020603050405020304" pitchFamily="18" charset="0"/>
                          <a:cs typeface="Times New Roman" panose="02020603050405020304" pitchFamily="18" charset="0"/>
                        </a:rPr>
                        <a:t>%</a:t>
                      </a:r>
                      <a:endParaRPr lang="uk-UA"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50000"/>
                        </a:lnSpc>
                        <a:spcAft>
                          <a:spcPts val="0"/>
                        </a:spcAft>
                      </a:pPr>
                      <a:r>
                        <a:rPr lang="uk-UA" sz="1800" b="1" dirty="0">
                          <a:effectLst/>
                          <a:latin typeface="Times New Roman" panose="02020603050405020304" pitchFamily="18" charset="0"/>
                          <a:cs typeface="Times New Roman" panose="02020603050405020304" pitchFamily="18" charset="0"/>
                        </a:rPr>
                        <a:t>11,54</a:t>
                      </a:r>
                      <a:endParaRPr lang="uk-UA"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50000"/>
                        </a:lnSpc>
                        <a:spcAft>
                          <a:spcPts val="0"/>
                        </a:spcAft>
                      </a:pPr>
                      <a:r>
                        <a:rPr lang="uk-UA" sz="1800" b="1" dirty="0">
                          <a:effectLst/>
                          <a:latin typeface="Times New Roman" panose="02020603050405020304" pitchFamily="18" charset="0"/>
                          <a:cs typeface="Times New Roman" panose="02020603050405020304" pitchFamily="18" charset="0"/>
                        </a:rPr>
                        <a:t>0,001</a:t>
                      </a:r>
                      <a:endParaRPr lang="uk-UA"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50000"/>
                        </a:lnSpc>
                        <a:spcAft>
                          <a:spcPts val="0"/>
                        </a:spcAft>
                      </a:pPr>
                      <a:r>
                        <a:rPr lang="uk-UA" sz="1800" b="1" dirty="0">
                          <a:effectLst/>
                          <a:latin typeface="Times New Roman" panose="02020603050405020304" pitchFamily="18" charset="0"/>
                          <a:cs typeface="Times New Roman" panose="02020603050405020304" pitchFamily="18" charset="0"/>
                        </a:rPr>
                        <a:t>16,8</a:t>
                      </a:r>
                      <a:endParaRPr lang="uk-UA"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50000"/>
                        </a:lnSpc>
                        <a:spcAft>
                          <a:spcPts val="0"/>
                        </a:spcAft>
                      </a:pPr>
                      <a:r>
                        <a:rPr lang="uk-UA" sz="1800" b="1">
                          <a:effectLst/>
                          <a:latin typeface="Times New Roman" panose="02020603050405020304" pitchFamily="18" charset="0"/>
                          <a:cs typeface="Times New Roman" panose="02020603050405020304" pitchFamily="18" charset="0"/>
                        </a:rPr>
                        <a:t>13,5</a:t>
                      </a:r>
                      <a:endParaRPr lang="uk-UA"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r>
              <a:tr h="456493">
                <a:tc>
                  <a:txBody>
                    <a:bodyPr/>
                    <a:lstStyle/>
                    <a:p>
                      <a:pPr algn="l">
                        <a:lnSpc>
                          <a:spcPct val="107000"/>
                        </a:lnSpc>
                      </a:pPr>
                      <a:r>
                        <a:rPr lang="uk-UA" sz="1600" b="1" dirty="0" smtClean="0">
                          <a:solidFill>
                            <a:schemeClr val="bg1"/>
                          </a:solidFill>
                          <a:effectLst/>
                          <a:latin typeface="Calibri" panose="020F0502020204030204" pitchFamily="34" charset="0"/>
                          <a:cs typeface="Times New Roman" panose="02020603050405020304" pitchFamily="18" charset="0"/>
                        </a:rPr>
                        <a:t>5</a:t>
                      </a:r>
                      <a:endParaRPr lang="uk-UA" sz="1600" b="1" dirty="0">
                        <a:solidFill>
                          <a:schemeClr val="bg1"/>
                        </a:solidFill>
                        <a:effectLst/>
                        <a:latin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50000"/>
                        </a:lnSpc>
                        <a:spcAft>
                          <a:spcPts val="0"/>
                        </a:spcAft>
                      </a:pPr>
                      <a:r>
                        <a:rPr lang="uk-UA" sz="1800" b="1">
                          <a:effectLst/>
                          <a:latin typeface="Times New Roman" panose="02020603050405020304" pitchFamily="18" charset="0"/>
                          <a:cs typeface="Times New Roman" panose="02020603050405020304" pitchFamily="18" charset="0"/>
                        </a:rPr>
                        <a:t>Питома поверхня, </a:t>
                      </a:r>
                      <a:r>
                        <a:rPr lang="en-US" sz="1800" b="1">
                          <a:effectLst/>
                          <a:latin typeface="Times New Roman" panose="02020603050405020304" pitchFamily="18" charset="0"/>
                          <a:cs typeface="Times New Roman" panose="02020603050405020304" pitchFamily="18" charset="0"/>
                        </a:rPr>
                        <a:t>S </a:t>
                      </a:r>
                      <a:r>
                        <a:rPr lang="uk-UA" sz="1800" b="1">
                          <a:effectLst/>
                          <a:latin typeface="Times New Roman" panose="02020603050405020304" pitchFamily="18" charset="0"/>
                          <a:cs typeface="Times New Roman" panose="02020603050405020304" pitchFamily="18" charset="0"/>
                        </a:rPr>
                        <a:t>м2/г</a:t>
                      </a:r>
                      <a:endParaRPr lang="uk-UA"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50000"/>
                        </a:lnSpc>
                        <a:spcAft>
                          <a:spcPts val="0"/>
                        </a:spcAft>
                      </a:pPr>
                      <a:r>
                        <a:rPr lang="uk-UA" sz="1800" b="1">
                          <a:effectLst/>
                          <a:latin typeface="Times New Roman" panose="02020603050405020304" pitchFamily="18" charset="0"/>
                          <a:cs typeface="Times New Roman" panose="02020603050405020304" pitchFamily="18" charset="0"/>
                        </a:rPr>
                        <a:t>0,51</a:t>
                      </a:r>
                      <a:endParaRPr lang="uk-UA"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50000"/>
                        </a:lnSpc>
                        <a:spcAft>
                          <a:spcPts val="0"/>
                        </a:spcAft>
                      </a:pPr>
                      <a:r>
                        <a:rPr lang="uk-UA" sz="1800" b="1" dirty="0">
                          <a:effectLst/>
                          <a:latin typeface="Times New Roman" panose="02020603050405020304" pitchFamily="18" charset="0"/>
                          <a:cs typeface="Times New Roman" panose="02020603050405020304" pitchFamily="18" charset="0"/>
                        </a:rPr>
                        <a:t>1,45</a:t>
                      </a:r>
                      <a:endParaRPr lang="uk-UA"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50000"/>
                        </a:lnSpc>
                        <a:spcAft>
                          <a:spcPts val="0"/>
                        </a:spcAft>
                      </a:pPr>
                      <a:r>
                        <a:rPr lang="uk-UA" sz="1800" b="1" dirty="0">
                          <a:effectLst/>
                          <a:latin typeface="Times New Roman" panose="02020603050405020304" pitchFamily="18" charset="0"/>
                          <a:cs typeface="Times New Roman" panose="02020603050405020304" pitchFamily="18" charset="0"/>
                        </a:rPr>
                        <a:t>1,56</a:t>
                      </a:r>
                      <a:endParaRPr lang="uk-UA"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50000"/>
                        </a:lnSpc>
                        <a:spcAft>
                          <a:spcPts val="0"/>
                        </a:spcAft>
                      </a:pPr>
                      <a:r>
                        <a:rPr lang="uk-UA" sz="1800" b="1" dirty="0">
                          <a:effectLst/>
                          <a:latin typeface="Times New Roman" panose="02020603050405020304" pitchFamily="18" charset="0"/>
                          <a:cs typeface="Times New Roman" panose="02020603050405020304" pitchFamily="18" charset="0"/>
                        </a:rPr>
                        <a:t>0,58</a:t>
                      </a:r>
                      <a:endParaRPr lang="uk-UA"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r>
            </a:tbl>
          </a:graphicData>
        </a:graphic>
      </p:graphicFrame>
      <p:sp>
        <p:nvSpPr>
          <p:cNvPr id="18" name="Rectangle 3"/>
          <p:cNvSpPr>
            <a:spLocks noChangeArrowheads="1"/>
          </p:cNvSpPr>
          <p:nvPr/>
        </p:nvSpPr>
        <p:spPr bwMode="auto">
          <a:xfrm>
            <a:off x="384210" y="976004"/>
            <a:ext cx="1156914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uk-UA" b="1"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Table</a:t>
            </a:r>
            <a:r>
              <a:rPr kumimoji="0" lang="uk-UA" altLang="uk-UA" b="1"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kumimoji="0" lang="uk-UA" altLang="uk-UA" b="1"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Characteristics</a:t>
            </a:r>
            <a:r>
              <a:rPr kumimoji="0" lang="uk-UA" altLang="uk-UA" b="1"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uk-UA" altLang="uk-UA" b="1"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of</a:t>
            </a:r>
            <a:r>
              <a:rPr kumimoji="0" lang="uk-UA" altLang="uk-UA" b="1"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uk-UA" altLang="uk-UA" b="1"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industrial</a:t>
            </a:r>
            <a:r>
              <a:rPr kumimoji="0" lang="uk-UA" altLang="uk-UA" b="1"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uk-UA" altLang="uk-UA" b="1"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flame</a:t>
            </a:r>
            <a:r>
              <a:rPr kumimoji="0" lang="uk-UA" altLang="uk-UA" b="1"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uk-UA" altLang="uk-UA" b="1"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retardants</a:t>
            </a:r>
            <a:r>
              <a:rPr kumimoji="0" lang="uk-UA" altLang="uk-UA" b="1"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uk-UA" altLang="uk-UA" b="1"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of</a:t>
            </a:r>
            <a:r>
              <a:rPr kumimoji="0" lang="uk-UA" altLang="uk-UA" b="1"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TARKETT VINISIN LLC.</a:t>
            </a:r>
            <a:endParaRPr kumimoji="0" lang="uk-UA" altLang="uk-UA" b="1" i="0" u="none" strike="noStrike" cap="none" normalizeH="0" baseline="0" dirty="0" smtClean="0">
              <a:ln>
                <a:noFill/>
              </a:ln>
              <a:solidFill>
                <a:schemeClr val="tx1"/>
              </a:solidFill>
              <a:effectLst/>
              <a:latin typeface="Arial" panose="020B0604020202020204" pitchFamily="34" charset="0"/>
            </a:endParaRPr>
          </a:p>
        </p:txBody>
      </p:sp>
      <p:sp>
        <p:nvSpPr>
          <p:cNvPr id="20" name="TextBox 19"/>
          <p:cNvSpPr txBox="1"/>
          <p:nvPr/>
        </p:nvSpPr>
        <p:spPr>
          <a:xfrm>
            <a:off x="11848699" y="6400800"/>
            <a:ext cx="343301" cy="369332"/>
          </a:xfrm>
          <a:prstGeom prst="rect">
            <a:avLst/>
          </a:prstGeom>
          <a:noFill/>
        </p:spPr>
        <p:txBody>
          <a:bodyPr wrap="square" rtlCol="0">
            <a:spAutoFit/>
          </a:bodyPr>
          <a:lstStyle/>
          <a:p>
            <a:r>
              <a:rPr lang="uk-UA" b="1" dirty="0" smtClean="0">
                <a:latin typeface="Times New Roman" panose="02020603050405020304" pitchFamily="18" charset="0"/>
                <a:cs typeface="Times New Roman" panose="02020603050405020304" pitchFamily="18" charset="0"/>
              </a:rPr>
              <a:t>3</a:t>
            </a:r>
            <a:endParaRPr lang="uk-UA"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61819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0" y="0"/>
            <a:ext cx="981276" cy="980728"/>
          </a:xfrm>
          <a:prstGeom prst="rect">
            <a:avLst/>
          </a:prstGeom>
          <a:solidFill>
            <a:srgbClr val="FFFFFF"/>
          </a:solidFill>
        </p:spPr>
      </p:pic>
      <p:pic>
        <p:nvPicPr>
          <p:cNvPr id="6" name="Рисунок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220450" y="7591"/>
            <a:ext cx="971550" cy="97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981276" y="-822"/>
            <a:ext cx="10239174" cy="923330"/>
          </a:xfrm>
          <a:prstGeom prst="rect">
            <a:avLst/>
          </a:prstGeom>
        </p:spPr>
        <p:txBody>
          <a:bodyPr wrap="square">
            <a:spAutoFit/>
          </a:bodyPr>
          <a:lstStyle/>
          <a:p>
            <a:pPr algn="ctr"/>
            <a:r>
              <a:rPr lang="en-US" b="1" dirty="0" smtClean="0">
                <a:latin typeface="Times New Roman" panose="02020603050405020304" pitchFamily="18" charset="0"/>
                <a:cs typeface="Times New Roman" panose="02020603050405020304" pitchFamily="18" charset="0"/>
              </a:rPr>
              <a:t>Sergiy Kurta, Anna  </a:t>
            </a:r>
            <a:r>
              <a:rPr lang="en-US" b="1" dirty="0" err="1" smtClean="0">
                <a:latin typeface="Times New Roman" panose="02020603050405020304" pitchFamily="18" charset="0"/>
                <a:cs typeface="Times New Roman" panose="02020603050405020304" pitchFamily="18" charset="0"/>
              </a:rPr>
              <a:t>Rega</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Lilya</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Yaremchuk</a:t>
            </a:r>
            <a:r>
              <a:rPr lang="uk-UA" b="1" dirty="0" smtClean="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Anastasia </a:t>
            </a:r>
            <a:r>
              <a:rPr lang="en-US" b="1" dirty="0" err="1" smtClean="0">
                <a:latin typeface="Times New Roman" panose="02020603050405020304" pitchFamily="18" charset="0"/>
                <a:cs typeface="Times New Roman" panose="02020603050405020304" pitchFamily="18" charset="0"/>
              </a:rPr>
              <a:t>Alieva</a:t>
            </a:r>
            <a:r>
              <a:rPr lang="uk-UA" b="1" dirty="0" smtClean="0">
                <a:latin typeface="Times New Roman" panose="02020603050405020304" pitchFamily="18" charset="0"/>
                <a:cs typeface="Times New Roman" panose="02020603050405020304" pitchFamily="18" charset="0"/>
              </a:rPr>
              <a:t>.</a:t>
            </a:r>
          </a:p>
          <a:p>
            <a:pPr algn="ctr"/>
            <a:r>
              <a:rPr lang="en-US" b="1" dirty="0" smtClean="0">
                <a:latin typeface="Times New Roman" panose="02020603050405020304" pitchFamily="18" charset="0"/>
                <a:cs typeface="Times New Roman" panose="02020603050405020304" pitchFamily="18" charset="0"/>
              </a:rPr>
              <a:t>INVESTIGATION OF COMPOSITION AND NANOSTRUCTURAL PROPERTIES OF INDUSTRIAL COMMERCIAL ANTI-PYRENES Sb2O3</a:t>
            </a:r>
          </a:p>
        </p:txBody>
      </p:sp>
      <p:sp>
        <p:nvSpPr>
          <p:cNvPr id="9" name="TextBox 8"/>
          <p:cNvSpPr txBox="1"/>
          <p:nvPr/>
        </p:nvSpPr>
        <p:spPr>
          <a:xfrm>
            <a:off x="11848699" y="6400800"/>
            <a:ext cx="343301" cy="369332"/>
          </a:xfrm>
          <a:prstGeom prst="rect">
            <a:avLst/>
          </a:prstGeom>
          <a:noFill/>
        </p:spPr>
        <p:txBody>
          <a:bodyPr wrap="square" rtlCol="0">
            <a:spAutoFit/>
          </a:bodyPr>
          <a:lstStyle/>
          <a:p>
            <a:r>
              <a:rPr lang="uk-UA" b="1" dirty="0" smtClean="0">
                <a:latin typeface="Times New Roman" panose="02020603050405020304" pitchFamily="18" charset="0"/>
                <a:cs typeface="Times New Roman" panose="02020603050405020304" pitchFamily="18" charset="0"/>
              </a:rPr>
              <a:t>4</a:t>
            </a:r>
            <a:endParaRPr lang="uk-UA" b="1"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221381" y="4826675"/>
            <a:ext cx="11970619" cy="2031325"/>
          </a:xfrm>
          <a:prstGeom prst="rect">
            <a:avLst/>
          </a:prstGeom>
        </p:spPr>
        <p:txBody>
          <a:bodyPr wrap="square">
            <a:spAutoFit/>
          </a:bodyPr>
          <a:lstStyle/>
          <a:p>
            <a:pPr algn="just">
              <a:spcAft>
                <a:spcPts val="800"/>
              </a:spcAft>
            </a:pPr>
            <a:r>
              <a:rPr lang="en-US"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To determine the qualitative composition of 4 different samples of Sb2O3 flame retardants, a qualitative and quantitative analysis of the chemical composition of the samples was carried out on a special device "IR-Fourier spectrometer ALPHA II". The IR spectra of 3 Sb2O3 samples were obtained and described, the results of which are presented in the IR spectrogram of fig. 1. The basis for all samples is antimony trioxide Sb2O3 [7], but with different content of the main substance: At the same time, sample No. 1 contains 56% of impurities of other substances, and sample No. 3 contains up to 75% of other substances, quantitative and the qualitative composition of which will be determined by other methods and described later in our work.</a:t>
            </a:r>
            <a:endParaRPr lang="uk-UA" b="1"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Рисунок 3"/>
          <p:cNvPicPr>
            <a:picLocks noChangeAspect="1"/>
          </p:cNvPicPr>
          <p:nvPr/>
        </p:nvPicPr>
        <p:blipFill>
          <a:blip r:embed="rId5"/>
          <a:stretch>
            <a:fillRect/>
          </a:stretch>
        </p:blipFill>
        <p:spPr>
          <a:xfrm>
            <a:off x="981276" y="921983"/>
            <a:ext cx="10239174" cy="4049360"/>
          </a:xfrm>
          <a:prstGeom prst="rect">
            <a:avLst/>
          </a:prstGeom>
        </p:spPr>
      </p:pic>
      <p:sp>
        <p:nvSpPr>
          <p:cNvPr id="7" name="Прямоугольник 6"/>
          <p:cNvSpPr/>
          <p:nvPr/>
        </p:nvSpPr>
        <p:spPr>
          <a:xfrm>
            <a:off x="1071662" y="4432734"/>
            <a:ext cx="11120338" cy="338554"/>
          </a:xfrm>
          <a:prstGeom prst="rect">
            <a:avLst/>
          </a:prstGeom>
        </p:spPr>
        <p:txBody>
          <a:bodyPr wrap="square">
            <a:spAutoFit/>
          </a:bodyPr>
          <a:lstStyle/>
          <a:p>
            <a:pPr algn="just"/>
            <a:r>
              <a:rPr lang="en-US" sz="1600" b="1" dirty="0" smtClean="0">
                <a:latin typeface="Times New Roman" panose="02020603050405020304" pitchFamily="18" charset="0"/>
                <a:cs typeface="Times New Roman" panose="02020603050405020304" pitchFamily="18" charset="0"/>
              </a:rPr>
              <a:t>Fig. 1. IR spectrum of samples #1.2.3. of flame retardant Sb2O3 on the ALPHA I Fourier transform spectrometer.</a:t>
            </a:r>
            <a:endParaRPr lang="en-US" sz="1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70394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0" y="0"/>
            <a:ext cx="981276" cy="980728"/>
          </a:xfrm>
          <a:prstGeom prst="rect">
            <a:avLst/>
          </a:prstGeom>
          <a:solidFill>
            <a:srgbClr val="FFFFFF"/>
          </a:solidFill>
        </p:spPr>
      </p:pic>
      <p:pic>
        <p:nvPicPr>
          <p:cNvPr id="6" name="Рисунок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220450" y="7591"/>
            <a:ext cx="971550" cy="97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981276" y="-822"/>
            <a:ext cx="10239174" cy="923330"/>
          </a:xfrm>
          <a:prstGeom prst="rect">
            <a:avLst/>
          </a:prstGeom>
        </p:spPr>
        <p:txBody>
          <a:bodyPr wrap="square">
            <a:spAutoFit/>
          </a:bodyPr>
          <a:lstStyle/>
          <a:p>
            <a:pPr algn="ctr"/>
            <a:r>
              <a:rPr lang="en-US" b="1" dirty="0" smtClean="0">
                <a:latin typeface="Times New Roman" panose="02020603050405020304" pitchFamily="18" charset="0"/>
                <a:cs typeface="Times New Roman" panose="02020603050405020304" pitchFamily="18" charset="0"/>
              </a:rPr>
              <a:t>Sergiy Kurta, Anna  </a:t>
            </a:r>
            <a:r>
              <a:rPr lang="en-US" b="1" dirty="0" err="1" smtClean="0">
                <a:latin typeface="Times New Roman" panose="02020603050405020304" pitchFamily="18" charset="0"/>
                <a:cs typeface="Times New Roman" panose="02020603050405020304" pitchFamily="18" charset="0"/>
              </a:rPr>
              <a:t>Rega</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Lilya</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Yaremchuk</a:t>
            </a:r>
            <a:r>
              <a:rPr lang="uk-UA" b="1" dirty="0" smtClean="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Anastasia </a:t>
            </a:r>
            <a:r>
              <a:rPr lang="en-US" b="1" dirty="0" err="1" smtClean="0">
                <a:latin typeface="Times New Roman" panose="02020603050405020304" pitchFamily="18" charset="0"/>
                <a:cs typeface="Times New Roman" panose="02020603050405020304" pitchFamily="18" charset="0"/>
              </a:rPr>
              <a:t>Alieva</a:t>
            </a:r>
            <a:r>
              <a:rPr lang="uk-UA" b="1" dirty="0" smtClean="0">
                <a:latin typeface="Times New Roman" panose="02020603050405020304" pitchFamily="18" charset="0"/>
                <a:cs typeface="Times New Roman" panose="02020603050405020304" pitchFamily="18" charset="0"/>
              </a:rPr>
              <a:t>.</a:t>
            </a:r>
          </a:p>
          <a:p>
            <a:pPr algn="ctr"/>
            <a:r>
              <a:rPr lang="en-US" b="1" dirty="0" smtClean="0">
                <a:latin typeface="Times New Roman" panose="02020603050405020304" pitchFamily="18" charset="0"/>
                <a:cs typeface="Times New Roman" panose="02020603050405020304" pitchFamily="18" charset="0"/>
              </a:rPr>
              <a:t>INVESTIGATION OF COMPOSITION AND NANOSTRUCTURAL PROPERTIES OF INDUSTRIAL COMMERCIAL ANTI-PYRENES Sb2O3</a:t>
            </a:r>
          </a:p>
        </p:txBody>
      </p:sp>
      <p:sp>
        <p:nvSpPr>
          <p:cNvPr id="9" name="TextBox 8"/>
          <p:cNvSpPr txBox="1"/>
          <p:nvPr/>
        </p:nvSpPr>
        <p:spPr>
          <a:xfrm>
            <a:off x="11848699" y="6400800"/>
            <a:ext cx="343301" cy="369332"/>
          </a:xfrm>
          <a:prstGeom prst="rect">
            <a:avLst/>
          </a:prstGeom>
          <a:noFill/>
        </p:spPr>
        <p:txBody>
          <a:bodyPr wrap="square" rtlCol="0">
            <a:spAutoFit/>
          </a:bodyPr>
          <a:lstStyle/>
          <a:p>
            <a:r>
              <a:rPr lang="uk-UA" b="1" dirty="0" smtClean="0">
                <a:latin typeface="Times New Roman" panose="02020603050405020304" pitchFamily="18" charset="0"/>
                <a:cs typeface="Times New Roman" panose="02020603050405020304" pitchFamily="18" charset="0"/>
              </a:rPr>
              <a:t>5</a:t>
            </a:r>
            <a:endParaRPr lang="uk-UA" b="1"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1347537" y="5293448"/>
            <a:ext cx="10762698" cy="1477328"/>
          </a:xfrm>
          <a:prstGeom prst="rect">
            <a:avLst/>
          </a:prstGeom>
        </p:spPr>
        <p:txBody>
          <a:bodyPr wrap="square">
            <a:spAutoFit/>
          </a:bodyPr>
          <a:lstStyle/>
          <a:p>
            <a:pPr algn="just"/>
            <a:r>
              <a:rPr lang="en-US" b="1" dirty="0" smtClean="0">
                <a:latin typeface="Times New Roman" panose="02020603050405020304" pitchFamily="18" charset="0"/>
                <a:cs typeface="Times New Roman" panose="02020603050405020304" pitchFamily="18" charset="0"/>
              </a:rPr>
              <a:t>To determine the qualitative composition of 3 different samples of Sb2O3 flame retardants, a quantitative DTA - differential thermal analysis of the thermal chemical stability of the samples was carried out on a special DTA-analyzer device at the Institute of Chemical Engineering of the National Academy of Sciences of Ukraine. DTA, DTG (differential thermal </a:t>
            </a:r>
            <a:r>
              <a:rPr lang="en-US" b="1" dirty="0" err="1" smtClean="0">
                <a:latin typeface="Times New Roman" panose="02020603050405020304" pitchFamily="18" charset="0"/>
                <a:cs typeface="Times New Roman" panose="02020603050405020304" pitchFamily="18" charset="0"/>
              </a:rPr>
              <a:t>gravimetry</a:t>
            </a:r>
            <a:r>
              <a:rPr lang="en-US" b="1" dirty="0" smtClean="0">
                <a:latin typeface="Times New Roman" panose="02020603050405020304" pitchFamily="18" charset="0"/>
                <a:cs typeface="Times New Roman" panose="02020603050405020304" pitchFamily="18" charset="0"/>
              </a:rPr>
              <a:t>) and TG (thermogravimetric) curves of 3 Sb2O3 samples were obtained and described, the results are presented in Fig. 2.</a:t>
            </a:r>
            <a:endParaRPr lang="uk-UA" b="1" dirty="0">
              <a:latin typeface="Times New Roman" panose="02020603050405020304" pitchFamily="18" charset="0"/>
              <a:cs typeface="Times New Roman" panose="02020603050405020304" pitchFamily="18" charset="0"/>
            </a:endParaRPr>
          </a:p>
        </p:txBody>
      </p:sp>
      <p:pic>
        <p:nvPicPr>
          <p:cNvPr id="8" name="Рисунок 7"/>
          <p:cNvPicPr>
            <a:picLocks noChangeAspect="1"/>
          </p:cNvPicPr>
          <p:nvPr/>
        </p:nvPicPr>
        <p:blipFill>
          <a:blip r:embed="rId5"/>
          <a:stretch>
            <a:fillRect/>
          </a:stretch>
        </p:blipFill>
        <p:spPr>
          <a:xfrm>
            <a:off x="981277" y="930921"/>
            <a:ext cx="10239173" cy="3804708"/>
          </a:xfrm>
          <a:prstGeom prst="rect">
            <a:avLst/>
          </a:prstGeom>
        </p:spPr>
      </p:pic>
      <p:sp>
        <p:nvSpPr>
          <p:cNvPr id="10" name="Прямоугольник 9"/>
          <p:cNvSpPr/>
          <p:nvPr/>
        </p:nvSpPr>
        <p:spPr>
          <a:xfrm>
            <a:off x="1722922" y="4658041"/>
            <a:ext cx="10469078" cy="584775"/>
          </a:xfrm>
          <a:prstGeom prst="rect">
            <a:avLst/>
          </a:prstGeom>
        </p:spPr>
        <p:txBody>
          <a:bodyPr wrap="square">
            <a:spAutoFit/>
          </a:bodyPr>
          <a:lstStyle/>
          <a:p>
            <a:r>
              <a:rPr lang="en-US" sz="1600" b="1" dirty="0" smtClean="0">
                <a:latin typeface="Times New Roman" panose="02020603050405020304" pitchFamily="18" charset="0"/>
                <a:cs typeface="Times New Roman" panose="02020603050405020304" pitchFamily="18" charset="0"/>
              </a:rPr>
              <a:t>Fig. 2. Comparative DTA - red curve, DTG - blue curve, and TG - black curve, dependences of mass change of Sb2O3 samples No. 1-, No. 2-, No. 3, the characteristics of which are presented in tab. 2.</a:t>
            </a:r>
            <a:endParaRPr lang="en-US" sz="1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00842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0" y="0"/>
            <a:ext cx="981276" cy="980728"/>
          </a:xfrm>
          <a:prstGeom prst="rect">
            <a:avLst/>
          </a:prstGeom>
          <a:solidFill>
            <a:srgbClr val="FFFFFF"/>
          </a:solidFill>
        </p:spPr>
      </p:pic>
      <p:pic>
        <p:nvPicPr>
          <p:cNvPr id="6" name="Рисунок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220450" y="7591"/>
            <a:ext cx="971550" cy="97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981276" y="-822"/>
            <a:ext cx="10239174" cy="923330"/>
          </a:xfrm>
          <a:prstGeom prst="rect">
            <a:avLst/>
          </a:prstGeom>
        </p:spPr>
        <p:txBody>
          <a:bodyPr wrap="square">
            <a:spAutoFit/>
          </a:bodyPr>
          <a:lstStyle/>
          <a:p>
            <a:pPr algn="ctr"/>
            <a:r>
              <a:rPr lang="en-US" b="1" dirty="0" smtClean="0">
                <a:latin typeface="Times New Roman" panose="02020603050405020304" pitchFamily="18" charset="0"/>
                <a:cs typeface="Times New Roman" panose="02020603050405020304" pitchFamily="18" charset="0"/>
              </a:rPr>
              <a:t>Sergiy Kurta, Anna  </a:t>
            </a:r>
            <a:r>
              <a:rPr lang="en-US" b="1" dirty="0" err="1" smtClean="0">
                <a:latin typeface="Times New Roman" panose="02020603050405020304" pitchFamily="18" charset="0"/>
                <a:cs typeface="Times New Roman" panose="02020603050405020304" pitchFamily="18" charset="0"/>
              </a:rPr>
              <a:t>Rega</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Lilya</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Yaremchuk</a:t>
            </a:r>
            <a:r>
              <a:rPr lang="uk-UA" b="1" dirty="0" smtClean="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Anastasia </a:t>
            </a:r>
            <a:r>
              <a:rPr lang="en-US" b="1" dirty="0" err="1" smtClean="0">
                <a:latin typeface="Times New Roman" panose="02020603050405020304" pitchFamily="18" charset="0"/>
                <a:cs typeface="Times New Roman" panose="02020603050405020304" pitchFamily="18" charset="0"/>
              </a:rPr>
              <a:t>Alieva</a:t>
            </a:r>
            <a:r>
              <a:rPr lang="uk-UA" b="1" dirty="0" smtClean="0">
                <a:latin typeface="Times New Roman" panose="02020603050405020304" pitchFamily="18" charset="0"/>
                <a:cs typeface="Times New Roman" panose="02020603050405020304" pitchFamily="18" charset="0"/>
              </a:rPr>
              <a:t>.</a:t>
            </a:r>
          </a:p>
          <a:p>
            <a:pPr algn="ctr"/>
            <a:r>
              <a:rPr lang="en-US" b="1" dirty="0" smtClean="0">
                <a:latin typeface="Times New Roman" panose="02020603050405020304" pitchFamily="18" charset="0"/>
                <a:cs typeface="Times New Roman" panose="02020603050405020304" pitchFamily="18" charset="0"/>
              </a:rPr>
              <a:t>INVESTIGATION OF COMPOSITION AND NANOSTRUCTURAL PROPERTIES OF INDUSTRIAL COMMERCIAL ANTI-PYRENES Sb2O3</a:t>
            </a:r>
          </a:p>
        </p:txBody>
      </p:sp>
      <p:sp>
        <p:nvSpPr>
          <p:cNvPr id="9" name="TextBox 8"/>
          <p:cNvSpPr txBox="1"/>
          <p:nvPr/>
        </p:nvSpPr>
        <p:spPr>
          <a:xfrm>
            <a:off x="11848699" y="6400800"/>
            <a:ext cx="343301" cy="369332"/>
          </a:xfrm>
          <a:prstGeom prst="rect">
            <a:avLst/>
          </a:prstGeom>
          <a:noFill/>
        </p:spPr>
        <p:txBody>
          <a:bodyPr wrap="square" rtlCol="0">
            <a:spAutoFit/>
          </a:bodyPr>
          <a:lstStyle/>
          <a:p>
            <a:r>
              <a:rPr lang="uk-UA" b="1" dirty="0" smtClean="0">
                <a:latin typeface="Times New Roman" panose="02020603050405020304" pitchFamily="18" charset="0"/>
                <a:cs typeface="Times New Roman" panose="02020603050405020304" pitchFamily="18" charset="0"/>
              </a:rPr>
              <a:t>6</a:t>
            </a:r>
            <a:endParaRPr lang="uk-UA" b="1"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5"/>
          <a:stretch>
            <a:fillRect/>
          </a:stretch>
        </p:blipFill>
        <p:spPr>
          <a:xfrm>
            <a:off x="981276" y="922508"/>
            <a:ext cx="10239173" cy="4092254"/>
          </a:xfrm>
          <a:prstGeom prst="rect">
            <a:avLst/>
          </a:prstGeom>
        </p:spPr>
      </p:pic>
      <p:sp>
        <p:nvSpPr>
          <p:cNvPr id="11" name="Надпись 4"/>
          <p:cNvSpPr txBox="1"/>
          <p:nvPr/>
        </p:nvSpPr>
        <p:spPr>
          <a:xfrm>
            <a:off x="809625" y="4562033"/>
            <a:ext cx="11210724" cy="704493"/>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07000"/>
              </a:lnSpc>
              <a:spcAft>
                <a:spcPts val="800"/>
              </a:spcAft>
            </a:pPr>
            <a:r>
              <a:rPr lang="uk-UA" sz="1600" b="1" dirty="0" err="1" smtClean="0">
                <a:effectLst/>
                <a:latin typeface="Times New Roman" panose="02020603050405020304" pitchFamily="18" charset="0"/>
                <a:ea typeface="Calibri" panose="020F0502020204030204" pitchFamily="34" charset="0"/>
                <a:cs typeface="Times New Roman" panose="02020603050405020304" pitchFamily="18" charset="0"/>
              </a:rPr>
              <a:t>Fig</a:t>
            </a:r>
            <a:r>
              <a:rPr lang="uk-UA" sz="1600" b="1" dirty="0">
                <a:effectLst/>
                <a:latin typeface="Times New Roman" panose="02020603050405020304" pitchFamily="18" charset="0"/>
                <a:ea typeface="Calibri" panose="020F0502020204030204" pitchFamily="34" charset="0"/>
                <a:cs typeface="Times New Roman" panose="02020603050405020304" pitchFamily="18" charset="0"/>
              </a:rPr>
              <a:t>. 3. </a:t>
            </a:r>
            <a:r>
              <a:rPr lang="uk-UA" sz="1600" b="1" dirty="0" err="1">
                <a:effectLst/>
                <a:latin typeface="Times New Roman" panose="02020603050405020304" pitchFamily="18" charset="0"/>
                <a:ea typeface="Calibri" panose="020F0502020204030204" pitchFamily="34" charset="0"/>
                <a:cs typeface="Times New Roman" panose="02020603050405020304" pitchFamily="18" charset="0"/>
              </a:rPr>
              <a:t>Comparative</a:t>
            </a:r>
            <a:r>
              <a:rPr lang="uk-UA" sz="1600" b="1" dirty="0">
                <a:effectLst/>
                <a:latin typeface="Times New Roman" panose="02020603050405020304" pitchFamily="18" charset="0"/>
                <a:ea typeface="Calibri" panose="020F0502020204030204" pitchFamily="34" charset="0"/>
                <a:cs typeface="Times New Roman" panose="02020603050405020304" pitchFamily="18" charset="0"/>
              </a:rPr>
              <a:t> TG </a:t>
            </a:r>
            <a:r>
              <a:rPr lang="uk-UA" sz="1600" b="1" dirty="0" err="1">
                <a:effectLst/>
                <a:latin typeface="Times New Roman" panose="02020603050405020304" pitchFamily="18" charset="0"/>
                <a:ea typeface="Calibri" panose="020F0502020204030204" pitchFamily="34" charset="0"/>
                <a:cs typeface="Times New Roman" panose="02020603050405020304" pitchFamily="18" charset="0"/>
              </a:rPr>
              <a:t>curves</a:t>
            </a:r>
            <a:r>
              <a:rPr lang="uk-UA" sz="1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1600" b="1" dirty="0" err="1">
                <a:effectLst/>
                <a:latin typeface="Times New Roman" panose="02020603050405020304" pitchFamily="18" charset="0"/>
                <a:ea typeface="Calibri" panose="020F0502020204030204" pitchFamily="34" charset="0"/>
                <a:cs typeface="Times New Roman" panose="02020603050405020304" pitchFamily="18" charset="0"/>
              </a:rPr>
              <a:t>during</a:t>
            </a:r>
            <a:r>
              <a:rPr lang="uk-UA" sz="1600" b="1" dirty="0">
                <a:effectLst/>
                <a:latin typeface="Times New Roman" panose="02020603050405020304" pitchFamily="18" charset="0"/>
                <a:ea typeface="Calibri" panose="020F0502020204030204" pitchFamily="34" charset="0"/>
                <a:cs typeface="Times New Roman" panose="02020603050405020304" pitchFamily="18" charset="0"/>
              </a:rPr>
              <a:t> DTA </a:t>
            </a:r>
            <a:r>
              <a:rPr lang="uk-UA" sz="1600" b="1" dirty="0" err="1">
                <a:effectLst/>
                <a:latin typeface="Times New Roman" panose="02020603050405020304" pitchFamily="18" charset="0"/>
                <a:ea typeface="Calibri" panose="020F0502020204030204" pitchFamily="34" charset="0"/>
                <a:cs typeface="Times New Roman" panose="02020603050405020304" pitchFamily="18" charset="0"/>
              </a:rPr>
              <a:t>analysis</a:t>
            </a:r>
            <a:r>
              <a:rPr lang="uk-UA" sz="1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1600" b="1" dirty="0" err="1">
                <a:effectLst/>
                <a:latin typeface="Times New Roman" panose="02020603050405020304" pitchFamily="18" charset="0"/>
                <a:ea typeface="Calibri" panose="020F0502020204030204" pitchFamily="34" charset="0"/>
                <a:cs typeface="Times New Roman" panose="02020603050405020304" pitchFamily="18" charset="0"/>
              </a:rPr>
              <a:t>of</a:t>
            </a:r>
            <a:r>
              <a:rPr lang="uk-UA" sz="1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1600" b="1" dirty="0" err="1">
                <a:effectLst/>
                <a:latin typeface="Times New Roman" panose="02020603050405020304" pitchFamily="18" charset="0"/>
                <a:ea typeface="Calibri" panose="020F0502020204030204" pitchFamily="34" charset="0"/>
                <a:cs typeface="Times New Roman" panose="02020603050405020304" pitchFamily="18" charset="0"/>
              </a:rPr>
              <a:t>the</a:t>
            </a:r>
            <a:r>
              <a:rPr lang="uk-UA" sz="1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1600" b="1" dirty="0" err="1">
                <a:effectLst/>
                <a:latin typeface="Times New Roman" panose="02020603050405020304" pitchFamily="18" charset="0"/>
                <a:ea typeface="Calibri" panose="020F0502020204030204" pitchFamily="34" charset="0"/>
                <a:cs typeface="Times New Roman" panose="02020603050405020304" pitchFamily="18" charset="0"/>
              </a:rPr>
              <a:t>dependence</a:t>
            </a:r>
            <a:r>
              <a:rPr lang="uk-UA" sz="1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1600" b="1" dirty="0" err="1">
                <a:effectLst/>
                <a:latin typeface="Times New Roman" panose="02020603050405020304" pitchFamily="18" charset="0"/>
                <a:ea typeface="Calibri" panose="020F0502020204030204" pitchFamily="34" charset="0"/>
                <a:cs typeface="Times New Roman" panose="02020603050405020304" pitchFamily="18" charset="0"/>
              </a:rPr>
              <a:t>of</a:t>
            </a:r>
            <a:r>
              <a:rPr lang="uk-UA" sz="1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1600" b="1" dirty="0" err="1">
                <a:effectLst/>
                <a:latin typeface="Times New Roman" panose="02020603050405020304" pitchFamily="18" charset="0"/>
                <a:ea typeface="Calibri" panose="020F0502020204030204" pitchFamily="34" charset="0"/>
                <a:cs typeface="Times New Roman" panose="02020603050405020304" pitchFamily="18" charset="0"/>
              </a:rPr>
              <a:t>the</a:t>
            </a:r>
            <a:r>
              <a:rPr lang="uk-UA" sz="1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1600" b="1" dirty="0" err="1">
                <a:effectLst/>
                <a:latin typeface="Times New Roman" panose="02020603050405020304" pitchFamily="18" charset="0"/>
                <a:ea typeface="Calibri" panose="020F0502020204030204" pitchFamily="34" charset="0"/>
                <a:cs typeface="Times New Roman" panose="02020603050405020304" pitchFamily="18" charset="0"/>
              </a:rPr>
              <a:t>mass</a:t>
            </a:r>
            <a:r>
              <a:rPr lang="uk-UA" sz="1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1600" b="1" dirty="0" err="1">
                <a:effectLst/>
                <a:latin typeface="Times New Roman" panose="02020603050405020304" pitchFamily="18" charset="0"/>
                <a:ea typeface="Calibri" panose="020F0502020204030204" pitchFamily="34" charset="0"/>
                <a:cs typeface="Times New Roman" panose="02020603050405020304" pitchFamily="18" charset="0"/>
              </a:rPr>
              <a:t>change</a:t>
            </a:r>
            <a:r>
              <a:rPr lang="uk-UA" sz="1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1600" b="1" dirty="0" err="1">
                <a:effectLst/>
                <a:latin typeface="Times New Roman" panose="02020603050405020304" pitchFamily="18" charset="0"/>
                <a:ea typeface="Calibri" panose="020F0502020204030204" pitchFamily="34" charset="0"/>
                <a:cs typeface="Times New Roman" panose="02020603050405020304" pitchFamily="18" charset="0"/>
              </a:rPr>
              <a:t>of</a:t>
            </a:r>
            <a:r>
              <a:rPr lang="uk-UA" sz="1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1600" b="1" dirty="0" err="1">
                <a:effectLst/>
                <a:latin typeface="Times New Roman" panose="02020603050405020304" pitchFamily="18" charset="0"/>
                <a:ea typeface="Calibri" panose="020F0502020204030204" pitchFamily="34" charset="0"/>
                <a:cs typeface="Times New Roman" panose="02020603050405020304" pitchFamily="18" charset="0"/>
              </a:rPr>
              <a:t>flame</a:t>
            </a:r>
            <a:r>
              <a:rPr lang="uk-UA" sz="1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1600" b="1" dirty="0" err="1">
                <a:effectLst/>
                <a:latin typeface="Times New Roman" panose="02020603050405020304" pitchFamily="18" charset="0"/>
                <a:ea typeface="Calibri" panose="020F0502020204030204" pitchFamily="34" charset="0"/>
                <a:cs typeface="Times New Roman" panose="02020603050405020304" pitchFamily="18" charset="0"/>
              </a:rPr>
              <a:t>retardant</a:t>
            </a:r>
            <a:r>
              <a:rPr lang="uk-UA" sz="1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1600" b="1" dirty="0" err="1">
                <a:effectLst/>
                <a:latin typeface="Times New Roman" panose="02020603050405020304" pitchFamily="18" charset="0"/>
                <a:ea typeface="Calibri" panose="020F0502020204030204" pitchFamily="34" charset="0"/>
                <a:cs typeface="Times New Roman" panose="02020603050405020304" pitchFamily="18" charset="0"/>
              </a:rPr>
              <a:t>samples</a:t>
            </a:r>
            <a:r>
              <a:rPr lang="uk-UA" sz="1600" b="1" dirty="0">
                <a:effectLst/>
                <a:latin typeface="Times New Roman" panose="02020603050405020304" pitchFamily="18" charset="0"/>
                <a:ea typeface="Calibri" panose="020F0502020204030204" pitchFamily="34" charset="0"/>
                <a:cs typeface="Times New Roman" panose="02020603050405020304" pitchFamily="18" charset="0"/>
              </a:rPr>
              <a:t>: Sb2O3 #1-black </a:t>
            </a:r>
            <a:r>
              <a:rPr lang="uk-UA" sz="1600" b="1" dirty="0" err="1">
                <a:effectLst/>
                <a:latin typeface="Times New Roman" panose="02020603050405020304" pitchFamily="18" charset="0"/>
                <a:ea typeface="Calibri" panose="020F0502020204030204" pitchFamily="34" charset="0"/>
                <a:cs typeface="Times New Roman" panose="02020603050405020304" pitchFamily="18" charset="0"/>
              </a:rPr>
              <a:t>curve</a:t>
            </a:r>
            <a:r>
              <a:rPr lang="uk-UA" sz="1600" b="1" dirty="0">
                <a:effectLst/>
                <a:latin typeface="Times New Roman" panose="02020603050405020304" pitchFamily="18" charset="0"/>
                <a:ea typeface="Calibri" panose="020F0502020204030204" pitchFamily="34" charset="0"/>
                <a:cs typeface="Times New Roman" panose="02020603050405020304" pitchFamily="18" charset="0"/>
              </a:rPr>
              <a:t>, #2-red </a:t>
            </a:r>
            <a:r>
              <a:rPr lang="uk-UA" sz="1600" b="1" dirty="0" err="1">
                <a:effectLst/>
                <a:latin typeface="Times New Roman" panose="02020603050405020304" pitchFamily="18" charset="0"/>
                <a:ea typeface="Calibri" panose="020F0502020204030204" pitchFamily="34" charset="0"/>
                <a:cs typeface="Times New Roman" panose="02020603050405020304" pitchFamily="18" charset="0"/>
              </a:rPr>
              <a:t>curve</a:t>
            </a:r>
            <a:r>
              <a:rPr lang="uk-UA" sz="1600" b="1" dirty="0">
                <a:effectLst/>
                <a:latin typeface="Times New Roman" panose="02020603050405020304" pitchFamily="18" charset="0"/>
                <a:ea typeface="Calibri" panose="020F0502020204030204" pitchFamily="34" charset="0"/>
                <a:cs typeface="Times New Roman" panose="02020603050405020304" pitchFamily="18" charset="0"/>
              </a:rPr>
              <a:t>, #3-blue </a:t>
            </a:r>
            <a:r>
              <a:rPr lang="uk-UA" sz="1600" b="1" dirty="0" err="1">
                <a:effectLst/>
                <a:latin typeface="Times New Roman" panose="02020603050405020304" pitchFamily="18" charset="0"/>
                <a:ea typeface="Calibri" panose="020F0502020204030204" pitchFamily="34" charset="0"/>
                <a:cs typeface="Times New Roman" panose="02020603050405020304" pitchFamily="18" charset="0"/>
              </a:rPr>
              <a:t>curve</a:t>
            </a:r>
            <a:r>
              <a:rPr lang="uk-UA" sz="1600" b="1" dirty="0">
                <a:effectLst/>
                <a:latin typeface="Times New Roman" panose="02020603050405020304" pitchFamily="18" charset="0"/>
                <a:ea typeface="Calibri" panose="020F0502020204030204" pitchFamily="34" charset="0"/>
                <a:cs typeface="Times New Roman" panose="02020603050405020304" pitchFamily="18" charset="0"/>
              </a:rPr>
              <a:t>. (Sb2O3+O2= Sb2O5( MM290+32=MM322 Ϫ=9, 9%</a:t>
            </a:r>
          </a:p>
        </p:txBody>
      </p:sp>
      <p:sp>
        <p:nvSpPr>
          <p:cNvPr id="4" name="Прямоугольник 3"/>
          <p:cNvSpPr/>
          <p:nvPr/>
        </p:nvSpPr>
        <p:spPr>
          <a:xfrm>
            <a:off x="163629" y="5226784"/>
            <a:ext cx="12028371" cy="1631216"/>
          </a:xfrm>
          <a:prstGeom prst="rect">
            <a:avLst/>
          </a:prstGeom>
        </p:spPr>
        <p:txBody>
          <a:bodyPr wrap="square">
            <a:spAutoFit/>
          </a:bodyPr>
          <a:lstStyle/>
          <a:p>
            <a:pPr algn="just"/>
            <a:r>
              <a:rPr lang="en-US" sz="1400" b="1" dirty="0" smtClean="0">
                <a:latin typeface="Times New Roman" panose="02020603050405020304" pitchFamily="18" charset="0"/>
                <a:cs typeface="Times New Roman" panose="02020603050405020304" pitchFamily="18" charset="0"/>
              </a:rPr>
              <a:t>Analyzing the data presented in Figures No. 2 and No. 3, the following can be said: 1) The thermal decomposition of all samples of Sb2O3 flame retardants with loss of volatile substances and moisture begins at 50-80°C (Fig. 2, Fig. 3), while these losses at 500- 530oC can reach 1.97% (black TG curve) for sample #1, 2.44%-(blue TG curve) for sample #3, and the most 3.7% for sample #2 (red curve). 2) Upon reaching this temperature of 500-530oC, there is an abnormal increase-restoration of weight for all samples of Sb2O3 flame retardants by almost the same values ​​minus 0.45-0.49% for samples No. 1.3. While for sample Sb2O3 No. 2, the weight gain is completely restored by 3.7% fig. 3. It is possible that the following reaction of transformation of antimony trioxide into antimony pentoxide Sb2O5 takes place, and the mass of the samples increases, reaction No. </a:t>
            </a:r>
            <a:endParaRPr lang="uk-UA" sz="1400" b="1" dirty="0" smtClean="0">
              <a:latin typeface="Times New Roman" panose="02020603050405020304" pitchFamily="18" charset="0"/>
              <a:cs typeface="Times New Roman" panose="02020603050405020304" pitchFamily="18" charset="0"/>
            </a:endParaRPr>
          </a:p>
          <a:p>
            <a:pPr algn="just"/>
            <a:r>
              <a:rPr lang="en-US" sz="1400" b="1" dirty="0" smtClean="0">
                <a:latin typeface="Times New Roman" panose="02020603050405020304" pitchFamily="18" charset="0"/>
                <a:cs typeface="Times New Roman" panose="02020603050405020304" pitchFamily="18" charset="0"/>
              </a:rPr>
              <a:t>1. : Sb2O3+O2→500oС→ Sb2O5 #1. MM290+32=MM322</a:t>
            </a:r>
            <a:endParaRPr lang="uk-UA" sz="1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56682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0" y="0"/>
            <a:ext cx="981276" cy="980728"/>
          </a:xfrm>
          <a:prstGeom prst="rect">
            <a:avLst/>
          </a:prstGeom>
          <a:solidFill>
            <a:srgbClr val="FFFFFF"/>
          </a:solidFill>
        </p:spPr>
      </p:pic>
      <p:pic>
        <p:nvPicPr>
          <p:cNvPr id="6" name="Рисунок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220450" y="7591"/>
            <a:ext cx="971550" cy="97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981276" y="-822"/>
            <a:ext cx="10239174" cy="923330"/>
          </a:xfrm>
          <a:prstGeom prst="rect">
            <a:avLst/>
          </a:prstGeom>
        </p:spPr>
        <p:txBody>
          <a:bodyPr wrap="square">
            <a:spAutoFit/>
          </a:bodyPr>
          <a:lstStyle/>
          <a:p>
            <a:pPr algn="ctr"/>
            <a:r>
              <a:rPr lang="en-US" b="1" dirty="0" smtClean="0">
                <a:latin typeface="Times New Roman" panose="02020603050405020304" pitchFamily="18" charset="0"/>
                <a:cs typeface="Times New Roman" panose="02020603050405020304" pitchFamily="18" charset="0"/>
              </a:rPr>
              <a:t>Sergiy Kurta, Anna  </a:t>
            </a:r>
            <a:r>
              <a:rPr lang="en-US" b="1" dirty="0" err="1" smtClean="0">
                <a:latin typeface="Times New Roman" panose="02020603050405020304" pitchFamily="18" charset="0"/>
                <a:cs typeface="Times New Roman" panose="02020603050405020304" pitchFamily="18" charset="0"/>
              </a:rPr>
              <a:t>Rega</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Lilya</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Yaremchuk</a:t>
            </a:r>
            <a:r>
              <a:rPr lang="uk-UA" b="1" dirty="0" smtClean="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Anastasia </a:t>
            </a:r>
            <a:r>
              <a:rPr lang="en-US" b="1" dirty="0" err="1" smtClean="0">
                <a:latin typeface="Times New Roman" panose="02020603050405020304" pitchFamily="18" charset="0"/>
                <a:cs typeface="Times New Roman" panose="02020603050405020304" pitchFamily="18" charset="0"/>
              </a:rPr>
              <a:t>Alieva</a:t>
            </a:r>
            <a:r>
              <a:rPr lang="uk-UA" b="1" dirty="0" smtClean="0">
                <a:latin typeface="Times New Roman" panose="02020603050405020304" pitchFamily="18" charset="0"/>
                <a:cs typeface="Times New Roman" panose="02020603050405020304" pitchFamily="18" charset="0"/>
              </a:rPr>
              <a:t>.</a:t>
            </a:r>
          </a:p>
          <a:p>
            <a:pPr algn="ctr"/>
            <a:r>
              <a:rPr lang="en-US" b="1" dirty="0" smtClean="0">
                <a:latin typeface="Times New Roman" panose="02020603050405020304" pitchFamily="18" charset="0"/>
                <a:cs typeface="Times New Roman" panose="02020603050405020304" pitchFamily="18" charset="0"/>
              </a:rPr>
              <a:t>INVESTIGATION OF COMPOSITION AND NANOSTRUCTURAL PROPERTIES OF INDUSTRIAL COMMERCIAL ANTI-PYRENES Sb2O3</a:t>
            </a:r>
          </a:p>
        </p:txBody>
      </p:sp>
      <p:sp>
        <p:nvSpPr>
          <p:cNvPr id="9" name="TextBox 8"/>
          <p:cNvSpPr txBox="1"/>
          <p:nvPr/>
        </p:nvSpPr>
        <p:spPr>
          <a:xfrm>
            <a:off x="11848699" y="6400800"/>
            <a:ext cx="343301" cy="369332"/>
          </a:xfrm>
          <a:prstGeom prst="rect">
            <a:avLst/>
          </a:prstGeom>
          <a:noFill/>
        </p:spPr>
        <p:txBody>
          <a:bodyPr wrap="square" rtlCol="0">
            <a:spAutoFit/>
          </a:bodyPr>
          <a:lstStyle/>
          <a:p>
            <a:r>
              <a:rPr lang="uk-UA" b="1" dirty="0">
                <a:latin typeface="Times New Roman" panose="02020603050405020304" pitchFamily="18" charset="0"/>
                <a:cs typeface="Times New Roman" panose="02020603050405020304" pitchFamily="18" charset="0"/>
              </a:rPr>
              <a:t>7</a:t>
            </a:r>
            <a:endParaRPr lang="uk-UA" b="1"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1241659" y="5939135"/>
            <a:ext cx="10844511" cy="923330"/>
          </a:xfrm>
          <a:prstGeom prst="rect">
            <a:avLst/>
          </a:prstGeom>
        </p:spPr>
        <p:txBody>
          <a:bodyPr wrap="square">
            <a:spAutoFit/>
          </a:bodyPr>
          <a:lstStyle/>
          <a:p>
            <a:pPr algn="just"/>
            <a:r>
              <a:rPr lang="en-US" b="1" dirty="0" smtClean="0">
                <a:latin typeface="Times New Roman" panose="02020603050405020304" pitchFamily="18" charset="0"/>
                <a:cs typeface="Times New Roman" panose="02020603050405020304" pitchFamily="18" charset="0"/>
              </a:rPr>
              <a:t>For a more accurate qualitative and quantitative analysis and determination of the composition of 3+1=4 x samples of Sb2O3 flame retardants, the phase composition of the samples was performed using a Shimadzu XRD-7000 diffractometer</a:t>
            </a:r>
            <a:endParaRPr lang="uk-UA" b="1" dirty="0">
              <a:latin typeface="Times New Roman" panose="02020603050405020304" pitchFamily="18" charset="0"/>
              <a:cs typeface="Times New Roman" panose="02020603050405020304" pitchFamily="18" charset="0"/>
            </a:endParaRPr>
          </a:p>
        </p:txBody>
      </p:sp>
      <p:pic>
        <p:nvPicPr>
          <p:cNvPr id="8" name="Рисунок 7"/>
          <p:cNvPicPr>
            <a:picLocks noChangeAspect="1"/>
          </p:cNvPicPr>
          <p:nvPr/>
        </p:nvPicPr>
        <p:blipFill>
          <a:blip r:embed="rId5"/>
          <a:stretch>
            <a:fillRect/>
          </a:stretch>
        </p:blipFill>
        <p:spPr>
          <a:xfrm>
            <a:off x="981276" y="922509"/>
            <a:ext cx="10239174" cy="4079010"/>
          </a:xfrm>
          <a:prstGeom prst="rect">
            <a:avLst/>
          </a:prstGeom>
        </p:spPr>
      </p:pic>
      <p:sp>
        <p:nvSpPr>
          <p:cNvPr id="10" name="Прямоугольник 9"/>
          <p:cNvSpPr/>
          <p:nvPr/>
        </p:nvSpPr>
        <p:spPr>
          <a:xfrm>
            <a:off x="1241659" y="5059739"/>
            <a:ext cx="10844512" cy="830997"/>
          </a:xfrm>
          <a:prstGeom prst="rect">
            <a:avLst/>
          </a:prstGeom>
        </p:spPr>
        <p:txBody>
          <a:bodyPr wrap="square">
            <a:spAutoFit/>
          </a:bodyPr>
          <a:lstStyle/>
          <a:p>
            <a:r>
              <a:rPr lang="en-US" sz="1600" b="1" dirty="0" smtClean="0">
                <a:latin typeface="Times New Roman" panose="02020603050405020304" pitchFamily="18" charset="0"/>
                <a:cs typeface="Times New Roman" panose="02020603050405020304" pitchFamily="18" charset="0"/>
              </a:rPr>
              <a:t>Fig. 4. </a:t>
            </a:r>
            <a:r>
              <a:rPr lang="en-US" sz="1600" b="1" dirty="0" err="1" smtClean="0">
                <a:latin typeface="Times New Roman" panose="02020603050405020304" pitchFamily="18" charset="0"/>
                <a:cs typeface="Times New Roman" panose="02020603050405020304" pitchFamily="18" charset="0"/>
              </a:rPr>
              <a:t>Diffractogram</a:t>
            </a:r>
            <a:r>
              <a:rPr lang="en-US" sz="1600" b="1" dirty="0" smtClean="0">
                <a:latin typeface="Times New Roman" panose="02020603050405020304" pitchFamily="18" charset="0"/>
                <a:cs typeface="Times New Roman" panose="02020603050405020304" pitchFamily="18" charset="0"/>
              </a:rPr>
              <a:t> of sample #1 Sb2O3, composition 74% Sb2O3 + 26% CaCO3. The phase composition of the samples was determined using a Shimadzu XRD-7000 diffractometer (</a:t>
            </a:r>
            <a:r>
              <a:rPr lang="el-GR" sz="1600" b="1" dirty="0" smtClean="0">
                <a:latin typeface="Times New Roman" panose="02020603050405020304" pitchFamily="18" charset="0"/>
                <a:cs typeface="Times New Roman" panose="02020603050405020304" pitchFamily="18" charset="0"/>
              </a:rPr>
              <a:t>θ −2θ </a:t>
            </a:r>
            <a:r>
              <a:rPr lang="en-US" sz="1600" b="1" dirty="0" smtClean="0">
                <a:latin typeface="Times New Roman" panose="02020603050405020304" pitchFamily="18" charset="0"/>
                <a:cs typeface="Times New Roman" panose="02020603050405020304" pitchFamily="18" charset="0"/>
              </a:rPr>
              <a:t>scheme) equipped with a Cu-K</a:t>
            </a:r>
            <a:r>
              <a:rPr lang="el-GR" sz="1600" b="1" dirty="0" smtClean="0">
                <a:latin typeface="Times New Roman" panose="02020603050405020304" pitchFamily="18" charset="0"/>
                <a:cs typeface="Times New Roman" panose="02020603050405020304" pitchFamily="18" charset="0"/>
              </a:rPr>
              <a:t>α </a:t>
            </a:r>
            <a:r>
              <a:rPr lang="en-US" sz="1600" b="1" dirty="0" smtClean="0">
                <a:latin typeface="Times New Roman" panose="02020603050405020304" pitchFamily="18" charset="0"/>
                <a:cs typeface="Times New Roman" panose="02020603050405020304" pitchFamily="18" charset="0"/>
              </a:rPr>
              <a:t>radiation tube (</a:t>
            </a:r>
            <a:r>
              <a:rPr lang="el-GR" sz="1600" b="1" dirty="0" smtClean="0">
                <a:latin typeface="Times New Roman" panose="02020603050405020304" pitchFamily="18" charset="0"/>
                <a:cs typeface="Times New Roman" panose="02020603050405020304" pitchFamily="18" charset="0"/>
              </a:rPr>
              <a:t>λ = 1.5418 </a:t>
            </a:r>
            <a:r>
              <a:rPr lang="en-US" sz="1600" b="1" dirty="0" smtClean="0">
                <a:latin typeface="Times New Roman" panose="02020603050405020304" pitchFamily="18" charset="0"/>
                <a:cs typeface="Times New Roman" panose="02020603050405020304" pitchFamily="18" charset="0"/>
              </a:rPr>
              <a:t>Å) operating at 30 kV and 40 mA. Full refinement of the Rietveld pattern was performed using </a:t>
            </a:r>
            <a:r>
              <a:rPr lang="en-US" sz="1600" b="1" dirty="0" err="1" smtClean="0">
                <a:latin typeface="Times New Roman" panose="02020603050405020304" pitchFamily="18" charset="0"/>
                <a:cs typeface="Times New Roman" panose="02020603050405020304" pitchFamily="18" charset="0"/>
              </a:rPr>
              <a:t>FullProf</a:t>
            </a:r>
            <a:r>
              <a:rPr lang="en-US" sz="1600" b="1" dirty="0" smtClean="0">
                <a:latin typeface="Times New Roman" panose="02020603050405020304" pitchFamily="18" charset="0"/>
                <a:cs typeface="Times New Roman" panose="02020603050405020304" pitchFamily="18" charset="0"/>
              </a:rPr>
              <a:t> software.</a:t>
            </a:r>
            <a:endParaRPr lang="en-US" sz="1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75596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0" y="0"/>
            <a:ext cx="981276" cy="980728"/>
          </a:xfrm>
          <a:prstGeom prst="rect">
            <a:avLst/>
          </a:prstGeom>
          <a:solidFill>
            <a:srgbClr val="FFFFFF"/>
          </a:solidFill>
        </p:spPr>
      </p:pic>
      <p:pic>
        <p:nvPicPr>
          <p:cNvPr id="6" name="Рисунок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220450" y="7591"/>
            <a:ext cx="971550" cy="97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981276" y="-822"/>
            <a:ext cx="10239174" cy="923330"/>
          </a:xfrm>
          <a:prstGeom prst="rect">
            <a:avLst/>
          </a:prstGeom>
        </p:spPr>
        <p:txBody>
          <a:bodyPr wrap="square">
            <a:spAutoFit/>
          </a:bodyPr>
          <a:lstStyle/>
          <a:p>
            <a:pPr algn="ctr"/>
            <a:r>
              <a:rPr lang="en-US" b="1" dirty="0" smtClean="0">
                <a:latin typeface="Times New Roman" panose="02020603050405020304" pitchFamily="18" charset="0"/>
                <a:cs typeface="Times New Roman" panose="02020603050405020304" pitchFamily="18" charset="0"/>
              </a:rPr>
              <a:t>Sergiy Kurta, Anna  </a:t>
            </a:r>
            <a:r>
              <a:rPr lang="en-US" b="1" dirty="0" err="1" smtClean="0">
                <a:latin typeface="Times New Roman" panose="02020603050405020304" pitchFamily="18" charset="0"/>
                <a:cs typeface="Times New Roman" panose="02020603050405020304" pitchFamily="18" charset="0"/>
              </a:rPr>
              <a:t>Rega</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Lilya</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Yaremchuk</a:t>
            </a:r>
            <a:r>
              <a:rPr lang="uk-UA" b="1" dirty="0" smtClean="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Anastasia </a:t>
            </a:r>
            <a:r>
              <a:rPr lang="en-US" b="1" dirty="0" err="1" smtClean="0">
                <a:latin typeface="Times New Roman" panose="02020603050405020304" pitchFamily="18" charset="0"/>
                <a:cs typeface="Times New Roman" panose="02020603050405020304" pitchFamily="18" charset="0"/>
              </a:rPr>
              <a:t>Alieva</a:t>
            </a:r>
            <a:r>
              <a:rPr lang="uk-UA" b="1" dirty="0" smtClean="0">
                <a:latin typeface="Times New Roman" panose="02020603050405020304" pitchFamily="18" charset="0"/>
                <a:cs typeface="Times New Roman" panose="02020603050405020304" pitchFamily="18" charset="0"/>
              </a:rPr>
              <a:t>.</a:t>
            </a:r>
          </a:p>
          <a:p>
            <a:pPr algn="ctr"/>
            <a:r>
              <a:rPr lang="en-US" b="1" dirty="0" smtClean="0">
                <a:latin typeface="Times New Roman" panose="02020603050405020304" pitchFamily="18" charset="0"/>
                <a:cs typeface="Times New Roman" panose="02020603050405020304" pitchFamily="18" charset="0"/>
              </a:rPr>
              <a:t>INVESTIGATION OF COMPOSITION AND NANOSTRUCTURAL PROPERTIES OF INDUSTRIAL COMMERCIAL ANTI-PYRENES Sb2O3</a:t>
            </a:r>
          </a:p>
        </p:txBody>
      </p:sp>
      <p:sp>
        <p:nvSpPr>
          <p:cNvPr id="9" name="TextBox 8"/>
          <p:cNvSpPr txBox="1"/>
          <p:nvPr/>
        </p:nvSpPr>
        <p:spPr>
          <a:xfrm>
            <a:off x="11848699" y="6400800"/>
            <a:ext cx="343301" cy="369332"/>
          </a:xfrm>
          <a:prstGeom prst="rect">
            <a:avLst/>
          </a:prstGeom>
          <a:noFill/>
        </p:spPr>
        <p:txBody>
          <a:bodyPr wrap="square" rtlCol="0">
            <a:spAutoFit/>
          </a:bodyPr>
          <a:lstStyle/>
          <a:p>
            <a:r>
              <a:rPr lang="uk-UA" b="1" dirty="0" smtClean="0">
                <a:latin typeface="Times New Roman" panose="02020603050405020304" pitchFamily="18" charset="0"/>
                <a:cs typeface="Times New Roman" panose="02020603050405020304" pitchFamily="18" charset="0"/>
              </a:rPr>
              <a:t>8</a:t>
            </a:r>
            <a:endParaRPr lang="uk-UA" b="1"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5"/>
          <a:stretch>
            <a:fillRect/>
          </a:stretch>
        </p:blipFill>
        <p:spPr>
          <a:xfrm>
            <a:off x="981276" y="922508"/>
            <a:ext cx="10126278" cy="4553938"/>
          </a:xfrm>
          <a:prstGeom prst="rect">
            <a:avLst/>
          </a:prstGeom>
        </p:spPr>
      </p:pic>
      <p:sp>
        <p:nvSpPr>
          <p:cNvPr id="4" name="Прямоугольник 3"/>
          <p:cNvSpPr/>
          <p:nvPr/>
        </p:nvSpPr>
        <p:spPr>
          <a:xfrm>
            <a:off x="1386038" y="5534666"/>
            <a:ext cx="10565331" cy="369332"/>
          </a:xfrm>
          <a:prstGeom prst="rect">
            <a:avLst/>
          </a:prstGeom>
        </p:spPr>
        <p:txBody>
          <a:bodyPr wrap="square">
            <a:spAutoFit/>
          </a:bodyPr>
          <a:lstStyle/>
          <a:p>
            <a:r>
              <a:rPr lang="en-US" b="1" dirty="0" smtClean="0">
                <a:latin typeface="Times New Roman" panose="02020603050405020304" pitchFamily="18" charset="0"/>
                <a:cs typeface="Times New Roman" panose="02020603050405020304" pitchFamily="18" charset="0"/>
              </a:rPr>
              <a:t>Fig. 5. Diffraction pattern of sample №2 Sb2O3, composition 100% Sb2O3.</a:t>
            </a:r>
            <a:endParaRPr lang="en-US" b="1" dirty="0">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1243063" y="5962218"/>
            <a:ext cx="10463162" cy="646331"/>
          </a:xfrm>
          <a:prstGeom prst="rect">
            <a:avLst/>
          </a:prstGeom>
        </p:spPr>
        <p:txBody>
          <a:bodyPr wrap="square">
            <a:spAutoFit/>
          </a:bodyPr>
          <a:lstStyle/>
          <a:p>
            <a:pPr algn="just"/>
            <a:r>
              <a:rPr lang="en-US" b="1" dirty="0" smtClean="0">
                <a:latin typeface="Times New Roman" panose="02020603050405020304" pitchFamily="18" charset="0"/>
                <a:cs typeface="Times New Roman" panose="02020603050405020304" pitchFamily="18" charset="0"/>
              </a:rPr>
              <a:t>In fig. 5 shows the qualitative and quantitative composition, according to the </a:t>
            </a:r>
            <a:r>
              <a:rPr lang="en-US" b="1" dirty="0" err="1" smtClean="0">
                <a:latin typeface="Times New Roman" panose="02020603050405020304" pitchFamily="18" charset="0"/>
                <a:cs typeface="Times New Roman" panose="02020603050405020304" pitchFamily="18" charset="0"/>
              </a:rPr>
              <a:t>diffractogram</a:t>
            </a:r>
            <a:r>
              <a:rPr lang="en-US" b="1" dirty="0" smtClean="0">
                <a:latin typeface="Times New Roman" panose="02020603050405020304" pitchFamily="18" charset="0"/>
                <a:cs typeface="Times New Roman" panose="02020603050405020304" pitchFamily="18" charset="0"/>
              </a:rPr>
              <a:t> of sample #2 Sb2O3, which consists of 100% Sb2O3, on a Shimadzu XRD-7000 diffractometer</a:t>
            </a:r>
            <a:endParaRPr lang="uk-UA"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91019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0" y="0"/>
            <a:ext cx="981276" cy="980728"/>
          </a:xfrm>
          <a:prstGeom prst="rect">
            <a:avLst/>
          </a:prstGeom>
          <a:solidFill>
            <a:srgbClr val="FFFFFF"/>
          </a:solidFill>
        </p:spPr>
      </p:pic>
      <p:pic>
        <p:nvPicPr>
          <p:cNvPr id="6" name="Рисунок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220450" y="7591"/>
            <a:ext cx="971550" cy="97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981276" y="-822"/>
            <a:ext cx="10239174" cy="923330"/>
          </a:xfrm>
          <a:prstGeom prst="rect">
            <a:avLst/>
          </a:prstGeom>
        </p:spPr>
        <p:txBody>
          <a:bodyPr wrap="square">
            <a:spAutoFit/>
          </a:bodyPr>
          <a:lstStyle/>
          <a:p>
            <a:pPr algn="ctr"/>
            <a:r>
              <a:rPr lang="en-US" b="1" dirty="0" smtClean="0">
                <a:latin typeface="Times New Roman" panose="02020603050405020304" pitchFamily="18" charset="0"/>
                <a:cs typeface="Times New Roman" panose="02020603050405020304" pitchFamily="18" charset="0"/>
              </a:rPr>
              <a:t>Sergiy Kurta, Anna  </a:t>
            </a:r>
            <a:r>
              <a:rPr lang="en-US" b="1" dirty="0" err="1" smtClean="0">
                <a:latin typeface="Times New Roman" panose="02020603050405020304" pitchFamily="18" charset="0"/>
                <a:cs typeface="Times New Roman" panose="02020603050405020304" pitchFamily="18" charset="0"/>
              </a:rPr>
              <a:t>Rega</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Lilya</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Yaremchuk</a:t>
            </a:r>
            <a:r>
              <a:rPr lang="uk-UA" b="1" dirty="0" smtClean="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Anastasia </a:t>
            </a:r>
            <a:r>
              <a:rPr lang="en-US" b="1" dirty="0" err="1" smtClean="0">
                <a:latin typeface="Times New Roman" panose="02020603050405020304" pitchFamily="18" charset="0"/>
                <a:cs typeface="Times New Roman" panose="02020603050405020304" pitchFamily="18" charset="0"/>
              </a:rPr>
              <a:t>Alieva</a:t>
            </a:r>
            <a:r>
              <a:rPr lang="uk-UA" b="1" dirty="0" smtClean="0">
                <a:latin typeface="Times New Roman" panose="02020603050405020304" pitchFamily="18" charset="0"/>
                <a:cs typeface="Times New Roman" panose="02020603050405020304" pitchFamily="18" charset="0"/>
              </a:rPr>
              <a:t>.</a:t>
            </a:r>
          </a:p>
          <a:p>
            <a:pPr algn="ctr"/>
            <a:r>
              <a:rPr lang="en-US" b="1" dirty="0" smtClean="0">
                <a:latin typeface="Times New Roman" panose="02020603050405020304" pitchFamily="18" charset="0"/>
                <a:cs typeface="Times New Roman" panose="02020603050405020304" pitchFamily="18" charset="0"/>
              </a:rPr>
              <a:t>INVESTIGATION OF COMPOSITION AND NANOSTRUCTURAL PROPERTIES OF INDUSTRIAL COMMERCIAL ANTI-PYRENES Sb2O3</a:t>
            </a:r>
          </a:p>
        </p:txBody>
      </p:sp>
      <p:sp>
        <p:nvSpPr>
          <p:cNvPr id="9" name="TextBox 8"/>
          <p:cNvSpPr txBox="1"/>
          <p:nvPr/>
        </p:nvSpPr>
        <p:spPr>
          <a:xfrm>
            <a:off x="11848699" y="6400800"/>
            <a:ext cx="343301" cy="369332"/>
          </a:xfrm>
          <a:prstGeom prst="rect">
            <a:avLst/>
          </a:prstGeom>
          <a:noFill/>
        </p:spPr>
        <p:txBody>
          <a:bodyPr wrap="square" rtlCol="0">
            <a:spAutoFit/>
          </a:bodyPr>
          <a:lstStyle/>
          <a:p>
            <a:r>
              <a:rPr lang="uk-UA" b="1" dirty="0" smtClean="0">
                <a:latin typeface="Times New Roman" panose="02020603050405020304" pitchFamily="18" charset="0"/>
                <a:cs typeface="Times New Roman" panose="02020603050405020304" pitchFamily="18" charset="0"/>
              </a:rPr>
              <a:t>9</a:t>
            </a:r>
            <a:endParaRPr lang="uk-UA" b="1" dirty="0">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1299410" y="5914005"/>
            <a:ext cx="10212405" cy="923330"/>
          </a:xfrm>
          <a:prstGeom prst="rect">
            <a:avLst/>
          </a:prstGeom>
        </p:spPr>
        <p:txBody>
          <a:bodyPr wrap="square">
            <a:spAutoFit/>
          </a:bodyPr>
          <a:lstStyle/>
          <a:p>
            <a:pPr algn="just"/>
            <a:r>
              <a:rPr lang="uk-UA" b="1" dirty="0" smtClean="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In fig. 6 shows the qualitative and quantitative composition, according to the </a:t>
            </a:r>
            <a:r>
              <a:rPr lang="en-US" b="1" dirty="0" err="1" smtClean="0">
                <a:latin typeface="Times New Roman" panose="02020603050405020304" pitchFamily="18" charset="0"/>
                <a:cs typeface="Times New Roman" panose="02020603050405020304" pitchFamily="18" charset="0"/>
              </a:rPr>
              <a:t>diffractogram</a:t>
            </a:r>
            <a:r>
              <a:rPr lang="en-US" b="1" dirty="0" smtClean="0">
                <a:latin typeface="Times New Roman" panose="02020603050405020304" pitchFamily="18" charset="0"/>
                <a:cs typeface="Times New Roman" panose="02020603050405020304" pitchFamily="18" charset="0"/>
              </a:rPr>
              <a:t> of sample #3 Sb2O3, which consists of 45% Sb2O3 + 55% СaCO3. , on a Shimadzu XRD-7000 diffractometer.</a:t>
            </a:r>
            <a:endParaRPr lang="uk-UA" b="1" dirty="0">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5"/>
          <a:stretch>
            <a:fillRect/>
          </a:stretch>
        </p:blipFill>
        <p:spPr>
          <a:xfrm>
            <a:off x="981276" y="980728"/>
            <a:ext cx="10239174" cy="4502802"/>
          </a:xfrm>
          <a:prstGeom prst="rect">
            <a:avLst/>
          </a:prstGeom>
        </p:spPr>
      </p:pic>
      <p:sp>
        <p:nvSpPr>
          <p:cNvPr id="8" name="Прямоугольник 7"/>
          <p:cNvSpPr/>
          <p:nvPr/>
        </p:nvSpPr>
        <p:spPr>
          <a:xfrm>
            <a:off x="1015215" y="5514101"/>
            <a:ext cx="10171296" cy="369332"/>
          </a:xfrm>
          <a:prstGeom prst="rect">
            <a:avLst/>
          </a:prstGeom>
        </p:spPr>
        <p:txBody>
          <a:bodyPr wrap="square">
            <a:spAutoFit/>
          </a:bodyPr>
          <a:lstStyle/>
          <a:p>
            <a:pPr algn="ctr"/>
            <a:r>
              <a:rPr lang="en-US" b="1" dirty="0" smtClean="0">
                <a:latin typeface="Times New Roman" panose="02020603050405020304" pitchFamily="18" charset="0"/>
                <a:cs typeface="Times New Roman" panose="02020603050405020304" pitchFamily="18" charset="0"/>
              </a:rPr>
              <a:t>Fig. 6. Diffraction pattern of sample No. 3 Sb2O3, composition 45% Sb2O3 + 55% CaCO3.</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7143196"/>
      </p:ext>
    </p:extLst>
  </p:cSld>
  <p:clrMapOvr>
    <a:masterClrMapping/>
  </p:clrMapOvr>
  <p:timing>
    <p:tnLst>
      <p:par>
        <p:cTn id="1" dur="indefinite" restart="never" nodeType="tmRoot"/>
      </p:par>
    </p:tnLst>
  </p:timing>
</p:sld>
</file>

<file path=ppt/theme/theme1.xml><?xml version="1.0" encoding="utf-8"?>
<a:theme xmlns:a="http://schemas.openxmlformats.org/drawingml/2006/main" name="Легкий дым">
  <a:themeElements>
    <a:clrScheme name="Синий">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360</TotalTime>
  <Words>2860</Words>
  <Application>Microsoft Office PowerPoint</Application>
  <PresentationFormat>Широкоэкранный</PresentationFormat>
  <Paragraphs>156</Paragraphs>
  <Slides>15</Slides>
  <Notes>13</Notes>
  <HiddenSlides>0</HiddenSlides>
  <MMClips>0</MMClips>
  <ScaleCrop>false</ScaleCrop>
  <HeadingPairs>
    <vt:vector size="8" baseType="variant">
      <vt:variant>
        <vt:lpstr>Использованные шрифты</vt:lpstr>
      </vt:variant>
      <vt:variant>
        <vt:i4>6</vt:i4>
      </vt:variant>
      <vt:variant>
        <vt:lpstr>Тема</vt:lpstr>
      </vt:variant>
      <vt:variant>
        <vt:i4>1</vt:i4>
      </vt:variant>
      <vt:variant>
        <vt:lpstr>Внедренные серверы OLE</vt:lpstr>
      </vt:variant>
      <vt:variant>
        <vt:i4>1</vt:i4>
      </vt:variant>
      <vt:variant>
        <vt:lpstr>Заголовки слайдов</vt:lpstr>
      </vt:variant>
      <vt:variant>
        <vt:i4>15</vt:i4>
      </vt:variant>
    </vt:vector>
  </HeadingPairs>
  <TitlesOfParts>
    <vt:vector size="23" baseType="lpstr">
      <vt:lpstr>Arial Unicode MS</vt:lpstr>
      <vt:lpstr>Arial</vt:lpstr>
      <vt:lpstr>Calibri</vt:lpstr>
      <vt:lpstr>Century Gothic</vt:lpstr>
      <vt:lpstr>Times New Roman</vt:lpstr>
      <vt:lpstr>Wingdings 3</vt:lpstr>
      <vt:lpstr>Легкий дым</vt:lpstr>
      <vt:lpstr>Документ Microsoft Word</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Учетная запись Майкрософт</dc:creator>
  <cp:lastModifiedBy>Учетная запись Майкрософт</cp:lastModifiedBy>
  <cp:revision>47</cp:revision>
  <dcterms:created xsi:type="dcterms:W3CDTF">2022-09-25T09:58:27Z</dcterms:created>
  <dcterms:modified xsi:type="dcterms:W3CDTF">2022-09-25T15:58:53Z</dcterms:modified>
</cp:coreProperties>
</file>